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sldIdLst>
    <p:sldId id="257" r:id="rId5"/>
    <p:sldId id="322" r:id="rId6"/>
    <p:sldId id="342" r:id="rId7"/>
    <p:sldId id="350" r:id="rId8"/>
    <p:sldId id="351" r:id="rId9"/>
    <p:sldId id="362" r:id="rId10"/>
    <p:sldId id="352" r:id="rId11"/>
    <p:sldId id="353" r:id="rId12"/>
    <p:sldId id="328" r:id="rId13"/>
    <p:sldId id="269" r:id="rId14"/>
    <p:sldId id="270" r:id="rId15"/>
    <p:sldId id="387" r:id="rId16"/>
    <p:sldId id="392" r:id="rId17"/>
    <p:sldId id="356" r:id="rId18"/>
    <p:sldId id="357" r:id="rId19"/>
    <p:sldId id="393" r:id="rId20"/>
    <p:sldId id="291" r:id="rId21"/>
    <p:sldId id="358" r:id="rId22"/>
    <p:sldId id="386" r:id="rId23"/>
    <p:sldId id="359" r:id="rId24"/>
    <p:sldId id="363" r:id="rId25"/>
    <p:sldId id="382" r:id="rId26"/>
    <p:sldId id="360" r:id="rId27"/>
    <p:sldId id="381" r:id="rId28"/>
    <p:sldId id="367" r:id="rId29"/>
    <p:sldId id="329" r:id="rId30"/>
    <p:sldId id="331" r:id="rId31"/>
    <p:sldId id="302" r:id="rId32"/>
    <p:sldId id="332" r:id="rId33"/>
    <p:sldId id="288" r:id="rId34"/>
    <p:sldId id="340" r:id="rId35"/>
    <p:sldId id="308" r:id="rId36"/>
    <p:sldId id="309" r:id="rId37"/>
    <p:sldId id="385" r:id="rId38"/>
    <p:sldId id="310" r:id="rId39"/>
    <p:sldId id="311" r:id="rId40"/>
    <p:sldId id="364" r:id="rId41"/>
    <p:sldId id="335" r:id="rId42"/>
    <p:sldId id="313" r:id="rId43"/>
    <p:sldId id="316" r:id="rId44"/>
    <p:sldId id="318" r:id="rId45"/>
    <p:sldId id="317" r:id="rId46"/>
    <p:sldId id="319" r:id="rId47"/>
    <p:sldId id="320" r:id="rId48"/>
    <p:sldId id="368" r:id="rId49"/>
    <p:sldId id="378" r:id="rId50"/>
    <p:sldId id="293" r:id="rId51"/>
    <p:sldId id="298" r:id="rId52"/>
    <p:sldId id="294" r:id="rId53"/>
    <p:sldId id="377" r:id="rId54"/>
    <p:sldId id="341" r:id="rId55"/>
    <p:sldId id="383" r:id="rId56"/>
    <p:sldId id="389" r:id="rId57"/>
    <p:sldId id="390" r:id="rId58"/>
    <p:sldId id="391" r:id="rId59"/>
    <p:sldId id="384" r:id="rId60"/>
    <p:sldId id="369" r:id="rId61"/>
    <p:sldId id="370" r:id="rId62"/>
    <p:sldId id="371" r:id="rId63"/>
    <p:sldId id="372" r:id="rId64"/>
    <p:sldId id="373" r:id="rId65"/>
    <p:sldId id="374" r:id="rId66"/>
    <p:sldId id="375" r:id="rId67"/>
    <p:sldId id="376" r:id="rId68"/>
    <p:sldId id="379" r:id="rId69"/>
    <p:sldId id="27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7C"/>
    <a:srgbClr val="056887"/>
    <a:srgbClr val="B4A465"/>
    <a:srgbClr val="066484"/>
    <a:srgbClr val="BF885A"/>
    <a:srgbClr val="AC6D5A"/>
    <a:srgbClr val="A05E3D"/>
    <a:srgbClr val="0A617D"/>
    <a:srgbClr val="FFFFFF"/>
    <a:srgbClr val="0D67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52" autoAdjust="0"/>
    <p:restoredTop sz="94712"/>
  </p:normalViewPr>
  <p:slideViewPr>
    <p:cSldViewPr snapToGrid="0">
      <p:cViewPr varScale="1">
        <p:scale>
          <a:sx n="95" d="100"/>
          <a:sy n="95" d="100"/>
        </p:scale>
        <p:origin x="21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DBBFC-176B-49DE-AB02-F81F6449000D}" type="datetimeFigureOut">
              <a:rPr lang="en-US" smtClean="0"/>
              <a:t>12/10/25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989C0-66A0-4148-809C-8EB1A515F6B5}" type="slidenum">
              <a:rPr lang="en-US" smtClean="0"/>
              <a:t>‹#›</a:t>
            </a:fld>
            <a:endParaRPr lang="en-US"/>
          </a:p>
        </p:txBody>
      </p:sp>
    </p:spTree>
    <p:extLst>
      <p:ext uri="{BB962C8B-B14F-4D97-AF65-F5344CB8AC3E}">
        <p14:creationId xmlns:p14="http://schemas.microsoft.com/office/powerpoint/2010/main" val="120771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8389-DEDB-5413-E78D-BFA5B31F2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1C1-4111-8FA1-EB32-44EB97542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FC695-A0ED-E362-6D85-F348A9938D34}"/>
              </a:ext>
            </a:extLst>
          </p:cNvPr>
          <p:cNvSpPr>
            <a:spLocks noGrp="1"/>
          </p:cNvSpPr>
          <p:nvPr>
            <p:ph type="body" idx="1"/>
          </p:nvPr>
        </p:nvSpPr>
        <p:spPr/>
        <p:txBody>
          <a:bodyPr/>
          <a:lstStyle/>
          <a:p>
            <a:r>
              <a:rPr lang="en-US" dirty="0"/>
              <a:t>Suppose you take a photo of you and your friend, and wants to upload to image centering apps that only takes images like google photo for storage.</a:t>
            </a:r>
          </a:p>
        </p:txBody>
      </p:sp>
      <p:sp>
        <p:nvSpPr>
          <p:cNvPr id="4" name="Slide Number Placeholder 3">
            <a:extLst>
              <a:ext uri="{FF2B5EF4-FFF2-40B4-BE49-F238E27FC236}">
                <a16:creationId xmlns:a16="http://schemas.microsoft.com/office/drawing/2014/main" id="{4EB44032-4474-642C-AACB-4D650E994F00}"/>
              </a:ext>
            </a:extLst>
          </p:cNvPr>
          <p:cNvSpPr>
            <a:spLocks noGrp="1"/>
          </p:cNvSpPr>
          <p:nvPr>
            <p:ph type="sldNum" sz="quarter" idx="5"/>
          </p:nvPr>
        </p:nvSpPr>
        <p:spPr/>
        <p:txBody>
          <a:bodyPr/>
          <a:lstStyle/>
          <a:p>
            <a:fld id="{43F989C0-66A0-4148-809C-8EB1A515F6B5}" type="slidenum">
              <a:rPr lang="en-US" smtClean="0"/>
              <a:t>2</a:t>
            </a:fld>
            <a:endParaRPr lang="en-US"/>
          </a:p>
        </p:txBody>
      </p:sp>
    </p:spTree>
    <p:extLst>
      <p:ext uri="{BB962C8B-B14F-4D97-AF65-F5344CB8AC3E}">
        <p14:creationId xmlns:p14="http://schemas.microsoft.com/office/powerpoint/2010/main" val="33181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integrity, we require that no adversary can forge a ciphertext such that decrypts a image that is dissimilar to original plaintext image. There is also a corresponding fuzzy </a:t>
            </a:r>
            <a:r>
              <a:rPr lang="en-US" dirty="0" err="1"/>
              <a:t>ind</a:t>
            </a:r>
            <a:r>
              <a:rPr lang="en-US" dirty="0"/>
              <a:t> </a:t>
            </a:r>
            <a:r>
              <a:rPr lang="en-US" dirty="0" err="1"/>
              <a:t>cca</a:t>
            </a:r>
            <a:r>
              <a:rPr lang="en-US" dirty="0"/>
              <a:t> notion that is implied by </a:t>
            </a:r>
            <a:r>
              <a:rPr lang="en-US" dirty="0" err="1"/>
              <a:t>ind</a:t>
            </a:r>
            <a:r>
              <a:rPr lang="en-US" dirty="0"/>
              <a:t> </a:t>
            </a:r>
            <a:r>
              <a:rPr lang="en-US" dirty="0" err="1"/>
              <a:t>cpa</a:t>
            </a:r>
            <a:r>
              <a:rPr lang="en-US" dirty="0"/>
              <a:t> and fuzzy int-</a:t>
            </a:r>
            <a:r>
              <a:rPr lang="en-US" dirty="0" err="1"/>
              <a:t>ptxt</a:t>
            </a:r>
            <a:r>
              <a:rPr lang="en-US" dirty="0"/>
              <a:t>.</a:t>
            </a:r>
          </a:p>
        </p:txBody>
      </p:sp>
      <p:sp>
        <p:nvSpPr>
          <p:cNvPr id="4" name="Slide Number Placeholder 3"/>
          <p:cNvSpPr>
            <a:spLocks noGrp="1"/>
          </p:cNvSpPr>
          <p:nvPr>
            <p:ph type="sldNum" sz="quarter" idx="5"/>
          </p:nvPr>
        </p:nvSpPr>
        <p:spPr/>
        <p:txBody>
          <a:bodyPr/>
          <a:lstStyle/>
          <a:p>
            <a:fld id="{43F989C0-66A0-4148-809C-8EB1A515F6B5}" type="slidenum">
              <a:rPr lang="en-US" smtClean="0"/>
              <a:t>11</a:t>
            </a:fld>
            <a:endParaRPr lang="en-US"/>
          </a:p>
        </p:txBody>
      </p:sp>
    </p:spTree>
    <p:extLst>
      <p:ext uri="{BB962C8B-B14F-4D97-AF65-F5344CB8AC3E}">
        <p14:creationId xmlns:p14="http://schemas.microsoft.com/office/powerpoint/2010/main" val="284396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BCD01-2972-EDB3-7301-49278E7D7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7C7CD-F08E-7B99-813C-A47D37F96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96357-3395-7EB8-F331-67D733D96F09}"/>
              </a:ext>
            </a:extLst>
          </p:cNvPr>
          <p:cNvSpPr>
            <a:spLocks noGrp="1"/>
          </p:cNvSpPr>
          <p:nvPr>
            <p:ph type="body" idx="1"/>
          </p:nvPr>
        </p:nvSpPr>
        <p:spPr/>
        <p:txBody>
          <a:bodyPr/>
          <a:lstStyle/>
          <a:p>
            <a:r>
              <a:rPr lang="en-US" dirty="0"/>
              <a:t>Finally, we have a fuzzy </a:t>
            </a:r>
            <a:r>
              <a:rPr lang="en-US" dirty="0" err="1"/>
              <a:t>replayable</a:t>
            </a:r>
            <a:r>
              <a:rPr lang="en-US" dirty="0"/>
              <a:t> </a:t>
            </a:r>
            <a:r>
              <a:rPr lang="en-US" dirty="0" err="1"/>
              <a:t>cca</a:t>
            </a:r>
            <a:r>
              <a:rPr lang="en-US" dirty="0"/>
              <a:t> security notion, which allows the adversary to learn decryption result of any ciphertext, as long as the decryption is not similar to plaintext queried to Encryption query. </a:t>
            </a:r>
          </a:p>
        </p:txBody>
      </p:sp>
      <p:sp>
        <p:nvSpPr>
          <p:cNvPr id="4" name="Slide Number Placeholder 3">
            <a:extLst>
              <a:ext uri="{FF2B5EF4-FFF2-40B4-BE49-F238E27FC236}">
                <a16:creationId xmlns:a16="http://schemas.microsoft.com/office/drawing/2014/main" id="{F60C4F08-9312-DA27-231F-9C4FBA81A891}"/>
              </a:ext>
            </a:extLst>
          </p:cNvPr>
          <p:cNvSpPr>
            <a:spLocks noGrp="1"/>
          </p:cNvSpPr>
          <p:nvPr>
            <p:ph type="sldNum" sz="quarter" idx="5"/>
          </p:nvPr>
        </p:nvSpPr>
        <p:spPr/>
        <p:txBody>
          <a:bodyPr/>
          <a:lstStyle/>
          <a:p>
            <a:fld id="{43F989C0-66A0-4148-809C-8EB1A515F6B5}" type="slidenum">
              <a:rPr lang="en-US" smtClean="0"/>
              <a:t>12</a:t>
            </a:fld>
            <a:endParaRPr lang="en-US"/>
          </a:p>
        </p:txBody>
      </p:sp>
    </p:spTree>
    <p:extLst>
      <p:ext uri="{BB962C8B-B14F-4D97-AF65-F5344CB8AC3E}">
        <p14:creationId xmlns:p14="http://schemas.microsoft.com/office/powerpoint/2010/main" val="284388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E5220-CFFC-523E-8CDF-E8F10FDE8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EDB17-98C6-F6AC-17FB-B8CC3B1F6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05AF1-ABE0-6582-B33A-3960768E9573}"/>
              </a:ext>
            </a:extLst>
          </p:cNvPr>
          <p:cNvSpPr>
            <a:spLocks noGrp="1"/>
          </p:cNvSpPr>
          <p:nvPr>
            <p:ph type="body" idx="1"/>
          </p:nvPr>
        </p:nvSpPr>
        <p:spPr/>
        <p:txBody>
          <a:bodyPr/>
          <a:lstStyle/>
          <a:p>
            <a:r>
              <a:rPr lang="en-US" dirty="0"/>
              <a:t>And fuzzy </a:t>
            </a:r>
            <a:r>
              <a:rPr lang="en-US" dirty="0" err="1"/>
              <a:t>replayable</a:t>
            </a:r>
            <a:r>
              <a:rPr lang="en-US" dirty="0"/>
              <a:t> </a:t>
            </a:r>
            <a:r>
              <a:rPr lang="en-US" dirty="0" err="1"/>
              <a:t>cca</a:t>
            </a:r>
            <a:r>
              <a:rPr lang="en-US" dirty="0"/>
              <a:t> security is implied by </a:t>
            </a:r>
            <a:r>
              <a:rPr lang="en-US" dirty="0" err="1"/>
              <a:t>ind</a:t>
            </a:r>
            <a:r>
              <a:rPr lang="en-US" dirty="0"/>
              <a:t> </a:t>
            </a:r>
            <a:r>
              <a:rPr lang="en-US" dirty="0" err="1"/>
              <a:t>cpa</a:t>
            </a:r>
            <a:r>
              <a:rPr lang="en-US" dirty="0"/>
              <a:t> and fuzzy int </a:t>
            </a:r>
            <a:r>
              <a:rPr lang="en-US" dirty="0" err="1"/>
              <a:t>ptxt</a:t>
            </a:r>
            <a:r>
              <a:rPr lang="en-US" dirty="0"/>
              <a:t>. Separate slide composition result</a:t>
            </a:r>
          </a:p>
        </p:txBody>
      </p:sp>
      <p:sp>
        <p:nvSpPr>
          <p:cNvPr id="4" name="Slide Number Placeholder 3">
            <a:extLst>
              <a:ext uri="{FF2B5EF4-FFF2-40B4-BE49-F238E27FC236}">
                <a16:creationId xmlns:a16="http://schemas.microsoft.com/office/drawing/2014/main" id="{AF95CFAC-0BCD-56E6-98BC-FC3B8E68B268}"/>
              </a:ext>
            </a:extLst>
          </p:cNvPr>
          <p:cNvSpPr>
            <a:spLocks noGrp="1"/>
          </p:cNvSpPr>
          <p:nvPr>
            <p:ph type="sldNum" sz="quarter" idx="5"/>
          </p:nvPr>
        </p:nvSpPr>
        <p:spPr/>
        <p:txBody>
          <a:bodyPr/>
          <a:lstStyle/>
          <a:p>
            <a:fld id="{43F989C0-66A0-4148-809C-8EB1A515F6B5}" type="slidenum">
              <a:rPr lang="en-US" smtClean="0"/>
              <a:t>13</a:t>
            </a:fld>
            <a:endParaRPr lang="en-US"/>
          </a:p>
        </p:txBody>
      </p:sp>
    </p:spTree>
    <p:extLst>
      <p:ext uri="{BB962C8B-B14F-4D97-AF65-F5344CB8AC3E}">
        <p14:creationId xmlns:p14="http://schemas.microsoft.com/office/powerpoint/2010/main" val="146017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42D9-3411-BD3D-D96E-716C67948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2250E-4077-94D2-783E-CE3DA96C0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348F7-249D-E2F9-1DB7-CD9BF7E37FE8}"/>
              </a:ext>
            </a:extLst>
          </p:cNvPr>
          <p:cNvSpPr>
            <a:spLocks noGrp="1"/>
          </p:cNvSpPr>
          <p:nvPr>
            <p:ph type="body" idx="1"/>
          </p:nvPr>
        </p:nvSpPr>
        <p:spPr/>
        <p:txBody>
          <a:bodyPr/>
          <a:lstStyle/>
          <a:p>
            <a:r>
              <a:rPr lang="en-US" dirty="0"/>
              <a:t>Now let’s see our construction.</a:t>
            </a:r>
          </a:p>
        </p:txBody>
      </p:sp>
      <p:sp>
        <p:nvSpPr>
          <p:cNvPr id="4" name="Slide Number Placeholder 3">
            <a:extLst>
              <a:ext uri="{FF2B5EF4-FFF2-40B4-BE49-F238E27FC236}">
                <a16:creationId xmlns:a16="http://schemas.microsoft.com/office/drawing/2014/main" id="{977F3D9F-5A40-CAAC-23E5-12CCF98A4859}"/>
              </a:ext>
            </a:extLst>
          </p:cNvPr>
          <p:cNvSpPr>
            <a:spLocks noGrp="1"/>
          </p:cNvSpPr>
          <p:nvPr>
            <p:ph type="sldNum" sz="quarter" idx="5"/>
          </p:nvPr>
        </p:nvSpPr>
        <p:spPr/>
        <p:txBody>
          <a:bodyPr/>
          <a:lstStyle/>
          <a:p>
            <a:fld id="{43F989C0-66A0-4148-809C-8EB1A515F6B5}" type="slidenum">
              <a:rPr lang="en-US" smtClean="0"/>
              <a:t>14</a:t>
            </a:fld>
            <a:endParaRPr lang="en-US"/>
          </a:p>
        </p:txBody>
      </p:sp>
    </p:spTree>
    <p:extLst>
      <p:ext uri="{BB962C8B-B14F-4D97-AF65-F5344CB8AC3E}">
        <p14:creationId xmlns:p14="http://schemas.microsoft.com/office/powerpoint/2010/main" val="194825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1F506-0854-72F3-77B7-DCFF2798C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61E85-4857-94CF-26FA-EEBB438F0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E2DC8-FF02-CBA4-0BAC-71C0B5BA9417}"/>
              </a:ext>
            </a:extLst>
          </p:cNvPr>
          <p:cNvSpPr>
            <a:spLocks noGrp="1"/>
          </p:cNvSpPr>
          <p:nvPr>
            <p:ph type="body" idx="1"/>
          </p:nvPr>
        </p:nvSpPr>
        <p:spPr/>
        <p:txBody>
          <a:bodyPr/>
          <a:lstStyle/>
          <a:p>
            <a:r>
              <a:rPr lang="en-US" dirty="0"/>
              <a:t>Our </a:t>
            </a:r>
            <a:r>
              <a:rPr lang="en-US" dirty="0" err="1"/>
              <a:t>aIE</a:t>
            </a:r>
            <a:r>
              <a:rPr lang="en-US" dirty="0"/>
              <a:t> has three building blocks, image encryption (IE), image MAC (IMAC), and embedding. </a:t>
            </a:r>
          </a:p>
        </p:txBody>
      </p:sp>
      <p:sp>
        <p:nvSpPr>
          <p:cNvPr id="4" name="Slide Number Placeholder 3">
            <a:extLst>
              <a:ext uri="{FF2B5EF4-FFF2-40B4-BE49-F238E27FC236}">
                <a16:creationId xmlns:a16="http://schemas.microsoft.com/office/drawing/2014/main" id="{03DF7B35-E175-BE9D-998C-AF458DBA2D8B}"/>
              </a:ext>
            </a:extLst>
          </p:cNvPr>
          <p:cNvSpPr>
            <a:spLocks noGrp="1"/>
          </p:cNvSpPr>
          <p:nvPr>
            <p:ph type="sldNum" sz="quarter" idx="5"/>
          </p:nvPr>
        </p:nvSpPr>
        <p:spPr/>
        <p:txBody>
          <a:bodyPr/>
          <a:lstStyle/>
          <a:p>
            <a:fld id="{43F989C0-66A0-4148-809C-8EB1A515F6B5}" type="slidenum">
              <a:rPr lang="en-US" smtClean="0"/>
              <a:t>15</a:t>
            </a:fld>
            <a:endParaRPr lang="en-US"/>
          </a:p>
        </p:txBody>
      </p:sp>
    </p:spTree>
    <p:extLst>
      <p:ext uri="{BB962C8B-B14F-4D97-AF65-F5344CB8AC3E}">
        <p14:creationId xmlns:p14="http://schemas.microsoft.com/office/powerpoint/2010/main" val="355963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6B7B0-026A-1F6B-2292-6E86690AE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C8AEC-60DA-EC6C-4CD2-464CA6973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5F0FB-B42E-AF44-D3D7-ED3DE539F1F1}"/>
              </a:ext>
            </a:extLst>
          </p:cNvPr>
          <p:cNvSpPr>
            <a:spLocks noGrp="1"/>
          </p:cNvSpPr>
          <p:nvPr>
            <p:ph type="body" idx="1"/>
          </p:nvPr>
        </p:nvSpPr>
        <p:spPr/>
        <p:txBody>
          <a:bodyPr/>
          <a:lstStyle/>
          <a:p>
            <a:r>
              <a:rPr lang="en-US" dirty="0"/>
              <a:t> Embedding is </a:t>
            </a:r>
            <a:r>
              <a:rPr lang="en-US" dirty="0" err="1"/>
              <a:t>spepcifically</a:t>
            </a:r>
            <a:r>
              <a:rPr lang="en-US" dirty="0"/>
              <a:t> for transmitting few bits </a:t>
            </a:r>
            <a:r>
              <a:rPr lang="en-US" dirty="0" err="1"/>
              <a:t>loselessly</a:t>
            </a:r>
            <a:r>
              <a:rPr lang="en-US" dirty="0"/>
              <a:t> and does not involve cryptography.</a:t>
            </a:r>
          </a:p>
        </p:txBody>
      </p:sp>
      <p:sp>
        <p:nvSpPr>
          <p:cNvPr id="4" name="Slide Number Placeholder 3">
            <a:extLst>
              <a:ext uri="{FF2B5EF4-FFF2-40B4-BE49-F238E27FC236}">
                <a16:creationId xmlns:a16="http://schemas.microsoft.com/office/drawing/2014/main" id="{07F4E71C-8D19-D349-F89B-375AA204A830}"/>
              </a:ext>
            </a:extLst>
          </p:cNvPr>
          <p:cNvSpPr>
            <a:spLocks noGrp="1"/>
          </p:cNvSpPr>
          <p:nvPr>
            <p:ph type="sldNum" sz="quarter" idx="5"/>
          </p:nvPr>
        </p:nvSpPr>
        <p:spPr/>
        <p:txBody>
          <a:bodyPr/>
          <a:lstStyle/>
          <a:p>
            <a:fld id="{43F989C0-66A0-4148-809C-8EB1A515F6B5}" type="slidenum">
              <a:rPr lang="en-US" smtClean="0"/>
              <a:t>16</a:t>
            </a:fld>
            <a:endParaRPr lang="en-US"/>
          </a:p>
        </p:txBody>
      </p:sp>
    </p:spTree>
    <p:extLst>
      <p:ext uri="{BB962C8B-B14F-4D97-AF65-F5344CB8AC3E}">
        <p14:creationId xmlns:p14="http://schemas.microsoft.com/office/powerpoint/2010/main" val="545975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has the exact same syntax as </a:t>
            </a:r>
            <a:r>
              <a:rPr lang="en-US" dirty="0" err="1"/>
              <a:t>aIE</a:t>
            </a:r>
            <a:r>
              <a:rPr lang="en-US" dirty="0"/>
              <a:t>, except it does not have an integrity security notion.</a:t>
            </a:r>
          </a:p>
        </p:txBody>
      </p:sp>
      <p:sp>
        <p:nvSpPr>
          <p:cNvPr id="4" name="Slide Number Placeholder 3"/>
          <p:cNvSpPr>
            <a:spLocks noGrp="1"/>
          </p:cNvSpPr>
          <p:nvPr>
            <p:ph type="sldNum" sz="quarter" idx="5"/>
          </p:nvPr>
        </p:nvSpPr>
        <p:spPr/>
        <p:txBody>
          <a:bodyPr/>
          <a:lstStyle/>
          <a:p>
            <a:fld id="{43F989C0-66A0-4148-809C-8EB1A515F6B5}" type="slidenum">
              <a:rPr lang="en-US" smtClean="0"/>
              <a:t>17</a:t>
            </a:fld>
            <a:endParaRPr lang="en-US"/>
          </a:p>
        </p:txBody>
      </p:sp>
    </p:spTree>
    <p:extLst>
      <p:ext uri="{BB962C8B-B14F-4D97-AF65-F5344CB8AC3E}">
        <p14:creationId xmlns:p14="http://schemas.microsoft.com/office/powerpoint/2010/main" val="188354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7A0F-5971-8530-0818-9F1135234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5E9FA-1C85-2F25-8F7F-CFDBE5AC5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7A04A-4693-DF9C-2722-8880E5BBB2D8}"/>
              </a:ext>
            </a:extLst>
          </p:cNvPr>
          <p:cNvSpPr>
            <a:spLocks noGrp="1"/>
          </p:cNvSpPr>
          <p:nvPr>
            <p:ph type="body" idx="1"/>
          </p:nvPr>
        </p:nvSpPr>
        <p:spPr/>
        <p:txBody>
          <a:bodyPr/>
          <a:lstStyle/>
          <a:p>
            <a:r>
              <a:rPr lang="en-US" dirty="0"/>
              <a:t>IMAC functions almost like a normal mac, except correctness requires tag verified successfully on compressed images.</a:t>
            </a:r>
          </a:p>
        </p:txBody>
      </p:sp>
      <p:sp>
        <p:nvSpPr>
          <p:cNvPr id="4" name="Slide Number Placeholder 3">
            <a:extLst>
              <a:ext uri="{FF2B5EF4-FFF2-40B4-BE49-F238E27FC236}">
                <a16:creationId xmlns:a16="http://schemas.microsoft.com/office/drawing/2014/main" id="{05549482-51C2-1E79-38DC-75EAA48EFF98}"/>
              </a:ext>
            </a:extLst>
          </p:cNvPr>
          <p:cNvSpPr>
            <a:spLocks noGrp="1"/>
          </p:cNvSpPr>
          <p:nvPr>
            <p:ph type="sldNum" sz="quarter" idx="5"/>
          </p:nvPr>
        </p:nvSpPr>
        <p:spPr/>
        <p:txBody>
          <a:bodyPr/>
          <a:lstStyle/>
          <a:p>
            <a:fld id="{43F989C0-66A0-4148-809C-8EB1A515F6B5}" type="slidenum">
              <a:rPr lang="en-US" smtClean="0"/>
              <a:t>18</a:t>
            </a:fld>
            <a:endParaRPr lang="en-US"/>
          </a:p>
        </p:txBody>
      </p:sp>
    </p:spTree>
    <p:extLst>
      <p:ext uri="{BB962C8B-B14F-4D97-AF65-F5344CB8AC3E}">
        <p14:creationId xmlns:p14="http://schemas.microsoft.com/office/powerpoint/2010/main" val="6314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0334-307E-AD0C-8100-C21BD53FF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40C39-9BE9-44D1-C143-F8E407015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930F5-0FFF-3C2D-E9E5-3A2684F8FC84}"/>
              </a:ext>
            </a:extLst>
          </p:cNvPr>
          <p:cNvSpPr>
            <a:spLocks noGrp="1"/>
          </p:cNvSpPr>
          <p:nvPr>
            <p:ph type="body" idx="1"/>
          </p:nvPr>
        </p:nvSpPr>
        <p:spPr/>
        <p:txBody>
          <a:bodyPr/>
          <a:lstStyle/>
          <a:p>
            <a:r>
              <a:rPr lang="en-US" dirty="0"/>
              <a:t>IMAC functions almost like a normal mac, except correctness requires tag verified successfully on compressed images.</a:t>
            </a:r>
          </a:p>
        </p:txBody>
      </p:sp>
      <p:sp>
        <p:nvSpPr>
          <p:cNvPr id="4" name="Slide Number Placeholder 3">
            <a:extLst>
              <a:ext uri="{FF2B5EF4-FFF2-40B4-BE49-F238E27FC236}">
                <a16:creationId xmlns:a16="http://schemas.microsoft.com/office/drawing/2014/main" id="{B5276E4C-A6FC-35F6-97A1-2A724856137D}"/>
              </a:ext>
            </a:extLst>
          </p:cNvPr>
          <p:cNvSpPr>
            <a:spLocks noGrp="1"/>
          </p:cNvSpPr>
          <p:nvPr>
            <p:ph type="sldNum" sz="quarter" idx="5"/>
          </p:nvPr>
        </p:nvSpPr>
        <p:spPr/>
        <p:txBody>
          <a:bodyPr/>
          <a:lstStyle/>
          <a:p>
            <a:fld id="{43F989C0-66A0-4148-809C-8EB1A515F6B5}" type="slidenum">
              <a:rPr lang="en-US" smtClean="0"/>
              <a:t>19</a:t>
            </a:fld>
            <a:endParaRPr lang="en-US"/>
          </a:p>
        </p:txBody>
      </p:sp>
    </p:spTree>
    <p:extLst>
      <p:ext uri="{BB962C8B-B14F-4D97-AF65-F5344CB8AC3E}">
        <p14:creationId xmlns:p14="http://schemas.microsoft.com/office/powerpoint/2010/main" val="92301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046EE-0331-A262-A36D-46F9313E1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BF6E6-9FA7-F04A-CF47-253D78178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02937-4209-B9ED-767B-1D6739CE901E}"/>
              </a:ext>
            </a:extLst>
          </p:cNvPr>
          <p:cNvSpPr>
            <a:spLocks noGrp="1"/>
          </p:cNvSpPr>
          <p:nvPr>
            <p:ph type="body" idx="1"/>
          </p:nvPr>
        </p:nvSpPr>
        <p:spPr/>
        <p:txBody>
          <a:bodyPr/>
          <a:lstStyle/>
          <a:p>
            <a:r>
              <a:rPr lang="en-US" dirty="0"/>
              <a:t>Finally, embedding has two functionalities embed and extract. Embed combines ciphertext image and tag into a new ciphertext image. Later, extract is </a:t>
            </a:r>
            <a:r>
              <a:rPr lang="en-US" dirty="0" err="1"/>
              <a:t>invokved</a:t>
            </a:r>
            <a:r>
              <a:rPr lang="en-US" dirty="0"/>
              <a:t> on compressed “tagged ciphertext”, it will split it into the exact tag, and compressed ciphertext image. It allows us to transfer a small amount of bits </a:t>
            </a:r>
            <a:r>
              <a:rPr lang="en-US" dirty="0" err="1"/>
              <a:t>loselessly</a:t>
            </a:r>
            <a:r>
              <a:rPr lang="en-US" dirty="0"/>
              <a:t>, as part of the image., and is useful when we want to transfer IMAC tags </a:t>
            </a:r>
            <a:r>
              <a:rPr lang="en-US" dirty="0" err="1"/>
              <a:t>loselessly</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D25029D8-54B1-1F64-8787-43B448F4A746}"/>
              </a:ext>
            </a:extLst>
          </p:cNvPr>
          <p:cNvSpPr>
            <a:spLocks noGrp="1"/>
          </p:cNvSpPr>
          <p:nvPr>
            <p:ph type="sldNum" sz="quarter" idx="5"/>
          </p:nvPr>
        </p:nvSpPr>
        <p:spPr/>
        <p:txBody>
          <a:bodyPr/>
          <a:lstStyle/>
          <a:p>
            <a:fld id="{43F989C0-66A0-4148-809C-8EB1A515F6B5}" type="slidenum">
              <a:rPr lang="en-US" smtClean="0"/>
              <a:t>20</a:t>
            </a:fld>
            <a:endParaRPr lang="en-US"/>
          </a:p>
        </p:txBody>
      </p:sp>
    </p:spTree>
    <p:extLst>
      <p:ext uri="{BB962C8B-B14F-4D97-AF65-F5344CB8AC3E}">
        <p14:creationId xmlns:p14="http://schemas.microsoft.com/office/powerpoint/2010/main" val="109072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07347-C94A-3993-B0A9-232BC0652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A6A5C-133B-EFF7-0815-75889B66B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9D492-D8CC-27CF-11DE-4CB8B2A5029E}"/>
              </a:ext>
            </a:extLst>
          </p:cNvPr>
          <p:cNvSpPr>
            <a:spLocks noGrp="1"/>
          </p:cNvSpPr>
          <p:nvPr>
            <p:ph type="body" idx="1"/>
          </p:nvPr>
        </p:nvSpPr>
        <p:spPr/>
        <p:txBody>
          <a:bodyPr/>
          <a:lstStyle/>
          <a:p>
            <a:pPr rtl="0"/>
            <a:r>
              <a:rPr lang="en-US" dirty="0"/>
              <a:t>When the server stores the file, it will not store the exact file, but a compressed version of it to save storage space. It will compress regardless of </a:t>
            </a:r>
            <a:r>
              <a:rPr lang="en-US" sz="1200" b="0" i="0" u="none" strike="noStrike" kern="1200" dirty="0">
                <a:solidFill>
                  <a:schemeClr val="tx1"/>
                </a:solidFill>
                <a:effectLst/>
                <a:latin typeface="+mn-lt"/>
                <a:ea typeface="+mn-ea"/>
                <a:cs typeface="+mn-cs"/>
              </a:rPr>
              <a:t>how your image was compressed before. Add that compression is lossy.</a:t>
            </a:r>
          </a:p>
        </p:txBody>
      </p:sp>
      <p:sp>
        <p:nvSpPr>
          <p:cNvPr id="4" name="Slide Number Placeholder 3">
            <a:extLst>
              <a:ext uri="{FF2B5EF4-FFF2-40B4-BE49-F238E27FC236}">
                <a16:creationId xmlns:a16="http://schemas.microsoft.com/office/drawing/2014/main" id="{0AFE40E9-C8EF-DBC9-EBA7-1CCF711E3FBE}"/>
              </a:ext>
            </a:extLst>
          </p:cNvPr>
          <p:cNvSpPr>
            <a:spLocks noGrp="1"/>
          </p:cNvSpPr>
          <p:nvPr>
            <p:ph type="sldNum" sz="quarter" idx="5"/>
          </p:nvPr>
        </p:nvSpPr>
        <p:spPr/>
        <p:txBody>
          <a:bodyPr/>
          <a:lstStyle/>
          <a:p>
            <a:fld id="{43F989C0-66A0-4148-809C-8EB1A515F6B5}" type="slidenum">
              <a:rPr lang="en-US" smtClean="0"/>
              <a:t>3</a:t>
            </a:fld>
            <a:endParaRPr lang="en-US"/>
          </a:p>
        </p:txBody>
      </p:sp>
    </p:spTree>
    <p:extLst>
      <p:ext uri="{BB962C8B-B14F-4D97-AF65-F5344CB8AC3E}">
        <p14:creationId xmlns:p14="http://schemas.microsoft.com/office/powerpoint/2010/main" val="1213443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F100-2B07-9230-DC00-805CD2EF0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A7C52-67C1-36A0-EAA3-F1B48BA321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315A2-C5A2-FAA6-7058-3EEEE06CE6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give a generic construction for </a:t>
            </a:r>
            <a:r>
              <a:rPr lang="en-US" dirty="0" err="1"/>
              <a:t>aIE</a:t>
            </a:r>
            <a:r>
              <a:rPr lang="en-US" dirty="0"/>
              <a:t>, leaving out details that are not important. </a:t>
            </a:r>
            <a:r>
              <a:rPr lang="en-US" dirty="0" err="1"/>
              <a:t>aIE</a:t>
            </a:r>
            <a:r>
              <a:rPr lang="en-US" dirty="0"/>
              <a:t> first run IMAC to generate tag for image p, then encrypts the image using IE and tag using standard symmetric encryption SE. Finally, it embeds the image ciphertext with tag ciphertext. The decryption algorithm first extracts image ciphertext and tag ciphertext, then decrypts image using </a:t>
            </a:r>
            <a:r>
              <a:rPr lang="en-US" dirty="0" err="1"/>
              <a:t>IE.Dec</a:t>
            </a:r>
            <a:r>
              <a:rPr lang="en-US" dirty="0"/>
              <a:t> and decrypts tag using SE. Then, it runs </a:t>
            </a:r>
            <a:r>
              <a:rPr lang="en-US" dirty="0" err="1"/>
              <a:t>IMAC.Verify</a:t>
            </a:r>
            <a:r>
              <a:rPr lang="en-US" dirty="0"/>
              <a:t> on the decrypted image and tag.</a:t>
            </a:r>
          </a:p>
          <a:p>
            <a:endParaRPr lang="en-US" dirty="0"/>
          </a:p>
        </p:txBody>
      </p:sp>
      <p:sp>
        <p:nvSpPr>
          <p:cNvPr id="4" name="Slide Number Placeholder 3">
            <a:extLst>
              <a:ext uri="{FF2B5EF4-FFF2-40B4-BE49-F238E27FC236}">
                <a16:creationId xmlns:a16="http://schemas.microsoft.com/office/drawing/2014/main" id="{23EFD8BA-0B9F-BCFB-C2C1-CDEC757229DE}"/>
              </a:ext>
            </a:extLst>
          </p:cNvPr>
          <p:cNvSpPr>
            <a:spLocks noGrp="1"/>
          </p:cNvSpPr>
          <p:nvPr>
            <p:ph type="sldNum" sz="quarter" idx="5"/>
          </p:nvPr>
        </p:nvSpPr>
        <p:spPr/>
        <p:txBody>
          <a:bodyPr/>
          <a:lstStyle/>
          <a:p>
            <a:fld id="{43F989C0-66A0-4148-809C-8EB1A515F6B5}" type="slidenum">
              <a:rPr lang="en-US" smtClean="0"/>
              <a:t>21</a:t>
            </a:fld>
            <a:endParaRPr lang="en-US"/>
          </a:p>
        </p:txBody>
      </p:sp>
    </p:spTree>
    <p:extLst>
      <p:ext uri="{BB962C8B-B14F-4D97-AF65-F5344CB8AC3E}">
        <p14:creationId xmlns:p14="http://schemas.microsoft.com/office/powerpoint/2010/main" val="1837948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3430A-2716-40B9-BD1A-7F4066EF4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6EDFB-AE7B-BF6E-A0A0-CBF02057A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7A10C-DC6F-F470-7020-B23CBC307D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K1 and k2 are ephemeral keys generated from </a:t>
            </a:r>
            <a:r>
              <a:rPr lang="en-US" dirty="0" err="1"/>
              <a:t>prf</a:t>
            </a:r>
            <a:r>
              <a:rPr lang="en-US" dirty="0"/>
              <a:t> using root key </a:t>
            </a:r>
            <a:r>
              <a:rPr lang="en-US" dirty="0" err="1"/>
              <a:t>rk</a:t>
            </a:r>
            <a:r>
              <a:rPr lang="en-US" dirty="0"/>
              <a:t> on fresh sampled randomness r and complement of r.</a:t>
            </a:r>
          </a:p>
          <a:p>
            <a:endParaRPr lang="en-US" dirty="0"/>
          </a:p>
        </p:txBody>
      </p:sp>
      <p:sp>
        <p:nvSpPr>
          <p:cNvPr id="4" name="Slide Number Placeholder 3">
            <a:extLst>
              <a:ext uri="{FF2B5EF4-FFF2-40B4-BE49-F238E27FC236}">
                <a16:creationId xmlns:a16="http://schemas.microsoft.com/office/drawing/2014/main" id="{8CF0393F-3736-6268-8241-9EEFCD569FAB}"/>
              </a:ext>
            </a:extLst>
          </p:cNvPr>
          <p:cNvSpPr>
            <a:spLocks noGrp="1"/>
          </p:cNvSpPr>
          <p:nvPr>
            <p:ph type="sldNum" sz="quarter" idx="5"/>
          </p:nvPr>
        </p:nvSpPr>
        <p:spPr/>
        <p:txBody>
          <a:bodyPr/>
          <a:lstStyle/>
          <a:p>
            <a:fld id="{43F989C0-66A0-4148-809C-8EB1A515F6B5}" type="slidenum">
              <a:rPr lang="en-US" smtClean="0"/>
              <a:t>22</a:t>
            </a:fld>
            <a:endParaRPr lang="en-US"/>
          </a:p>
        </p:txBody>
      </p:sp>
    </p:spTree>
    <p:extLst>
      <p:ext uri="{BB962C8B-B14F-4D97-AF65-F5344CB8AC3E}">
        <p14:creationId xmlns:p14="http://schemas.microsoft.com/office/powerpoint/2010/main" val="3260302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61C37-F010-1233-9A4E-E32166C2F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283DC-8457-63F6-3DC6-B6E753DB3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7038E-A776-550B-D545-F88E05E04F76}"/>
              </a:ext>
            </a:extLst>
          </p:cNvPr>
          <p:cNvSpPr>
            <a:spLocks noGrp="1"/>
          </p:cNvSpPr>
          <p:nvPr>
            <p:ph type="body" idx="1"/>
          </p:nvPr>
        </p:nvSpPr>
        <p:spPr/>
        <p:txBody>
          <a:bodyPr/>
          <a:lstStyle/>
          <a:p>
            <a:r>
              <a:rPr lang="en-US" dirty="0"/>
              <a:t>We proved these statements in our paper.</a:t>
            </a:r>
          </a:p>
          <a:p>
            <a:endParaRPr lang="en-US" dirty="0"/>
          </a:p>
        </p:txBody>
      </p:sp>
      <p:sp>
        <p:nvSpPr>
          <p:cNvPr id="4" name="Slide Number Placeholder 3">
            <a:extLst>
              <a:ext uri="{FF2B5EF4-FFF2-40B4-BE49-F238E27FC236}">
                <a16:creationId xmlns:a16="http://schemas.microsoft.com/office/drawing/2014/main" id="{9AA45C74-98F0-6EEE-A184-966A554ECAC2}"/>
              </a:ext>
            </a:extLst>
          </p:cNvPr>
          <p:cNvSpPr>
            <a:spLocks noGrp="1"/>
          </p:cNvSpPr>
          <p:nvPr>
            <p:ph type="sldNum" sz="quarter" idx="5"/>
          </p:nvPr>
        </p:nvSpPr>
        <p:spPr/>
        <p:txBody>
          <a:bodyPr/>
          <a:lstStyle/>
          <a:p>
            <a:fld id="{43F989C0-66A0-4148-809C-8EB1A515F6B5}" type="slidenum">
              <a:rPr lang="en-US" smtClean="0"/>
              <a:t>23</a:t>
            </a:fld>
            <a:endParaRPr lang="en-US"/>
          </a:p>
        </p:txBody>
      </p:sp>
    </p:spTree>
    <p:extLst>
      <p:ext uri="{BB962C8B-B14F-4D97-AF65-F5344CB8AC3E}">
        <p14:creationId xmlns:p14="http://schemas.microsoft.com/office/powerpoint/2010/main" val="3337208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26DCD-EE62-44B9-64F2-440186228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9EAF4-86AA-5179-E30A-71BDE591E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E42E0-13DA-8DFE-38AD-34401FB2BFC0}"/>
              </a:ext>
            </a:extLst>
          </p:cNvPr>
          <p:cNvSpPr>
            <a:spLocks noGrp="1"/>
          </p:cNvSpPr>
          <p:nvPr>
            <p:ph type="body" idx="1"/>
          </p:nvPr>
        </p:nvSpPr>
        <p:spPr/>
        <p:txBody>
          <a:bodyPr/>
          <a:lstStyle/>
          <a:p>
            <a:r>
              <a:rPr lang="en-US" dirty="0"/>
              <a:t>The question is now, how do we build such scheme for jpeg?</a:t>
            </a:r>
          </a:p>
          <a:p>
            <a:endParaRPr lang="en-US" dirty="0"/>
          </a:p>
        </p:txBody>
      </p:sp>
      <p:sp>
        <p:nvSpPr>
          <p:cNvPr id="4" name="Slide Number Placeholder 3">
            <a:extLst>
              <a:ext uri="{FF2B5EF4-FFF2-40B4-BE49-F238E27FC236}">
                <a16:creationId xmlns:a16="http://schemas.microsoft.com/office/drawing/2014/main" id="{F42F8778-6F4D-30B4-0D20-85A617FAE380}"/>
              </a:ext>
            </a:extLst>
          </p:cNvPr>
          <p:cNvSpPr>
            <a:spLocks noGrp="1"/>
          </p:cNvSpPr>
          <p:nvPr>
            <p:ph type="sldNum" sz="quarter" idx="5"/>
          </p:nvPr>
        </p:nvSpPr>
        <p:spPr/>
        <p:txBody>
          <a:bodyPr/>
          <a:lstStyle/>
          <a:p>
            <a:fld id="{43F989C0-66A0-4148-809C-8EB1A515F6B5}" type="slidenum">
              <a:rPr lang="en-US" smtClean="0"/>
              <a:t>24</a:t>
            </a:fld>
            <a:endParaRPr lang="en-US"/>
          </a:p>
        </p:txBody>
      </p:sp>
    </p:spTree>
    <p:extLst>
      <p:ext uri="{BB962C8B-B14F-4D97-AF65-F5344CB8AC3E}">
        <p14:creationId xmlns:p14="http://schemas.microsoft.com/office/powerpoint/2010/main" val="1095090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A238-E81E-E404-1310-652E218C8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52964-A62B-FD91-7839-818930C8B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207D6-512B-D23E-4324-CCA82F4F8F2E}"/>
              </a:ext>
            </a:extLst>
          </p:cNvPr>
          <p:cNvSpPr>
            <a:spLocks noGrp="1"/>
          </p:cNvSpPr>
          <p:nvPr>
            <p:ph type="body" idx="1"/>
          </p:nvPr>
        </p:nvSpPr>
        <p:spPr/>
        <p:txBody>
          <a:bodyPr/>
          <a:lstStyle/>
          <a:p>
            <a:r>
              <a:rPr lang="en-US" dirty="0"/>
              <a:t>We have the </a:t>
            </a:r>
            <a:r>
              <a:rPr lang="en-US" dirty="0" err="1"/>
              <a:t>gneretic</a:t>
            </a:r>
            <a:r>
              <a:rPr lang="en-US" dirty="0"/>
              <a:t> construction, but the real challenge is </a:t>
            </a:r>
            <a:r>
              <a:rPr lang="en-US" dirty="0" err="1"/>
              <a:t>ot</a:t>
            </a:r>
            <a:r>
              <a:rPr lang="en-US" dirty="0"/>
              <a:t> instantiate for JPEG. First, let’s talk about IE.</a:t>
            </a:r>
          </a:p>
          <a:p>
            <a:endParaRPr lang="en-US" dirty="0"/>
          </a:p>
        </p:txBody>
      </p:sp>
      <p:sp>
        <p:nvSpPr>
          <p:cNvPr id="4" name="Slide Number Placeholder 3">
            <a:extLst>
              <a:ext uri="{FF2B5EF4-FFF2-40B4-BE49-F238E27FC236}">
                <a16:creationId xmlns:a16="http://schemas.microsoft.com/office/drawing/2014/main" id="{A5009AE0-4F15-2182-5DF7-BED6CC2285D2}"/>
              </a:ext>
            </a:extLst>
          </p:cNvPr>
          <p:cNvSpPr>
            <a:spLocks noGrp="1"/>
          </p:cNvSpPr>
          <p:nvPr>
            <p:ph type="sldNum" sz="quarter" idx="5"/>
          </p:nvPr>
        </p:nvSpPr>
        <p:spPr/>
        <p:txBody>
          <a:bodyPr/>
          <a:lstStyle/>
          <a:p>
            <a:fld id="{43F989C0-66A0-4148-809C-8EB1A515F6B5}" type="slidenum">
              <a:rPr lang="en-US" smtClean="0"/>
              <a:t>25</a:t>
            </a:fld>
            <a:endParaRPr lang="en-US"/>
          </a:p>
        </p:txBody>
      </p:sp>
    </p:spTree>
    <p:extLst>
      <p:ext uri="{BB962C8B-B14F-4D97-AF65-F5344CB8AC3E}">
        <p14:creationId xmlns:p14="http://schemas.microsoft.com/office/powerpoint/2010/main" val="2788382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06D4-40B7-B4B4-E6AA-4A2F9C58F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CDE3B-CB00-968C-237C-E1EEE07B8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E694E-EF52-C53D-703E-AC7B3058A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JPEG is the most </a:t>
            </a:r>
            <a:r>
              <a:rPr lang="en-US" dirty="0" err="1"/>
              <a:t>widly</a:t>
            </a:r>
            <a:r>
              <a:rPr lang="en-US" dirty="0"/>
              <a:t> adopted standard for compressing images. It first divides the whole image into 8x8 pixel blocks, then decomposes it to three layers Y, </a:t>
            </a:r>
            <a:r>
              <a:rPr lang="en-US" dirty="0" err="1"/>
              <a:t>Cb</a:t>
            </a:r>
            <a:r>
              <a:rPr lang="en-US" dirty="0"/>
              <a:t>, and Cr.</a:t>
            </a:r>
          </a:p>
        </p:txBody>
      </p:sp>
      <p:sp>
        <p:nvSpPr>
          <p:cNvPr id="4" name="Slide Number Placeholder 3">
            <a:extLst>
              <a:ext uri="{FF2B5EF4-FFF2-40B4-BE49-F238E27FC236}">
                <a16:creationId xmlns:a16="http://schemas.microsoft.com/office/drawing/2014/main" id="{300F72C6-A2D0-A895-4810-7D1465EA3DAB}"/>
              </a:ext>
            </a:extLst>
          </p:cNvPr>
          <p:cNvSpPr>
            <a:spLocks noGrp="1"/>
          </p:cNvSpPr>
          <p:nvPr>
            <p:ph type="sldNum" sz="quarter" idx="5"/>
          </p:nvPr>
        </p:nvSpPr>
        <p:spPr/>
        <p:txBody>
          <a:bodyPr/>
          <a:lstStyle/>
          <a:p>
            <a:fld id="{43F989C0-66A0-4148-809C-8EB1A515F6B5}" type="slidenum">
              <a:rPr lang="en-US" smtClean="0"/>
              <a:t>27</a:t>
            </a:fld>
            <a:endParaRPr lang="en-US"/>
          </a:p>
        </p:txBody>
      </p:sp>
    </p:spTree>
    <p:extLst>
      <p:ext uri="{BB962C8B-B14F-4D97-AF65-F5344CB8AC3E}">
        <p14:creationId xmlns:p14="http://schemas.microsoft.com/office/powerpoint/2010/main" val="3073857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34E1E-827F-5DA2-3F25-0464B6E02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753F1-698B-130D-D7AC-F108B8324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CE089-0523-E7B8-EECA-38C51DDFBB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dirty="0" err="1"/>
              <a:t>Cb</a:t>
            </a:r>
            <a:r>
              <a:rPr lang="en-US" dirty="0"/>
              <a:t> Cr layer, JPEG performs subsampling, which essentially drops half of all pixels. So a 8x8 pixel block becomes 8x4 block. Later in decompression, the algorithm infers vales of dropped pixels from retaining pixels.</a:t>
            </a:r>
          </a:p>
        </p:txBody>
      </p:sp>
      <p:sp>
        <p:nvSpPr>
          <p:cNvPr id="4" name="Slide Number Placeholder 3">
            <a:extLst>
              <a:ext uri="{FF2B5EF4-FFF2-40B4-BE49-F238E27FC236}">
                <a16:creationId xmlns:a16="http://schemas.microsoft.com/office/drawing/2014/main" id="{FABC5C99-7994-37F7-6D6D-DC283529E5CF}"/>
              </a:ext>
            </a:extLst>
          </p:cNvPr>
          <p:cNvSpPr>
            <a:spLocks noGrp="1"/>
          </p:cNvSpPr>
          <p:nvPr>
            <p:ph type="sldNum" sz="quarter" idx="5"/>
          </p:nvPr>
        </p:nvSpPr>
        <p:spPr/>
        <p:txBody>
          <a:bodyPr/>
          <a:lstStyle/>
          <a:p>
            <a:fld id="{43F989C0-66A0-4148-809C-8EB1A515F6B5}" type="slidenum">
              <a:rPr lang="en-US" smtClean="0"/>
              <a:t>28</a:t>
            </a:fld>
            <a:endParaRPr lang="en-US"/>
          </a:p>
        </p:txBody>
      </p:sp>
    </p:spTree>
    <p:extLst>
      <p:ext uri="{BB962C8B-B14F-4D97-AF65-F5344CB8AC3E}">
        <p14:creationId xmlns:p14="http://schemas.microsoft.com/office/powerpoint/2010/main" val="2839412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1C71-EBA9-1AEE-1C2B-E4BE76372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DDB9B-7A4B-6961-A650-06634903A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4AD00-1AFB-E480-2EA8-348915F7B3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layers, the algorithm further performs integer division, and drop the remainders. Subsampling and quantization are two major sources of loss during compression.</a:t>
            </a:r>
          </a:p>
        </p:txBody>
      </p:sp>
      <p:sp>
        <p:nvSpPr>
          <p:cNvPr id="4" name="Slide Number Placeholder 3">
            <a:extLst>
              <a:ext uri="{FF2B5EF4-FFF2-40B4-BE49-F238E27FC236}">
                <a16:creationId xmlns:a16="http://schemas.microsoft.com/office/drawing/2014/main" id="{9A9B3A4F-3F66-0D56-7915-357BBD0DFDC3}"/>
              </a:ext>
            </a:extLst>
          </p:cNvPr>
          <p:cNvSpPr>
            <a:spLocks noGrp="1"/>
          </p:cNvSpPr>
          <p:nvPr>
            <p:ph type="sldNum" sz="quarter" idx="5"/>
          </p:nvPr>
        </p:nvSpPr>
        <p:spPr/>
        <p:txBody>
          <a:bodyPr/>
          <a:lstStyle/>
          <a:p>
            <a:fld id="{43F989C0-66A0-4148-809C-8EB1A515F6B5}" type="slidenum">
              <a:rPr lang="en-US" smtClean="0"/>
              <a:t>29</a:t>
            </a:fld>
            <a:endParaRPr lang="en-US"/>
          </a:p>
        </p:txBody>
      </p:sp>
    </p:spTree>
    <p:extLst>
      <p:ext uri="{BB962C8B-B14F-4D97-AF65-F5344CB8AC3E}">
        <p14:creationId xmlns:p14="http://schemas.microsoft.com/office/powerpoint/2010/main" val="3501111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a very simple idea of using a stream cipher that is applied pixel-to-pixel. P are integers. Here, we iteratively apply PRF with secret key k to index of each pixel. The ciphertext is the sum of original pixel value and corresponding </a:t>
            </a:r>
            <a:r>
              <a:rPr lang="en-US" dirty="0" err="1"/>
              <a:t>prf</a:t>
            </a:r>
            <a:r>
              <a:rPr lang="en-US" dirty="0"/>
              <a:t> output mod 256.</a:t>
            </a:r>
          </a:p>
        </p:txBody>
      </p:sp>
      <p:sp>
        <p:nvSpPr>
          <p:cNvPr id="4" name="Slide Number Placeholder 3"/>
          <p:cNvSpPr>
            <a:spLocks noGrp="1"/>
          </p:cNvSpPr>
          <p:nvPr>
            <p:ph type="sldNum" sz="quarter" idx="5"/>
          </p:nvPr>
        </p:nvSpPr>
        <p:spPr/>
        <p:txBody>
          <a:bodyPr/>
          <a:lstStyle/>
          <a:p>
            <a:fld id="{43F989C0-66A0-4148-809C-8EB1A515F6B5}" type="slidenum">
              <a:rPr lang="en-US" smtClean="0"/>
              <a:t>30</a:t>
            </a:fld>
            <a:endParaRPr lang="en-US"/>
          </a:p>
        </p:txBody>
      </p:sp>
    </p:spTree>
    <p:extLst>
      <p:ext uri="{BB962C8B-B14F-4D97-AF65-F5344CB8AC3E}">
        <p14:creationId xmlns:p14="http://schemas.microsoft.com/office/powerpoint/2010/main" val="1961501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2B615-52D0-17B6-24F0-252A39448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5F934-B807-BAAD-F78B-FE12CF129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F4985-6107-E705-324B-B177440A04D6}"/>
              </a:ext>
            </a:extLst>
          </p:cNvPr>
          <p:cNvSpPr>
            <a:spLocks noGrp="1"/>
          </p:cNvSpPr>
          <p:nvPr>
            <p:ph type="body" idx="1"/>
          </p:nvPr>
        </p:nvSpPr>
        <p:spPr/>
        <p:txBody>
          <a:bodyPr/>
          <a:lstStyle/>
          <a:p>
            <a:r>
              <a:rPr lang="en-US" dirty="0"/>
              <a:t>And this is what the ciphertext look like. For IE, security is trivial, but correctness is tricky to achieve.</a:t>
            </a:r>
          </a:p>
        </p:txBody>
      </p:sp>
      <p:sp>
        <p:nvSpPr>
          <p:cNvPr id="4" name="Slide Number Placeholder 3">
            <a:extLst>
              <a:ext uri="{FF2B5EF4-FFF2-40B4-BE49-F238E27FC236}">
                <a16:creationId xmlns:a16="http://schemas.microsoft.com/office/drawing/2014/main" id="{69FB43CD-1976-8862-97BB-91769525DA36}"/>
              </a:ext>
            </a:extLst>
          </p:cNvPr>
          <p:cNvSpPr>
            <a:spLocks noGrp="1"/>
          </p:cNvSpPr>
          <p:nvPr>
            <p:ph type="sldNum" sz="quarter" idx="5"/>
          </p:nvPr>
        </p:nvSpPr>
        <p:spPr/>
        <p:txBody>
          <a:bodyPr/>
          <a:lstStyle/>
          <a:p>
            <a:fld id="{43F989C0-66A0-4148-809C-8EB1A515F6B5}" type="slidenum">
              <a:rPr lang="en-US" smtClean="0"/>
              <a:t>31</a:t>
            </a:fld>
            <a:endParaRPr lang="en-US"/>
          </a:p>
        </p:txBody>
      </p:sp>
    </p:spTree>
    <p:extLst>
      <p:ext uri="{BB962C8B-B14F-4D97-AF65-F5344CB8AC3E}">
        <p14:creationId xmlns:p14="http://schemas.microsoft.com/office/powerpoint/2010/main" val="243587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64CE5-D064-EA94-49A2-F3B861CC1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DF2C1-CAC0-0FF1-11BF-E65FF3AB3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4FEF4-8044-3834-BC7D-AA2318FDB539}"/>
              </a:ext>
            </a:extLst>
          </p:cNvPr>
          <p:cNvSpPr>
            <a:spLocks noGrp="1"/>
          </p:cNvSpPr>
          <p:nvPr>
            <p:ph type="body" idx="1"/>
          </p:nvPr>
        </p:nvSpPr>
        <p:spPr/>
        <p:txBody>
          <a:bodyPr/>
          <a:lstStyle/>
          <a:p>
            <a:r>
              <a:rPr lang="en-US" dirty="0"/>
              <a:t>The vague image is an exaggeration. In reality, the compression has little to no effect on visual quality.</a:t>
            </a:r>
          </a:p>
        </p:txBody>
      </p:sp>
      <p:sp>
        <p:nvSpPr>
          <p:cNvPr id="4" name="Slide Number Placeholder 3">
            <a:extLst>
              <a:ext uri="{FF2B5EF4-FFF2-40B4-BE49-F238E27FC236}">
                <a16:creationId xmlns:a16="http://schemas.microsoft.com/office/drawing/2014/main" id="{3E8E2029-CF54-13E6-AD5D-30EE15A409AC}"/>
              </a:ext>
            </a:extLst>
          </p:cNvPr>
          <p:cNvSpPr>
            <a:spLocks noGrp="1"/>
          </p:cNvSpPr>
          <p:nvPr>
            <p:ph type="sldNum" sz="quarter" idx="5"/>
          </p:nvPr>
        </p:nvSpPr>
        <p:spPr/>
        <p:txBody>
          <a:bodyPr/>
          <a:lstStyle/>
          <a:p>
            <a:fld id="{43F989C0-66A0-4148-809C-8EB1A515F6B5}" type="slidenum">
              <a:rPr lang="en-US" smtClean="0"/>
              <a:t>4</a:t>
            </a:fld>
            <a:endParaRPr lang="en-US"/>
          </a:p>
        </p:txBody>
      </p:sp>
    </p:spTree>
    <p:extLst>
      <p:ext uri="{BB962C8B-B14F-4D97-AF65-F5344CB8AC3E}">
        <p14:creationId xmlns:p14="http://schemas.microsoft.com/office/powerpoint/2010/main" val="3720703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we use this algorithm as is, the decryption result is quite bad</a:t>
            </a:r>
          </a:p>
        </p:txBody>
      </p:sp>
      <p:sp>
        <p:nvSpPr>
          <p:cNvPr id="4" name="Slide Number Placeholder 3"/>
          <p:cNvSpPr>
            <a:spLocks noGrp="1"/>
          </p:cNvSpPr>
          <p:nvPr>
            <p:ph type="sldNum" sz="quarter" idx="5"/>
          </p:nvPr>
        </p:nvSpPr>
        <p:spPr/>
        <p:txBody>
          <a:bodyPr/>
          <a:lstStyle/>
          <a:p>
            <a:fld id="{43F989C0-66A0-4148-809C-8EB1A515F6B5}" type="slidenum">
              <a:rPr lang="en-US" smtClean="0"/>
              <a:t>32</a:t>
            </a:fld>
            <a:endParaRPr lang="en-US"/>
          </a:p>
        </p:txBody>
      </p:sp>
    </p:spTree>
    <p:extLst>
      <p:ext uri="{BB962C8B-B14F-4D97-AF65-F5344CB8AC3E}">
        <p14:creationId xmlns:p14="http://schemas.microsoft.com/office/powerpoint/2010/main" val="184988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zoom in to a smaller part, we find many cases of colors being “flipped”, green to yellow, blue to purple. We call this “bit-flipping” noise. It is primarily the effect of quantization.</a:t>
            </a:r>
          </a:p>
        </p:txBody>
      </p:sp>
      <p:sp>
        <p:nvSpPr>
          <p:cNvPr id="4" name="Slide Number Placeholder 3"/>
          <p:cNvSpPr>
            <a:spLocks noGrp="1"/>
          </p:cNvSpPr>
          <p:nvPr>
            <p:ph type="sldNum" sz="quarter" idx="5"/>
          </p:nvPr>
        </p:nvSpPr>
        <p:spPr/>
        <p:txBody>
          <a:bodyPr/>
          <a:lstStyle/>
          <a:p>
            <a:fld id="{43F989C0-66A0-4148-809C-8EB1A515F6B5}" type="slidenum">
              <a:rPr lang="en-US" smtClean="0"/>
              <a:t>33</a:t>
            </a:fld>
            <a:endParaRPr lang="en-US"/>
          </a:p>
        </p:txBody>
      </p:sp>
    </p:spTree>
    <p:extLst>
      <p:ext uri="{BB962C8B-B14F-4D97-AF65-F5344CB8AC3E}">
        <p14:creationId xmlns:p14="http://schemas.microsoft.com/office/powerpoint/2010/main" val="2428926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C7F09-5BEC-A0AD-08DF-158091F17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12672-0240-2243-4B5D-629DE1778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31778-3BE0-9425-7840-89FFE21B787F}"/>
              </a:ext>
            </a:extLst>
          </p:cNvPr>
          <p:cNvSpPr>
            <a:spLocks noGrp="1"/>
          </p:cNvSpPr>
          <p:nvPr>
            <p:ph type="body" idx="1"/>
          </p:nvPr>
        </p:nvSpPr>
        <p:spPr/>
        <p:txBody>
          <a:bodyPr/>
          <a:lstStyle/>
          <a:p>
            <a:r>
              <a:rPr lang="en-US" dirty="0"/>
              <a:t>If we zoom in to a smaller part, we find many cases of colors being “flipped”, green to yellow, blue to purple. We call this “bit-flipping” noise. It is primarily the effect of quantization.</a:t>
            </a:r>
          </a:p>
        </p:txBody>
      </p:sp>
      <p:sp>
        <p:nvSpPr>
          <p:cNvPr id="4" name="Slide Number Placeholder 3">
            <a:extLst>
              <a:ext uri="{FF2B5EF4-FFF2-40B4-BE49-F238E27FC236}">
                <a16:creationId xmlns:a16="http://schemas.microsoft.com/office/drawing/2014/main" id="{BD4084E8-6C65-F497-B982-99293FBAC220}"/>
              </a:ext>
            </a:extLst>
          </p:cNvPr>
          <p:cNvSpPr>
            <a:spLocks noGrp="1"/>
          </p:cNvSpPr>
          <p:nvPr>
            <p:ph type="sldNum" sz="quarter" idx="5"/>
          </p:nvPr>
        </p:nvSpPr>
        <p:spPr/>
        <p:txBody>
          <a:bodyPr/>
          <a:lstStyle/>
          <a:p>
            <a:fld id="{43F989C0-66A0-4148-809C-8EB1A515F6B5}" type="slidenum">
              <a:rPr lang="en-US" smtClean="0"/>
              <a:t>34</a:t>
            </a:fld>
            <a:endParaRPr lang="en-US"/>
          </a:p>
        </p:txBody>
      </p:sp>
    </p:spTree>
    <p:extLst>
      <p:ext uri="{BB962C8B-B14F-4D97-AF65-F5344CB8AC3E}">
        <p14:creationId xmlns:p14="http://schemas.microsoft.com/office/powerpoint/2010/main" val="1699577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3B853-4A4D-CC71-2918-517FA9E8E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0BB8D-7616-0E56-A875-137E3A909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08213-283A-4CA1-0F81-E829F99EAE9B}"/>
              </a:ext>
            </a:extLst>
          </p:cNvPr>
          <p:cNvSpPr>
            <a:spLocks noGrp="1"/>
          </p:cNvSpPr>
          <p:nvPr>
            <p:ph type="body" idx="1"/>
          </p:nvPr>
        </p:nvSpPr>
        <p:spPr/>
        <p:txBody>
          <a:bodyPr/>
          <a:lstStyle/>
          <a:p>
            <a:r>
              <a:rPr lang="en-US" dirty="0"/>
              <a:t>After examining what exactly happens at the pixel value, we find out that </a:t>
            </a:r>
          </a:p>
        </p:txBody>
      </p:sp>
      <p:sp>
        <p:nvSpPr>
          <p:cNvPr id="4" name="Slide Number Placeholder 3">
            <a:extLst>
              <a:ext uri="{FF2B5EF4-FFF2-40B4-BE49-F238E27FC236}">
                <a16:creationId xmlns:a16="http://schemas.microsoft.com/office/drawing/2014/main" id="{652959C3-BE85-DC83-D074-10D1F1069F10}"/>
              </a:ext>
            </a:extLst>
          </p:cNvPr>
          <p:cNvSpPr>
            <a:spLocks noGrp="1"/>
          </p:cNvSpPr>
          <p:nvPr>
            <p:ph type="sldNum" sz="quarter" idx="5"/>
          </p:nvPr>
        </p:nvSpPr>
        <p:spPr/>
        <p:txBody>
          <a:bodyPr/>
          <a:lstStyle/>
          <a:p>
            <a:fld id="{43F989C0-66A0-4148-809C-8EB1A515F6B5}" type="slidenum">
              <a:rPr lang="en-US" smtClean="0"/>
              <a:t>35</a:t>
            </a:fld>
            <a:endParaRPr lang="en-US"/>
          </a:p>
        </p:txBody>
      </p:sp>
    </p:spTree>
    <p:extLst>
      <p:ext uri="{BB962C8B-B14F-4D97-AF65-F5344CB8AC3E}">
        <p14:creationId xmlns:p14="http://schemas.microsoft.com/office/powerpoint/2010/main" val="2214734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B502-0615-4007-8A4E-39BA653BF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ED7A6-B6E3-EBEC-8D90-F2504FBEB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287A4-5581-E626-EE15-5FF515A94B55}"/>
              </a:ext>
            </a:extLst>
          </p:cNvPr>
          <p:cNvSpPr>
            <a:spLocks noGrp="1"/>
          </p:cNvSpPr>
          <p:nvPr>
            <p:ph type="body" idx="1"/>
          </p:nvPr>
        </p:nvSpPr>
        <p:spPr/>
        <p:txBody>
          <a:bodyPr/>
          <a:lstStyle/>
          <a:p>
            <a:r>
              <a:rPr lang="en-US" dirty="0"/>
              <a:t>Pixels close to 0 or 255 are easily to be flipped to the other end because of mod.  </a:t>
            </a:r>
          </a:p>
        </p:txBody>
      </p:sp>
      <p:sp>
        <p:nvSpPr>
          <p:cNvPr id="4" name="Slide Number Placeholder 3">
            <a:extLst>
              <a:ext uri="{FF2B5EF4-FFF2-40B4-BE49-F238E27FC236}">
                <a16:creationId xmlns:a16="http://schemas.microsoft.com/office/drawing/2014/main" id="{76A058C7-561E-AE8D-9426-11E7733BF846}"/>
              </a:ext>
            </a:extLst>
          </p:cNvPr>
          <p:cNvSpPr>
            <a:spLocks noGrp="1"/>
          </p:cNvSpPr>
          <p:nvPr>
            <p:ph type="sldNum" sz="quarter" idx="5"/>
          </p:nvPr>
        </p:nvSpPr>
        <p:spPr/>
        <p:txBody>
          <a:bodyPr/>
          <a:lstStyle/>
          <a:p>
            <a:fld id="{43F989C0-66A0-4148-809C-8EB1A515F6B5}" type="slidenum">
              <a:rPr lang="en-US" smtClean="0"/>
              <a:t>36</a:t>
            </a:fld>
            <a:endParaRPr lang="en-US"/>
          </a:p>
        </p:txBody>
      </p:sp>
    </p:spTree>
    <p:extLst>
      <p:ext uri="{BB962C8B-B14F-4D97-AF65-F5344CB8AC3E}">
        <p14:creationId xmlns:p14="http://schemas.microsoft.com/office/powerpoint/2010/main" val="2349320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B9BB0-D3B5-5040-B67B-48D25691D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7B5E6-B6FF-94A7-583D-935A1DE9D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C00DE-DCF3-63F8-6EC1-B8EEE7814A26}"/>
              </a:ext>
            </a:extLst>
          </p:cNvPr>
          <p:cNvSpPr>
            <a:spLocks noGrp="1"/>
          </p:cNvSpPr>
          <p:nvPr>
            <p:ph type="body" idx="1"/>
          </p:nvPr>
        </p:nvSpPr>
        <p:spPr/>
        <p:txBody>
          <a:bodyPr/>
          <a:lstStyle/>
          <a:p>
            <a:r>
              <a:rPr lang="en-US" dirty="0"/>
              <a:t>Therefore, we manually </a:t>
            </a:r>
            <a:r>
              <a:rPr lang="en-US" dirty="0" err="1"/>
              <a:t>pushj</a:t>
            </a:r>
            <a:r>
              <a:rPr lang="en-US" dirty="0"/>
              <a:t> pixel values away from both ends in preprocessing.</a:t>
            </a:r>
          </a:p>
        </p:txBody>
      </p:sp>
      <p:sp>
        <p:nvSpPr>
          <p:cNvPr id="4" name="Slide Number Placeholder 3">
            <a:extLst>
              <a:ext uri="{FF2B5EF4-FFF2-40B4-BE49-F238E27FC236}">
                <a16:creationId xmlns:a16="http://schemas.microsoft.com/office/drawing/2014/main" id="{F40B5483-5BFF-A164-D31E-4E0EF87C9B74}"/>
              </a:ext>
            </a:extLst>
          </p:cNvPr>
          <p:cNvSpPr>
            <a:spLocks noGrp="1"/>
          </p:cNvSpPr>
          <p:nvPr>
            <p:ph type="sldNum" sz="quarter" idx="5"/>
          </p:nvPr>
        </p:nvSpPr>
        <p:spPr/>
        <p:txBody>
          <a:bodyPr/>
          <a:lstStyle/>
          <a:p>
            <a:fld id="{43F989C0-66A0-4148-809C-8EB1A515F6B5}" type="slidenum">
              <a:rPr lang="en-US" smtClean="0"/>
              <a:t>37</a:t>
            </a:fld>
            <a:endParaRPr lang="en-US"/>
          </a:p>
        </p:txBody>
      </p:sp>
    </p:spTree>
    <p:extLst>
      <p:ext uri="{BB962C8B-B14F-4D97-AF65-F5344CB8AC3E}">
        <p14:creationId xmlns:p14="http://schemas.microsoft.com/office/powerpoint/2010/main" val="2095949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7D7B9-AEAE-5214-C19D-97A8D032D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96762-DEFE-0FC3-A936-08543A7D0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94B87-E932-1E29-BE4B-70F4B7BF00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see what we can do to combat subsampling.</a:t>
            </a:r>
          </a:p>
        </p:txBody>
      </p:sp>
      <p:sp>
        <p:nvSpPr>
          <p:cNvPr id="4" name="Slide Number Placeholder 3">
            <a:extLst>
              <a:ext uri="{FF2B5EF4-FFF2-40B4-BE49-F238E27FC236}">
                <a16:creationId xmlns:a16="http://schemas.microsoft.com/office/drawing/2014/main" id="{8D2FDE62-8813-256C-FA8A-4844AF59601A}"/>
              </a:ext>
            </a:extLst>
          </p:cNvPr>
          <p:cNvSpPr>
            <a:spLocks noGrp="1"/>
          </p:cNvSpPr>
          <p:nvPr>
            <p:ph type="sldNum" sz="quarter" idx="5"/>
          </p:nvPr>
        </p:nvSpPr>
        <p:spPr/>
        <p:txBody>
          <a:bodyPr/>
          <a:lstStyle/>
          <a:p>
            <a:fld id="{43F989C0-66A0-4148-809C-8EB1A515F6B5}" type="slidenum">
              <a:rPr lang="en-US" smtClean="0"/>
              <a:t>38</a:t>
            </a:fld>
            <a:endParaRPr lang="en-US"/>
          </a:p>
        </p:txBody>
      </p:sp>
    </p:spTree>
    <p:extLst>
      <p:ext uri="{BB962C8B-B14F-4D97-AF65-F5344CB8AC3E}">
        <p14:creationId xmlns:p14="http://schemas.microsoft.com/office/powerpoint/2010/main" val="2432433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09484-8BD8-C530-5CEA-2BA790BF5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ECE44-E87A-7C7D-E002-36DB15908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A046E-2222-FAD6-168A-FAC61C49D6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A0BA9B-2225-72DE-6A53-C6152F9C551B}"/>
              </a:ext>
            </a:extLst>
          </p:cNvPr>
          <p:cNvSpPr>
            <a:spLocks noGrp="1"/>
          </p:cNvSpPr>
          <p:nvPr>
            <p:ph type="sldNum" sz="quarter" idx="5"/>
          </p:nvPr>
        </p:nvSpPr>
        <p:spPr/>
        <p:txBody>
          <a:bodyPr/>
          <a:lstStyle/>
          <a:p>
            <a:fld id="{43F989C0-66A0-4148-809C-8EB1A515F6B5}" type="slidenum">
              <a:rPr lang="en-US" smtClean="0"/>
              <a:t>39</a:t>
            </a:fld>
            <a:endParaRPr lang="en-US"/>
          </a:p>
        </p:txBody>
      </p:sp>
    </p:spTree>
    <p:extLst>
      <p:ext uri="{BB962C8B-B14F-4D97-AF65-F5344CB8AC3E}">
        <p14:creationId xmlns:p14="http://schemas.microsoft.com/office/powerpoint/2010/main" val="2790300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4B02-7E58-9BBC-963D-DA14DA502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B79D9-D3C9-7C69-7905-18496F93D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A093C-E73A-218B-7D1A-639B8C2BB4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F94D18-5D2B-9E47-D3C5-58EA2ABA41C9}"/>
              </a:ext>
            </a:extLst>
          </p:cNvPr>
          <p:cNvSpPr>
            <a:spLocks noGrp="1"/>
          </p:cNvSpPr>
          <p:nvPr>
            <p:ph type="sldNum" sz="quarter" idx="5"/>
          </p:nvPr>
        </p:nvSpPr>
        <p:spPr/>
        <p:txBody>
          <a:bodyPr/>
          <a:lstStyle/>
          <a:p>
            <a:fld id="{43F989C0-66A0-4148-809C-8EB1A515F6B5}" type="slidenum">
              <a:rPr lang="en-US" smtClean="0"/>
              <a:t>40</a:t>
            </a:fld>
            <a:endParaRPr lang="en-US"/>
          </a:p>
        </p:txBody>
      </p:sp>
    </p:spTree>
    <p:extLst>
      <p:ext uri="{BB962C8B-B14F-4D97-AF65-F5344CB8AC3E}">
        <p14:creationId xmlns:p14="http://schemas.microsoft.com/office/powerpoint/2010/main" val="1422327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42CD-4621-00F3-E92D-7D15BDE69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BBCA7-ED6C-4619-69FF-1E10E487D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1893F-0E98-404D-D44F-456E5F7ED388}"/>
              </a:ext>
            </a:extLst>
          </p:cNvPr>
          <p:cNvSpPr>
            <a:spLocks noGrp="1"/>
          </p:cNvSpPr>
          <p:nvPr>
            <p:ph type="body" idx="1"/>
          </p:nvPr>
        </p:nvSpPr>
        <p:spPr/>
        <p:txBody>
          <a:bodyPr/>
          <a:lstStyle/>
          <a:p>
            <a:r>
              <a:rPr lang="en-US" dirty="0"/>
              <a:t>This is the result after we subsample ourselves.</a:t>
            </a:r>
          </a:p>
        </p:txBody>
      </p:sp>
      <p:sp>
        <p:nvSpPr>
          <p:cNvPr id="4" name="Slide Number Placeholder 3">
            <a:extLst>
              <a:ext uri="{FF2B5EF4-FFF2-40B4-BE49-F238E27FC236}">
                <a16:creationId xmlns:a16="http://schemas.microsoft.com/office/drawing/2014/main" id="{E6329497-43D3-FB3D-D3CB-07E2B4737D00}"/>
              </a:ext>
            </a:extLst>
          </p:cNvPr>
          <p:cNvSpPr>
            <a:spLocks noGrp="1"/>
          </p:cNvSpPr>
          <p:nvPr>
            <p:ph type="sldNum" sz="quarter" idx="5"/>
          </p:nvPr>
        </p:nvSpPr>
        <p:spPr/>
        <p:txBody>
          <a:bodyPr/>
          <a:lstStyle/>
          <a:p>
            <a:fld id="{43F989C0-66A0-4148-809C-8EB1A515F6B5}" type="slidenum">
              <a:rPr lang="en-US" smtClean="0"/>
              <a:t>41</a:t>
            </a:fld>
            <a:endParaRPr lang="en-US"/>
          </a:p>
        </p:txBody>
      </p:sp>
    </p:spTree>
    <p:extLst>
      <p:ext uri="{BB962C8B-B14F-4D97-AF65-F5344CB8AC3E}">
        <p14:creationId xmlns:p14="http://schemas.microsoft.com/office/powerpoint/2010/main" val="275405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7CD5C-0F34-E0A6-9B04-51096DA58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E49C0-33CE-0205-094C-3393E9B27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527E6-CCD7-5C47-734F-80A4441B9774}"/>
              </a:ext>
            </a:extLst>
          </p:cNvPr>
          <p:cNvSpPr>
            <a:spLocks noGrp="1"/>
          </p:cNvSpPr>
          <p:nvPr>
            <p:ph type="body" idx="1"/>
          </p:nvPr>
        </p:nvSpPr>
        <p:spPr/>
        <p:txBody>
          <a:bodyPr/>
          <a:lstStyle/>
          <a:p>
            <a:r>
              <a:rPr lang="en-US" dirty="0"/>
              <a:t>Now, you might fear that if you store image in plaintext, the server will share the image without your </a:t>
            </a:r>
            <a:r>
              <a:rPr lang="en-US" dirty="0" err="1"/>
              <a:t>conset</a:t>
            </a:r>
            <a:r>
              <a:rPr lang="en-US" dirty="0"/>
              <a:t>, or server is compromised. Indeed, more and more messaging apps now implement end-to-end encryption mitigate these risks. Here, A natural approach is to </a:t>
            </a:r>
            <a:r>
              <a:rPr lang="en-US" dirty="0" err="1"/>
              <a:t>encrypt..We</a:t>
            </a:r>
            <a:r>
              <a:rPr lang="en-US" dirty="0"/>
              <a:t> can convert images to bits and encrypt, but</a:t>
            </a:r>
          </a:p>
        </p:txBody>
      </p:sp>
      <p:sp>
        <p:nvSpPr>
          <p:cNvPr id="4" name="Slide Number Placeholder 3">
            <a:extLst>
              <a:ext uri="{FF2B5EF4-FFF2-40B4-BE49-F238E27FC236}">
                <a16:creationId xmlns:a16="http://schemas.microsoft.com/office/drawing/2014/main" id="{3F16DD62-8917-9F14-128D-DAC8326D797F}"/>
              </a:ext>
            </a:extLst>
          </p:cNvPr>
          <p:cNvSpPr>
            <a:spLocks noGrp="1"/>
          </p:cNvSpPr>
          <p:nvPr>
            <p:ph type="sldNum" sz="quarter" idx="5"/>
          </p:nvPr>
        </p:nvSpPr>
        <p:spPr/>
        <p:txBody>
          <a:bodyPr/>
          <a:lstStyle/>
          <a:p>
            <a:fld id="{43F989C0-66A0-4148-809C-8EB1A515F6B5}" type="slidenum">
              <a:rPr lang="en-US" smtClean="0"/>
              <a:t>5</a:t>
            </a:fld>
            <a:endParaRPr lang="en-US"/>
          </a:p>
        </p:txBody>
      </p:sp>
    </p:spTree>
    <p:extLst>
      <p:ext uri="{BB962C8B-B14F-4D97-AF65-F5344CB8AC3E}">
        <p14:creationId xmlns:p14="http://schemas.microsoft.com/office/powerpoint/2010/main" val="3204581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B4B92-0202-95DF-0974-4CB91D0CE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09E7F-F34D-A2B3-C005-A9B91ABD9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46E5D-3B47-9E19-AE97-AA51CC5B248D}"/>
              </a:ext>
            </a:extLst>
          </p:cNvPr>
          <p:cNvSpPr>
            <a:spLocks noGrp="1"/>
          </p:cNvSpPr>
          <p:nvPr>
            <p:ph type="body" idx="1"/>
          </p:nvPr>
        </p:nvSpPr>
        <p:spPr/>
        <p:txBody>
          <a:bodyPr/>
          <a:lstStyle/>
          <a:p>
            <a:r>
              <a:rPr lang="en-US" dirty="0"/>
              <a:t>Recall that during preprocessing, we have subsampled the image ourselves by choosing to keep only part of the image. Here we needs to compensate for that and expands plaintext to its original size by using a filter.</a:t>
            </a:r>
          </a:p>
        </p:txBody>
      </p:sp>
      <p:sp>
        <p:nvSpPr>
          <p:cNvPr id="4" name="Slide Number Placeholder 3">
            <a:extLst>
              <a:ext uri="{FF2B5EF4-FFF2-40B4-BE49-F238E27FC236}">
                <a16:creationId xmlns:a16="http://schemas.microsoft.com/office/drawing/2014/main" id="{D344F87B-167A-2CEC-C3E2-763EB2DE7D40}"/>
              </a:ext>
            </a:extLst>
          </p:cNvPr>
          <p:cNvSpPr>
            <a:spLocks noGrp="1"/>
          </p:cNvSpPr>
          <p:nvPr>
            <p:ph type="sldNum" sz="quarter" idx="5"/>
          </p:nvPr>
        </p:nvSpPr>
        <p:spPr/>
        <p:txBody>
          <a:bodyPr/>
          <a:lstStyle/>
          <a:p>
            <a:fld id="{43F989C0-66A0-4148-809C-8EB1A515F6B5}" type="slidenum">
              <a:rPr lang="en-US" smtClean="0"/>
              <a:t>42</a:t>
            </a:fld>
            <a:endParaRPr lang="en-US"/>
          </a:p>
        </p:txBody>
      </p:sp>
    </p:spTree>
    <p:extLst>
      <p:ext uri="{BB962C8B-B14F-4D97-AF65-F5344CB8AC3E}">
        <p14:creationId xmlns:p14="http://schemas.microsoft.com/office/powerpoint/2010/main" val="1694875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F1B7C-9354-632A-CF1C-DE3853FBD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B726A-F4E6-BEBE-A92C-B9339CF3A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44BC4-CC0F-7585-88C9-F960C8268077}"/>
              </a:ext>
            </a:extLst>
          </p:cNvPr>
          <p:cNvSpPr>
            <a:spLocks noGrp="1"/>
          </p:cNvSpPr>
          <p:nvPr>
            <p:ph type="body" idx="1"/>
          </p:nvPr>
        </p:nvSpPr>
        <p:spPr/>
        <p:txBody>
          <a:bodyPr/>
          <a:lstStyle/>
          <a:p>
            <a:r>
              <a:rPr lang="en-US" dirty="0"/>
              <a:t>Recall that during preprocessing, we have subsampled the image ourselves by choosing to keep only part of the image. Here we needs to compensate for that and expands plaintext to its original size by using a filter.</a:t>
            </a:r>
          </a:p>
        </p:txBody>
      </p:sp>
      <p:sp>
        <p:nvSpPr>
          <p:cNvPr id="4" name="Slide Number Placeholder 3">
            <a:extLst>
              <a:ext uri="{FF2B5EF4-FFF2-40B4-BE49-F238E27FC236}">
                <a16:creationId xmlns:a16="http://schemas.microsoft.com/office/drawing/2014/main" id="{2AB586BC-AF68-15E7-CD4E-C46A5B5B19BA}"/>
              </a:ext>
            </a:extLst>
          </p:cNvPr>
          <p:cNvSpPr>
            <a:spLocks noGrp="1"/>
          </p:cNvSpPr>
          <p:nvPr>
            <p:ph type="sldNum" sz="quarter" idx="5"/>
          </p:nvPr>
        </p:nvSpPr>
        <p:spPr/>
        <p:txBody>
          <a:bodyPr/>
          <a:lstStyle/>
          <a:p>
            <a:fld id="{43F989C0-66A0-4148-809C-8EB1A515F6B5}" type="slidenum">
              <a:rPr lang="en-US" smtClean="0"/>
              <a:t>43</a:t>
            </a:fld>
            <a:endParaRPr lang="en-US"/>
          </a:p>
        </p:txBody>
      </p:sp>
    </p:spTree>
    <p:extLst>
      <p:ext uri="{BB962C8B-B14F-4D97-AF65-F5344CB8AC3E}">
        <p14:creationId xmlns:p14="http://schemas.microsoft.com/office/powerpoint/2010/main" val="2888036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39D9-0FB7-1738-A19A-8E33B63C9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77437-6231-2361-5AC1-41F4F8E9C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8C81D-6B91-5AEC-8A05-E17210D88329}"/>
              </a:ext>
            </a:extLst>
          </p:cNvPr>
          <p:cNvSpPr>
            <a:spLocks noGrp="1"/>
          </p:cNvSpPr>
          <p:nvPr>
            <p:ph type="body" idx="1"/>
          </p:nvPr>
        </p:nvSpPr>
        <p:spPr/>
        <p:txBody>
          <a:bodyPr/>
          <a:lstStyle/>
          <a:p>
            <a:r>
              <a:rPr lang="en-US" dirty="0"/>
              <a:t>That is all for image encryption, next let’s talk about IMAC instantiation.</a:t>
            </a:r>
          </a:p>
          <a:p>
            <a:endParaRPr lang="en-US" dirty="0"/>
          </a:p>
          <a:p>
            <a:endParaRPr lang="en-US" dirty="0"/>
          </a:p>
        </p:txBody>
      </p:sp>
      <p:sp>
        <p:nvSpPr>
          <p:cNvPr id="4" name="Slide Number Placeholder 3">
            <a:extLst>
              <a:ext uri="{FF2B5EF4-FFF2-40B4-BE49-F238E27FC236}">
                <a16:creationId xmlns:a16="http://schemas.microsoft.com/office/drawing/2014/main" id="{39421639-1128-0962-7692-2DE763B9273F}"/>
              </a:ext>
            </a:extLst>
          </p:cNvPr>
          <p:cNvSpPr>
            <a:spLocks noGrp="1"/>
          </p:cNvSpPr>
          <p:nvPr>
            <p:ph type="sldNum" sz="quarter" idx="5"/>
          </p:nvPr>
        </p:nvSpPr>
        <p:spPr/>
        <p:txBody>
          <a:bodyPr/>
          <a:lstStyle/>
          <a:p>
            <a:fld id="{43F989C0-66A0-4148-809C-8EB1A515F6B5}" type="slidenum">
              <a:rPr lang="en-US" smtClean="0"/>
              <a:t>45</a:t>
            </a:fld>
            <a:endParaRPr lang="en-US"/>
          </a:p>
        </p:txBody>
      </p:sp>
    </p:spTree>
    <p:extLst>
      <p:ext uri="{BB962C8B-B14F-4D97-AF65-F5344CB8AC3E}">
        <p14:creationId xmlns:p14="http://schemas.microsoft.com/office/powerpoint/2010/main" val="3174364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Adversary cannot forge tags for a new, different image.</a:t>
            </a:r>
          </a:p>
        </p:txBody>
      </p:sp>
      <p:sp>
        <p:nvSpPr>
          <p:cNvPr id="4" name="Slide Number Placeholder 3"/>
          <p:cNvSpPr>
            <a:spLocks noGrp="1"/>
          </p:cNvSpPr>
          <p:nvPr>
            <p:ph type="sldNum" sz="quarter" idx="5"/>
          </p:nvPr>
        </p:nvSpPr>
        <p:spPr/>
        <p:txBody>
          <a:bodyPr/>
          <a:lstStyle/>
          <a:p>
            <a:fld id="{43F989C0-66A0-4148-809C-8EB1A515F6B5}" type="slidenum">
              <a:rPr lang="en-US" smtClean="0"/>
              <a:t>46</a:t>
            </a:fld>
            <a:endParaRPr lang="en-US"/>
          </a:p>
        </p:txBody>
      </p:sp>
    </p:spTree>
    <p:extLst>
      <p:ext uri="{BB962C8B-B14F-4D97-AF65-F5344CB8AC3E}">
        <p14:creationId xmlns:p14="http://schemas.microsoft.com/office/powerpoint/2010/main" val="3560214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part of IMAC contains invocation of a neural network, which outputs a feature vector for an image.</a:t>
            </a:r>
          </a:p>
        </p:txBody>
      </p:sp>
      <p:sp>
        <p:nvSpPr>
          <p:cNvPr id="4" name="Slide Number Placeholder 3"/>
          <p:cNvSpPr>
            <a:spLocks noGrp="1"/>
          </p:cNvSpPr>
          <p:nvPr>
            <p:ph type="sldNum" sz="quarter" idx="5"/>
          </p:nvPr>
        </p:nvSpPr>
        <p:spPr/>
        <p:txBody>
          <a:bodyPr/>
          <a:lstStyle/>
          <a:p>
            <a:fld id="{43F989C0-66A0-4148-809C-8EB1A515F6B5}" type="slidenum">
              <a:rPr lang="en-US" smtClean="0"/>
              <a:t>47</a:t>
            </a:fld>
            <a:endParaRPr lang="en-US"/>
          </a:p>
        </p:txBody>
      </p:sp>
    </p:spTree>
    <p:extLst>
      <p:ext uri="{BB962C8B-B14F-4D97-AF65-F5344CB8AC3E}">
        <p14:creationId xmlns:p14="http://schemas.microsoft.com/office/powerpoint/2010/main" val="1634764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5B8C2-357E-E05D-15A7-61153DD34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9F901-2672-7094-492A-4DECDE0E5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3FDF4-E2AC-6E10-75AC-E2F907F9969F}"/>
              </a:ext>
            </a:extLst>
          </p:cNvPr>
          <p:cNvSpPr>
            <a:spLocks noGrp="1"/>
          </p:cNvSpPr>
          <p:nvPr>
            <p:ph type="body" idx="1"/>
          </p:nvPr>
        </p:nvSpPr>
        <p:spPr/>
        <p:txBody>
          <a:bodyPr/>
          <a:lstStyle/>
          <a:p>
            <a:r>
              <a:rPr lang="en-US" dirty="0"/>
              <a:t>Now, if I run the same neural network on another similar images, output feature vectors should be similar.</a:t>
            </a:r>
          </a:p>
        </p:txBody>
      </p:sp>
      <p:sp>
        <p:nvSpPr>
          <p:cNvPr id="4" name="Slide Number Placeholder 3">
            <a:extLst>
              <a:ext uri="{FF2B5EF4-FFF2-40B4-BE49-F238E27FC236}">
                <a16:creationId xmlns:a16="http://schemas.microsoft.com/office/drawing/2014/main" id="{86E20B9C-C07D-D288-96C4-88CDB874D966}"/>
              </a:ext>
            </a:extLst>
          </p:cNvPr>
          <p:cNvSpPr>
            <a:spLocks noGrp="1"/>
          </p:cNvSpPr>
          <p:nvPr>
            <p:ph type="sldNum" sz="quarter" idx="5"/>
          </p:nvPr>
        </p:nvSpPr>
        <p:spPr/>
        <p:txBody>
          <a:bodyPr/>
          <a:lstStyle/>
          <a:p>
            <a:fld id="{43F989C0-66A0-4148-809C-8EB1A515F6B5}" type="slidenum">
              <a:rPr lang="en-US" smtClean="0"/>
              <a:t>48</a:t>
            </a:fld>
            <a:endParaRPr lang="en-US"/>
          </a:p>
        </p:txBody>
      </p:sp>
    </p:spTree>
    <p:extLst>
      <p:ext uri="{BB962C8B-B14F-4D97-AF65-F5344CB8AC3E}">
        <p14:creationId xmlns:p14="http://schemas.microsoft.com/office/powerpoint/2010/main" val="624579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signing algorithm of IMAC generates feature f of image p using neural network, and signs the feature vector using a usual MAC algorithm. </a:t>
            </a:r>
          </a:p>
        </p:txBody>
      </p:sp>
      <p:sp>
        <p:nvSpPr>
          <p:cNvPr id="4" name="Slide Number Placeholder 3"/>
          <p:cNvSpPr>
            <a:spLocks noGrp="1"/>
          </p:cNvSpPr>
          <p:nvPr>
            <p:ph type="sldNum" sz="quarter" idx="5"/>
          </p:nvPr>
        </p:nvSpPr>
        <p:spPr/>
        <p:txBody>
          <a:bodyPr/>
          <a:lstStyle/>
          <a:p>
            <a:fld id="{43F989C0-66A0-4148-809C-8EB1A515F6B5}" type="slidenum">
              <a:rPr lang="en-US" smtClean="0"/>
              <a:t>49</a:t>
            </a:fld>
            <a:endParaRPr lang="en-US"/>
          </a:p>
        </p:txBody>
      </p:sp>
    </p:spTree>
    <p:extLst>
      <p:ext uri="{BB962C8B-B14F-4D97-AF65-F5344CB8AC3E}">
        <p14:creationId xmlns:p14="http://schemas.microsoft.com/office/powerpoint/2010/main" val="3907195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16CA4-396D-B91C-B231-ACAF586B3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DECC5-96BE-1696-68EB-C64395E3F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32731-E7F4-DA51-9658-8ED17537499A}"/>
              </a:ext>
            </a:extLst>
          </p:cNvPr>
          <p:cNvSpPr>
            <a:spLocks noGrp="1"/>
          </p:cNvSpPr>
          <p:nvPr>
            <p:ph type="body" idx="1"/>
          </p:nvPr>
        </p:nvSpPr>
        <p:spPr/>
        <p:txBody>
          <a:bodyPr/>
          <a:lstStyle/>
          <a:p>
            <a:r>
              <a:rPr lang="en-US" dirty="0"/>
              <a:t>For verification, it first checks the validity of mac, then runs neural network to get feature vector f’ from p, and compare if f and f’ are close enough.</a:t>
            </a:r>
          </a:p>
        </p:txBody>
      </p:sp>
      <p:sp>
        <p:nvSpPr>
          <p:cNvPr id="4" name="Slide Number Placeholder 3">
            <a:extLst>
              <a:ext uri="{FF2B5EF4-FFF2-40B4-BE49-F238E27FC236}">
                <a16:creationId xmlns:a16="http://schemas.microsoft.com/office/drawing/2014/main" id="{3B42D497-0F64-55F0-F4B8-AC8D3A82C92E}"/>
              </a:ext>
            </a:extLst>
          </p:cNvPr>
          <p:cNvSpPr>
            <a:spLocks noGrp="1"/>
          </p:cNvSpPr>
          <p:nvPr>
            <p:ph type="sldNum" sz="quarter" idx="5"/>
          </p:nvPr>
        </p:nvSpPr>
        <p:spPr/>
        <p:txBody>
          <a:bodyPr/>
          <a:lstStyle/>
          <a:p>
            <a:fld id="{43F989C0-66A0-4148-809C-8EB1A515F6B5}" type="slidenum">
              <a:rPr lang="en-US" smtClean="0"/>
              <a:t>50</a:t>
            </a:fld>
            <a:endParaRPr lang="en-US"/>
          </a:p>
        </p:txBody>
      </p:sp>
    </p:spTree>
    <p:extLst>
      <p:ext uri="{BB962C8B-B14F-4D97-AF65-F5344CB8AC3E}">
        <p14:creationId xmlns:p14="http://schemas.microsoft.com/office/powerpoint/2010/main" val="1715666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79269-0194-477E-43D8-90197FCF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F89BA-6BBD-51A1-0AC9-FF371822A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D378F-47A7-03AB-DA44-B695A69042CB}"/>
              </a:ext>
            </a:extLst>
          </p:cNvPr>
          <p:cNvSpPr>
            <a:spLocks noGrp="1"/>
          </p:cNvSpPr>
          <p:nvPr>
            <p:ph type="body" idx="1"/>
          </p:nvPr>
        </p:nvSpPr>
        <p:spPr/>
        <p:txBody>
          <a:bodyPr/>
          <a:lstStyle/>
          <a:p>
            <a:r>
              <a:rPr lang="en-US" dirty="0"/>
              <a:t>Here, we use state of the art CLIP model from </a:t>
            </a:r>
            <a:r>
              <a:rPr lang="en-US" dirty="0" err="1"/>
              <a:t>openai</a:t>
            </a:r>
            <a:r>
              <a:rPr lang="en-US" dirty="0"/>
              <a:t> as our neural network. The output feature vector is 256 floats.</a:t>
            </a:r>
          </a:p>
        </p:txBody>
      </p:sp>
      <p:sp>
        <p:nvSpPr>
          <p:cNvPr id="4" name="Slide Number Placeholder 3">
            <a:extLst>
              <a:ext uri="{FF2B5EF4-FFF2-40B4-BE49-F238E27FC236}">
                <a16:creationId xmlns:a16="http://schemas.microsoft.com/office/drawing/2014/main" id="{3C68BFF3-1942-CB2C-08BC-97E3B01F8CD2}"/>
              </a:ext>
            </a:extLst>
          </p:cNvPr>
          <p:cNvSpPr>
            <a:spLocks noGrp="1"/>
          </p:cNvSpPr>
          <p:nvPr>
            <p:ph type="sldNum" sz="quarter" idx="5"/>
          </p:nvPr>
        </p:nvSpPr>
        <p:spPr/>
        <p:txBody>
          <a:bodyPr/>
          <a:lstStyle/>
          <a:p>
            <a:fld id="{43F989C0-66A0-4148-809C-8EB1A515F6B5}" type="slidenum">
              <a:rPr lang="en-US" smtClean="0"/>
              <a:t>51</a:t>
            </a:fld>
            <a:endParaRPr lang="en-US"/>
          </a:p>
        </p:txBody>
      </p:sp>
    </p:spTree>
    <p:extLst>
      <p:ext uri="{BB962C8B-B14F-4D97-AF65-F5344CB8AC3E}">
        <p14:creationId xmlns:p14="http://schemas.microsoft.com/office/powerpoint/2010/main" val="3921702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57F5-1AA2-71EE-D245-7B515D9E6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A96D0-E760-8523-42CC-47D84B889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D9D2B-F31B-809A-E349-7BEEFCCCB5E9}"/>
              </a:ext>
            </a:extLst>
          </p:cNvPr>
          <p:cNvSpPr>
            <a:spLocks noGrp="1"/>
          </p:cNvSpPr>
          <p:nvPr>
            <p:ph type="body" idx="1"/>
          </p:nvPr>
        </p:nvSpPr>
        <p:spPr/>
        <p:txBody>
          <a:bodyPr/>
          <a:lstStyle/>
          <a:p>
            <a:r>
              <a:rPr lang="en-US" dirty="0"/>
              <a:t>Finally, embedding has two functionalities embed and extract. Embed combines ciphertext image and tag into a new ciphertext image. Later, extract is </a:t>
            </a:r>
            <a:r>
              <a:rPr lang="en-US" dirty="0" err="1"/>
              <a:t>invokved</a:t>
            </a:r>
            <a:r>
              <a:rPr lang="en-US" dirty="0"/>
              <a:t> on compressed version of this “tagged ciphertext”, it will split it into the exact tag, and compressed image. It allows us to transfer a small amount of bits </a:t>
            </a:r>
            <a:r>
              <a:rPr lang="en-US" dirty="0" err="1"/>
              <a:t>loselessly</a:t>
            </a:r>
            <a:r>
              <a:rPr lang="en-US" dirty="0"/>
              <a:t>, as part of the image., and is useful when we want to transfer IMAC tags </a:t>
            </a:r>
            <a:r>
              <a:rPr lang="en-US" dirty="0" err="1"/>
              <a:t>loselessly</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6B6F469E-EA46-7FD0-E561-E8316F84C953}"/>
              </a:ext>
            </a:extLst>
          </p:cNvPr>
          <p:cNvSpPr>
            <a:spLocks noGrp="1"/>
          </p:cNvSpPr>
          <p:nvPr>
            <p:ph type="sldNum" sz="quarter" idx="5"/>
          </p:nvPr>
        </p:nvSpPr>
        <p:spPr/>
        <p:txBody>
          <a:bodyPr/>
          <a:lstStyle/>
          <a:p>
            <a:fld id="{43F989C0-66A0-4148-809C-8EB1A515F6B5}" type="slidenum">
              <a:rPr lang="en-US" smtClean="0"/>
              <a:t>57</a:t>
            </a:fld>
            <a:endParaRPr lang="en-US"/>
          </a:p>
        </p:txBody>
      </p:sp>
    </p:spTree>
    <p:extLst>
      <p:ext uri="{BB962C8B-B14F-4D97-AF65-F5344CB8AC3E}">
        <p14:creationId xmlns:p14="http://schemas.microsoft.com/office/powerpoint/2010/main" val="312053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605A9-F69A-E755-E249-F323AE027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F539B-6FD0-193B-FA19-BBD262285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78552-B0DA-95DD-C9C7-33C8142251E1}"/>
              </a:ext>
            </a:extLst>
          </p:cNvPr>
          <p:cNvSpPr>
            <a:spLocks noGrp="1"/>
          </p:cNvSpPr>
          <p:nvPr>
            <p:ph type="body" idx="1"/>
          </p:nvPr>
        </p:nvSpPr>
        <p:spPr/>
        <p:txBody>
          <a:bodyPr/>
          <a:lstStyle/>
          <a:p>
            <a:r>
              <a:rPr lang="en-US" dirty="0"/>
              <a:t>But decryption will fails immediately, as the ciphertext is compressed.</a:t>
            </a:r>
          </a:p>
        </p:txBody>
      </p:sp>
      <p:sp>
        <p:nvSpPr>
          <p:cNvPr id="4" name="Slide Number Placeholder 3">
            <a:extLst>
              <a:ext uri="{FF2B5EF4-FFF2-40B4-BE49-F238E27FC236}">
                <a16:creationId xmlns:a16="http://schemas.microsoft.com/office/drawing/2014/main" id="{F9D9F508-9528-8DC8-9A7D-A0F2CE780735}"/>
              </a:ext>
            </a:extLst>
          </p:cNvPr>
          <p:cNvSpPr>
            <a:spLocks noGrp="1"/>
          </p:cNvSpPr>
          <p:nvPr>
            <p:ph type="sldNum" sz="quarter" idx="5"/>
          </p:nvPr>
        </p:nvSpPr>
        <p:spPr/>
        <p:txBody>
          <a:bodyPr/>
          <a:lstStyle/>
          <a:p>
            <a:fld id="{43F989C0-66A0-4148-809C-8EB1A515F6B5}" type="slidenum">
              <a:rPr lang="en-US" smtClean="0"/>
              <a:t>6</a:t>
            </a:fld>
            <a:endParaRPr lang="en-US"/>
          </a:p>
        </p:txBody>
      </p:sp>
    </p:spTree>
    <p:extLst>
      <p:ext uri="{BB962C8B-B14F-4D97-AF65-F5344CB8AC3E}">
        <p14:creationId xmlns:p14="http://schemas.microsoft.com/office/powerpoint/2010/main" val="853902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 ciphertext is brighter than image ciphertext because tag only has pixel value 0 and 255, so it appears brighter. Well ciphertext value is random in 0-255.</a:t>
            </a:r>
          </a:p>
        </p:txBody>
      </p:sp>
      <p:sp>
        <p:nvSpPr>
          <p:cNvPr id="4" name="Slide Number Placeholder 3"/>
          <p:cNvSpPr>
            <a:spLocks noGrp="1"/>
          </p:cNvSpPr>
          <p:nvPr>
            <p:ph type="sldNum" sz="quarter" idx="5"/>
          </p:nvPr>
        </p:nvSpPr>
        <p:spPr/>
        <p:txBody>
          <a:bodyPr/>
          <a:lstStyle/>
          <a:p>
            <a:fld id="{43F989C0-66A0-4148-809C-8EB1A515F6B5}" type="slidenum">
              <a:rPr lang="en-US" smtClean="0"/>
              <a:t>64</a:t>
            </a:fld>
            <a:endParaRPr lang="en-US"/>
          </a:p>
        </p:txBody>
      </p:sp>
    </p:spTree>
    <p:extLst>
      <p:ext uri="{BB962C8B-B14F-4D97-AF65-F5344CB8AC3E}">
        <p14:creationId xmlns:p14="http://schemas.microsoft.com/office/powerpoint/2010/main" val="3114847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 image quality, maybe different feature extractor, better tradeoff, perceptual hash</a:t>
            </a:r>
          </a:p>
        </p:txBody>
      </p:sp>
      <p:sp>
        <p:nvSpPr>
          <p:cNvPr id="4" name="Slide Number Placeholder 3"/>
          <p:cNvSpPr>
            <a:spLocks noGrp="1"/>
          </p:cNvSpPr>
          <p:nvPr>
            <p:ph type="sldNum" sz="quarter" idx="5"/>
          </p:nvPr>
        </p:nvSpPr>
        <p:spPr/>
        <p:txBody>
          <a:bodyPr/>
          <a:lstStyle/>
          <a:p>
            <a:fld id="{43F989C0-66A0-4148-809C-8EB1A515F6B5}" type="slidenum">
              <a:rPr lang="en-US" smtClean="0"/>
              <a:t>65</a:t>
            </a:fld>
            <a:endParaRPr lang="en-US"/>
          </a:p>
        </p:txBody>
      </p:sp>
    </p:spTree>
    <p:extLst>
      <p:ext uri="{BB962C8B-B14F-4D97-AF65-F5344CB8AC3E}">
        <p14:creationId xmlns:p14="http://schemas.microsoft.com/office/powerpoint/2010/main" val="201708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idea of encrypting images before compression is not new. There has been \</a:t>
            </a:r>
            <a:r>
              <a:rPr lang="en-US" dirty="0" err="1"/>
              <a:t>emph</a:t>
            </a:r>
            <a:r>
              <a:rPr lang="en-US" dirty="0"/>
              <a:t>{</a:t>
            </a:r>
            <a:r>
              <a:rPr lang="en-US" dirty="0">
                <a:effectLst/>
              </a:rPr>
              <a:t>enormous} </a:t>
            </a:r>
            <a:r>
              <a:rPr lang="en-US" dirty="0"/>
              <a:t>prior work from signal processing community, like </a:t>
            </a:r>
            <a:r>
              <a:rPr lang="en-US" dirty="0">
                <a:solidFill>
                  <a:srgbClr val="005D7C"/>
                </a:solidFill>
              </a:rPr>
              <a:t>permuting</a:t>
            </a:r>
            <a:r>
              <a:rPr lang="en-US" dirty="0"/>
              <a:t> </a:t>
            </a:r>
            <a:r>
              <a:rPr lang="en-US" dirty="0">
                <a:solidFill>
                  <a:srgbClr val="005D7C"/>
                </a:solidFill>
              </a:rPr>
              <a:t>and substituting </a:t>
            </a:r>
            <a:r>
              <a:rPr lang="en-US" dirty="0"/>
              <a:t>image pixels. However, these work lack formal security analyses, some are even broken.</a:t>
            </a:r>
          </a:p>
        </p:txBody>
      </p:sp>
      <p:sp>
        <p:nvSpPr>
          <p:cNvPr id="4" name="Slide Number Placeholder 3"/>
          <p:cNvSpPr>
            <a:spLocks noGrp="1"/>
          </p:cNvSpPr>
          <p:nvPr>
            <p:ph type="sldNum" sz="quarter" idx="5"/>
          </p:nvPr>
        </p:nvSpPr>
        <p:spPr/>
        <p:txBody>
          <a:bodyPr/>
          <a:lstStyle/>
          <a:p>
            <a:fld id="{43F989C0-66A0-4148-809C-8EB1A515F6B5}" type="slidenum">
              <a:rPr lang="en-US" smtClean="0"/>
              <a:t>7</a:t>
            </a:fld>
            <a:endParaRPr lang="en-US"/>
          </a:p>
        </p:txBody>
      </p:sp>
    </p:spTree>
    <p:extLst>
      <p:ext uri="{BB962C8B-B14F-4D97-AF65-F5344CB8AC3E}">
        <p14:creationId xmlns:p14="http://schemas.microsoft.com/office/powerpoint/2010/main" val="178170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989C0-66A0-4148-809C-8EB1A515F6B5}" type="slidenum">
              <a:rPr lang="en-US" smtClean="0"/>
              <a:t>8</a:t>
            </a:fld>
            <a:endParaRPr lang="en-US"/>
          </a:p>
        </p:txBody>
      </p:sp>
    </p:spTree>
    <p:extLst>
      <p:ext uri="{BB962C8B-B14F-4D97-AF65-F5344CB8AC3E}">
        <p14:creationId xmlns:p14="http://schemas.microsoft.com/office/powerpoint/2010/main" val="407455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23A0-BBD3-A919-1499-C4B79ECD9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37844-EF82-F822-EDC5-E63C35008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DD0EB-EE8C-7C2F-4B1A-5283AAA8171D}"/>
              </a:ext>
            </a:extLst>
          </p:cNvPr>
          <p:cNvSpPr>
            <a:spLocks noGrp="1"/>
          </p:cNvSpPr>
          <p:nvPr>
            <p:ph type="body" idx="1"/>
          </p:nvPr>
        </p:nvSpPr>
        <p:spPr/>
        <p:txBody>
          <a:bodyPr/>
          <a:lstStyle/>
          <a:p>
            <a:r>
              <a:rPr lang="en-US" dirty="0"/>
              <a:t>Our new </a:t>
            </a:r>
            <a:r>
              <a:rPr lang="en-US" dirty="0" err="1"/>
              <a:t>primitrive</a:t>
            </a:r>
            <a:r>
              <a:rPr lang="en-US" dirty="0"/>
              <a:t> authenticated image encryption </a:t>
            </a:r>
            <a:r>
              <a:rPr lang="en-US" dirty="0" err="1"/>
              <a:t>aIE</a:t>
            </a:r>
            <a:r>
              <a:rPr lang="en-US" dirty="0"/>
              <a:t> has two algorithms: encryption, and decryption. Encryption takes in key k and plaintext image, outputs a ciphertext image. Decryption takes in key k, and a compressed ciphertext image, and either outputs a plaintext image or bot. message space is set of images</a:t>
            </a:r>
          </a:p>
        </p:txBody>
      </p:sp>
      <p:sp>
        <p:nvSpPr>
          <p:cNvPr id="4" name="Slide Number Placeholder 3">
            <a:extLst>
              <a:ext uri="{FF2B5EF4-FFF2-40B4-BE49-F238E27FC236}">
                <a16:creationId xmlns:a16="http://schemas.microsoft.com/office/drawing/2014/main" id="{64D5EF9F-A63D-98BA-030E-CFEFE871CA43}"/>
              </a:ext>
            </a:extLst>
          </p:cNvPr>
          <p:cNvSpPr>
            <a:spLocks noGrp="1"/>
          </p:cNvSpPr>
          <p:nvPr>
            <p:ph type="sldNum" sz="quarter" idx="5"/>
          </p:nvPr>
        </p:nvSpPr>
        <p:spPr/>
        <p:txBody>
          <a:bodyPr/>
          <a:lstStyle/>
          <a:p>
            <a:fld id="{43F989C0-66A0-4148-809C-8EB1A515F6B5}" type="slidenum">
              <a:rPr lang="en-US" smtClean="0"/>
              <a:t>9</a:t>
            </a:fld>
            <a:endParaRPr lang="en-US"/>
          </a:p>
        </p:txBody>
      </p:sp>
    </p:spTree>
    <p:extLst>
      <p:ext uri="{BB962C8B-B14F-4D97-AF65-F5344CB8AC3E}">
        <p14:creationId xmlns:p14="http://schemas.microsoft.com/office/powerpoint/2010/main" val="215886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correctness, we want the decrypted image to be as close to the original plaintext </a:t>
            </a:r>
            <a:r>
              <a:rPr lang="en-US" dirty="0" err="1"/>
              <a:t>imgae</a:t>
            </a:r>
            <a:r>
              <a:rPr lang="en-US" dirty="0"/>
              <a:t> as possible. For secrecy, we require the sender ciphertext to </a:t>
            </a:r>
            <a:r>
              <a:rPr lang="en-US" dirty="0" err="1"/>
              <a:t>ind-cpa</a:t>
            </a:r>
            <a:r>
              <a:rPr lang="en-US" dirty="0"/>
              <a:t> secure. Here, we use a </a:t>
            </a:r>
            <a:r>
              <a:rPr lang="en-US" sz="1200" dirty="0"/>
              <a:t>similarity function that we use to approximate </a:t>
            </a:r>
            <a:r>
              <a:rPr lang="en-US" sz="1200" dirty="0">
                <a:solidFill>
                  <a:srgbClr val="056887"/>
                </a:solidFill>
              </a:rPr>
              <a:t>visually similar.</a:t>
            </a:r>
          </a:p>
        </p:txBody>
      </p:sp>
      <p:sp>
        <p:nvSpPr>
          <p:cNvPr id="4" name="Slide Number Placeholder 3"/>
          <p:cNvSpPr>
            <a:spLocks noGrp="1"/>
          </p:cNvSpPr>
          <p:nvPr>
            <p:ph type="sldNum" sz="quarter" idx="5"/>
          </p:nvPr>
        </p:nvSpPr>
        <p:spPr/>
        <p:txBody>
          <a:bodyPr/>
          <a:lstStyle/>
          <a:p>
            <a:fld id="{43F989C0-66A0-4148-809C-8EB1A515F6B5}" type="slidenum">
              <a:rPr lang="en-US" smtClean="0"/>
              <a:t>10</a:t>
            </a:fld>
            <a:endParaRPr lang="en-US"/>
          </a:p>
        </p:txBody>
      </p:sp>
    </p:spTree>
    <p:extLst>
      <p:ext uri="{BB962C8B-B14F-4D97-AF65-F5344CB8AC3E}">
        <p14:creationId xmlns:p14="http://schemas.microsoft.com/office/powerpoint/2010/main" val="407078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FAC7-47E9-8B46-F57D-E07AA5A97E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E7B51-5186-A972-5DA1-90C7FAEE5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44244D-0489-0A39-7BE6-B7309981AE0A}"/>
              </a:ext>
            </a:extLst>
          </p:cNvPr>
          <p:cNvSpPr>
            <a:spLocks noGrp="1"/>
          </p:cNvSpPr>
          <p:nvPr>
            <p:ph type="dt" sz="half" idx="10"/>
          </p:nvPr>
        </p:nvSpPr>
        <p:spPr/>
        <p:txBody>
          <a:bodyPr/>
          <a:lstStyle/>
          <a:p>
            <a:fld id="{CFF8C1A8-CB60-024F-84EA-C7776FADC29C}" type="datetime1">
              <a:rPr lang="en-US" smtClean="0"/>
              <a:t>12/10/25</a:t>
            </a:fld>
            <a:endParaRPr lang="en-US"/>
          </a:p>
        </p:txBody>
      </p:sp>
      <p:sp>
        <p:nvSpPr>
          <p:cNvPr id="5" name="Footer Placeholder 4">
            <a:extLst>
              <a:ext uri="{FF2B5EF4-FFF2-40B4-BE49-F238E27FC236}">
                <a16:creationId xmlns:a16="http://schemas.microsoft.com/office/drawing/2014/main" id="{EE25BB78-F2C0-F736-5EC2-8DBF4563A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1ABE6-C11D-2CFD-2152-E4BC0F761C50}"/>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219182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019-851A-0911-38E2-ED99B168CC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CE8F3-1174-CAF3-09FD-449A92A3F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3411B-3160-F199-D6B2-3B6C1CDE2B42}"/>
              </a:ext>
            </a:extLst>
          </p:cNvPr>
          <p:cNvSpPr>
            <a:spLocks noGrp="1"/>
          </p:cNvSpPr>
          <p:nvPr>
            <p:ph type="dt" sz="half" idx="10"/>
          </p:nvPr>
        </p:nvSpPr>
        <p:spPr/>
        <p:txBody>
          <a:bodyPr/>
          <a:lstStyle/>
          <a:p>
            <a:fld id="{2333DD26-EEAA-924B-A7FC-C42489E63EDB}" type="datetime1">
              <a:rPr lang="en-US" smtClean="0"/>
              <a:t>12/10/25</a:t>
            </a:fld>
            <a:endParaRPr lang="en-US"/>
          </a:p>
        </p:txBody>
      </p:sp>
      <p:sp>
        <p:nvSpPr>
          <p:cNvPr id="5" name="Footer Placeholder 4">
            <a:extLst>
              <a:ext uri="{FF2B5EF4-FFF2-40B4-BE49-F238E27FC236}">
                <a16:creationId xmlns:a16="http://schemas.microsoft.com/office/drawing/2014/main" id="{F0ED9BAF-C59E-DD33-E8A5-92B39F30C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49496-809E-9802-6659-837F2E8D5996}"/>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135945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37838-F406-F78C-B727-59BEDE5A9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FC6520-AA76-685B-EE09-789A86E673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596C1-AC4D-6581-DCB5-10755AC17BB8}"/>
              </a:ext>
            </a:extLst>
          </p:cNvPr>
          <p:cNvSpPr>
            <a:spLocks noGrp="1"/>
          </p:cNvSpPr>
          <p:nvPr>
            <p:ph type="dt" sz="half" idx="10"/>
          </p:nvPr>
        </p:nvSpPr>
        <p:spPr/>
        <p:txBody>
          <a:bodyPr/>
          <a:lstStyle/>
          <a:p>
            <a:fld id="{CDB9D721-A30B-8A41-869D-B720ADCBBC79}" type="datetime1">
              <a:rPr lang="en-US" smtClean="0"/>
              <a:t>12/10/25</a:t>
            </a:fld>
            <a:endParaRPr lang="en-US"/>
          </a:p>
        </p:txBody>
      </p:sp>
      <p:sp>
        <p:nvSpPr>
          <p:cNvPr id="5" name="Footer Placeholder 4">
            <a:extLst>
              <a:ext uri="{FF2B5EF4-FFF2-40B4-BE49-F238E27FC236}">
                <a16:creationId xmlns:a16="http://schemas.microsoft.com/office/drawing/2014/main" id="{B53257FD-548F-5D7F-F721-182005EFD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DB03C-E73F-011A-0510-38A2CBB379AD}"/>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8146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F1F7-1885-4F0C-E580-21702DADC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29743-1B70-7253-2C38-80EDC8B65D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9EB8F-FCD1-DAA4-F5DB-47AA61C42D1D}"/>
              </a:ext>
            </a:extLst>
          </p:cNvPr>
          <p:cNvSpPr>
            <a:spLocks noGrp="1"/>
          </p:cNvSpPr>
          <p:nvPr>
            <p:ph type="dt" sz="half" idx="10"/>
          </p:nvPr>
        </p:nvSpPr>
        <p:spPr/>
        <p:txBody>
          <a:bodyPr/>
          <a:lstStyle/>
          <a:p>
            <a:fld id="{ADD6C5E2-3BDE-9346-B178-CA06121F80B0}" type="datetime1">
              <a:rPr lang="en-US" smtClean="0"/>
              <a:t>12/10/25</a:t>
            </a:fld>
            <a:endParaRPr lang="en-US"/>
          </a:p>
        </p:txBody>
      </p:sp>
      <p:sp>
        <p:nvSpPr>
          <p:cNvPr id="5" name="Footer Placeholder 4">
            <a:extLst>
              <a:ext uri="{FF2B5EF4-FFF2-40B4-BE49-F238E27FC236}">
                <a16:creationId xmlns:a16="http://schemas.microsoft.com/office/drawing/2014/main" id="{D58FB040-D83C-DDAC-34A3-078A06ADC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D854C-F5C2-08D4-54F3-0A16581822EA}"/>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422231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B2CE-ADCC-8338-490E-5C11489BA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CEBA39-918A-F491-4F3D-FF6A2A8F39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82AC88-5E83-22DC-D965-E505C78BEFAF}"/>
              </a:ext>
            </a:extLst>
          </p:cNvPr>
          <p:cNvSpPr>
            <a:spLocks noGrp="1"/>
          </p:cNvSpPr>
          <p:nvPr>
            <p:ph type="dt" sz="half" idx="10"/>
          </p:nvPr>
        </p:nvSpPr>
        <p:spPr/>
        <p:txBody>
          <a:bodyPr/>
          <a:lstStyle/>
          <a:p>
            <a:fld id="{433DC505-9372-544D-8B90-3DB6296CC815}" type="datetime1">
              <a:rPr lang="en-US" smtClean="0"/>
              <a:t>12/10/25</a:t>
            </a:fld>
            <a:endParaRPr lang="en-US"/>
          </a:p>
        </p:txBody>
      </p:sp>
      <p:sp>
        <p:nvSpPr>
          <p:cNvPr id="5" name="Footer Placeholder 4">
            <a:extLst>
              <a:ext uri="{FF2B5EF4-FFF2-40B4-BE49-F238E27FC236}">
                <a16:creationId xmlns:a16="http://schemas.microsoft.com/office/drawing/2014/main" id="{D3CDAD5E-A244-3457-3D34-E228EDBFA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15542-EB75-2A2D-E707-2E241FE3F72A}"/>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82877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7AC58-8A73-CF64-A235-70F854F6F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FCFF3-5669-4119-6E2E-49E56637E8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A39D1D-F83F-3E31-F015-442F45EBC9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9CBE4-6835-F474-B164-D37277AA78DE}"/>
              </a:ext>
            </a:extLst>
          </p:cNvPr>
          <p:cNvSpPr>
            <a:spLocks noGrp="1"/>
          </p:cNvSpPr>
          <p:nvPr>
            <p:ph type="dt" sz="half" idx="10"/>
          </p:nvPr>
        </p:nvSpPr>
        <p:spPr/>
        <p:txBody>
          <a:bodyPr/>
          <a:lstStyle/>
          <a:p>
            <a:fld id="{9B0DA489-B35E-D242-A794-DDD387CECC15}" type="datetime1">
              <a:rPr lang="en-US" smtClean="0"/>
              <a:t>12/10/25</a:t>
            </a:fld>
            <a:endParaRPr lang="en-US"/>
          </a:p>
        </p:txBody>
      </p:sp>
      <p:sp>
        <p:nvSpPr>
          <p:cNvPr id="6" name="Footer Placeholder 5">
            <a:extLst>
              <a:ext uri="{FF2B5EF4-FFF2-40B4-BE49-F238E27FC236}">
                <a16:creationId xmlns:a16="http://schemas.microsoft.com/office/drawing/2014/main" id="{8442723B-8CA8-AA99-9890-FBC495F1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0E54A-B978-CC7B-73A6-EDA49D698EDA}"/>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83702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21E4-47E3-8537-4C72-47FAA28A0C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CD221-94B4-4966-1E4A-5972ED17C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F7A287-4F13-739D-EE3A-CEF44A0C0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284311-708B-9A0A-D9CE-6104ECA8E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6F42FA-29E4-DBDB-1396-3409810BDD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A704E1-FCF8-0FEE-4F15-31D0E4E6437D}"/>
              </a:ext>
            </a:extLst>
          </p:cNvPr>
          <p:cNvSpPr>
            <a:spLocks noGrp="1"/>
          </p:cNvSpPr>
          <p:nvPr>
            <p:ph type="dt" sz="half" idx="10"/>
          </p:nvPr>
        </p:nvSpPr>
        <p:spPr/>
        <p:txBody>
          <a:bodyPr/>
          <a:lstStyle/>
          <a:p>
            <a:fld id="{FC241878-C827-5845-8AF6-46F90F533D6C}" type="datetime1">
              <a:rPr lang="en-US" smtClean="0"/>
              <a:t>12/10/25</a:t>
            </a:fld>
            <a:endParaRPr lang="en-US"/>
          </a:p>
        </p:txBody>
      </p:sp>
      <p:sp>
        <p:nvSpPr>
          <p:cNvPr id="8" name="Footer Placeholder 7">
            <a:extLst>
              <a:ext uri="{FF2B5EF4-FFF2-40B4-BE49-F238E27FC236}">
                <a16:creationId xmlns:a16="http://schemas.microsoft.com/office/drawing/2014/main" id="{F44AF334-D002-FDB9-A300-EF47B000FC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CE6737-9E09-64BD-B6FD-364DBA658F72}"/>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223171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0510-C272-E8B2-CD86-1DE77AB738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B9A0E7-529A-92D6-5F36-5D90DC1B8B41}"/>
              </a:ext>
            </a:extLst>
          </p:cNvPr>
          <p:cNvSpPr>
            <a:spLocks noGrp="1"/>
          </p:cNvSpPr>
          <p:nvPr>
            <p:ph type="dt" sz="half" idx="10"/>
          </p:nvPr>
        </p:nvSpPr>
        <p:spPr/>
        <p:txBody>
          <a:bodyPr/>
          <a:lstStyle/>
          <a:p>
            <a:fld id="{B7F44AAA-20B9-644F-BB8C-FDC9C6B4B90A}" type="datetime1">
              <a:rPr lang="en-US" smtClean="0"/>
              <a:t>12/10/25</a:t>
            </a:fld>
            <a:endParaRPr lang="en-US"/>
          </a:p>
        </p:txBody>
      </p:sp>
      <p:sp>
        <p:nvSpPr>
          <p:cNvPr id="4" name="Footer Placeholder 3">
            <a:extLst>
              <a:ext uri="{FF2B5EF4-FFF2-40B4-BE49-F238E27FC236}">
                <a16:creationId xmlns:a16="http://schemas.microsoft.com/office/drawing/2014/main" id="{BD8D6E3C-A3A1-ACDF-A3C9-D64FB36963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4DCFD-1A22-2A3D-D965-368C3D583D86}"/>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6147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FA10B-6448-34FB-6706-5DD3474767D3}"/>
              </a:ext>
            </a:extLst>
          </p:cNvPr>
          <p:cNvSpPr>
            <a:spLocks noGrp="1"/>
          </p:cNvSpPr>
          <p:nvPr>
            <p:ph type="dt" sz="half" idx="10"/>
          </p:nvPr>
        </p:nvSpPr>
        <p:spPr/>
        <p:txBody>
          <a:bodyPr/>
          <a:lstStyle/>
          <a:p>
            <a:fld id="{1038F946-AFCA-0B4A-A28C-27867DA94010}" type="datetime1">
              <a:rPr lang="en-US" smtClean="0"/>
              <a:t>12/10/25</a:t>
            </a:fld>
            <a:endParaRPr lang="en-US"/>
          </a:p>
        </p:txBody>
      </p:sp>
      <p:sp>
        <p:nvSpPr>
          <p:cNvPr id="3" name="Footer Placeholder 2">
            <a:extLst>
              <a:ext uri="{FF2B5EF4-FFF2-40B4-BE49-F238E27FC236}">
                <a16:creationId xmlns:a16="http://schemas.microsoft.com/office/drawing/2014/main" id="{15D0F9F6-87B7-A135-40D4-13911EF1B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7ADDB-2126-F36A-E233-2F294A21AFEB}"/>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12322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3080-9130-CA12-80BF-A7972A7DE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7C713-D205-9D6B-F18A-E50BD3D29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0EB413-7448-5BE6-460C-CE999DCCC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088A9-DB1C-4F6B-C52E-F72D47394448}"/>
              </a:ext>
            </a:extLst>
          </p:cNvPr>
          <p:cNvSpPr>
            <a:spLocks noGrp="1"/>
          </p:cNvSpPr>
          <p:nvPr>
            <p:ph type="dt" sz="half" idx="10"/>
          </p:nvPr>
        </p:nvSpPr>
        <p:spPr/>
        <p:txBody>
          <a:bodyPr/>
          <a:lstStyle/>
          <a:p>
            <a:fld id="{A8E9F576-DD10-BF4F-BF9F-D143A3421FE6}" type="datetime1">
              <a:rPr lang="en-US" smtClean="0"/>
              <a:t>12/10/25</a:t>
            </a:fld>
            <a:endParaRPr lang="en-US"/>
          </a:p>
        </p:txBody>
      </p:sp>
      <p:sp>
        <p:nvSpPr>
          <p:cNvPr id="6" name="Footer Placeholder 5">
            <a:extLst>
              <a:ext uri="{FF2B5EF4-FFF2-40B4-BE49-F238E27FC236}">
                <a16:creationId xmlns:a16="http://schemas.microsoft.com/office/drawing/2014/main" id="{BFD292BB-EFEE-2ECB-8DB2-D6D3D7B6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9AB8A-0508-42D7-3897-8DA66CD2F650}"/>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69491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84CD-0248-AA45-BDE1-DDA725754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9E0491-4921-9EED-7AD5-F9DFB308E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41A1E0-2F8F-2B4D-8FF6-D15F9AA56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662E2-01FF-9210-AEC0-3159F37D5E68}"/>
              </a:ext>
            </a:extLst>
          </p:cNvPr>
          <p:cNvSpPr>
            <a:spLocks noGrp="1"/>
          </p:cNvSpPr>
          <p:nvPr>
            <p:ph type="dt" sz="half" idx="10"/>
          </p:nvPr>
        </p:nvSpPr>
        <p:spPr/>
        <p:txBody>
          <a:bodyPr/>
          <a:lstStyle/>
          <a:p>
            <a:fld id="{1772A95A-458E-8749-ABFF-37E6512EC6E6}" type="datetime1">
              <a:rPr lang="en-US" smtClean="0"/>
              <a:t>12/10/25</a:t>
            </a:fld>
            <a:endParaRPr lang="en-US"/>
          </a:p>
        </p:txBody>
      </p:sp>
      <p:sp>
        <p:nvSpPr>
          <p:cNvPr id="6" name="Footer Placeholder 5">
            <a:extLst>
              <a:ext uri="{FF2B5EF4-FFF2-40B4-BE49-F238E27FC236}">
                <a16:creationId xmlns:a16="http://schemas.microsoft.com/office/drawing/2014/main" id="{5E0380BA-9472-B1C2-D576-F3821624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67358-CB6B-778F-581E-0B5B812068CF}"/>
              </a:ext>
            </a:extLst>
          </p:cNvPr>
          <p:cNvSpPr>
            <a:spLocks noGrp="1"/>
          </p:cNvSpPr>
          <p:nvPr>
            <p:ph type="sldNum" sz="quarter" idx="12"/>
          </p:nvPr>
        </p:nvSpPr>
        <p:spPr/>
        <p:txBody>
          <a:bodyPr/>
          <a:lstStyle/>
          <a:p>
            <a:fld id="{98C1BC04-B89C-D043-B48C-D12E72BB068E}" type="slidenum">
              <a:rPr lang="en-US" smtClean="0"/>
              <a:t>‹#›</a:t>
            </a:fld>
            <a:endParaRPr lang="en-US"/>
          </a:p>
        </p:txBody>
      </p:sp>
    </p:spTree>
    <p:extLst>
      <p:ext uri="{BB962C8B-B14F-4D97-AF65-F5344CB8AC3E}">
        <p14:creationId xmlns:p14="http://schemas.microsoft.com/office/powerpoint/2010/main" val="83875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D9AFC-D112-21FB-4793-DCA27C2D6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430D4-570B-395D-340D-6C632D159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C6731-11AA-E0D7-5CAE-9DBA02BA6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70EA18-D599-CA4A-9CEE-D1F7F565B56F}" type="datetime1">
              <a:rPr lang="en-US" smtClean="0"/>
              <a:t>12/10/25</a:t>
            </a:fld>
            <a:endParaRPr lang="en-US"/>
          </a:p>
        </p:txBody>
      </p:sp>
      <p:sp>
        <p:nvSpPr>
          <p:cNvPr id="5" name="Footer Placeholder 4">
            <a:extLst>
              <a:ext uri="{FF2B5EF4-FFF2-40B4-BE49-F238E27FC236}">
                <a16:creationId xmlns:a16="http://schemas.microsoft.com/office/drawing/2014/main" id="{70407186-D562-68D4-16E4-339815F33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46188C-5470-2225-6401-84E27059DE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C1BC04-B89C-D043-B48C-D12E72BB068E}" type="slidenum">
              <a:rPr lang="en-US" smtClean="0"/>
              <a:t>‹#›</a:t>
            </a:fld>
            <a:endParaRPr lang="en-US"/>
          </a:p>
        </p:txBody>
      </p:sp>
    </p:spTree>
    <p:extLst>
      <p:ext uri="{BB962C8B-B14F-4D97-AF65-F5344CB8AC3E}">
        <p14:creationId xmlns:p14="http://schemas.microsoft.com/office/powerpoint/2010/main" val="226863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20.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2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20.png"/><Relationship Id="rId4" Type="http://schemas.openxmlformats.org/officeDocument/2006/relationships/image" Target="../media/image23.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6.png"/><Relationship Id="rId18" Type="http://schemas.openxmlformats.org/officeDocument/2006/relationships/image" Target="../media/image26.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9.jpg"/><Relationship Id="rId2" Type="http://schemas.openxmlformats.org/officeDocument/2006/relationships/notesSlide" Target="../notesSlides/notesSlide20.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41.png"/><Relationship Id="rId3" Type="http://schemas.openxmlformats.org/officeDocument/2006/relationships/image" Target="../media/image27.png"/><Relationship Id="rId21" Type="http://schemas.openxmlformats.org/officeDocument/2006/relationships/image" Target="../media/image31.png"/><Relationship Id="rId7" Type="http://schemas.openxmlformats.org/officeDocument/2006/relationships/image" Target="../media/image14.png"/><Relationship Id="rId12" Type="http://schemas.openxmlformats.org/officeDocument/2006/relationships/image" Target="../media/image36.png"/><Relationship Id="rId17" Type="http://schemas.openxmlformats.org/officeDocument/2006/relationships/image" Target="../media/image26.png"/><Relationship Id="rId2" Type="http://schemas.openxmlformats.org/officeDocument/2006/relationships/notesSlide" Target="../notesSlides/notesSlide21.xml"/><Relationship Id="rId16" Type="http://schemas.openxmlformats.org/officeDocument/2006/relationships/image" Target="../media/image9.jp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0.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45.jpe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8.svg"/><Relationship Id="rId10" Type="http://schemas.openxmlformats.org/officeDocument/2006/relationships/image" Target="../media/image9.jpg"/><Relationship Id="rId4" Type="http://schemas.openxmlformats.org/officeDocument/2006/relationships/image" Target="../media/image17.png"/><Relationship Id="rId9"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00.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4.jpg"/><Relationship Id="rId7"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9.jp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5.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9.jpg"/><Relationship Id="rId7" Type="http://schemas.openxmlformats.org/officeDocument/2006/relationships/image" Target="../media/image6.jpeg"/><Relationship Id="rId12"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5.jpeg"/><Relationship Id="rId4" Type="http://schemas.openxmlformats.org/officeDocument/2006/relationships/image" Target="../media/image10.png"/><Relationship Id="rId9"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6.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EA0DDC-1CDC-1FA4-A946-DD713EB2E8D6}"/>
              </a:ext>
            </a:extLst>
          </p:cNvPr>
          <p:cNvSpPr>
            <a:spLocks noGrp="1"/>
          </p:cNvSpPr>
          <p:nvPr>
            <p:ph type="subTitle" idx="1"/>
          </p:nvPr>
        </p:nvSpPr>
        <p:spPr>
          <a:xfrm>
            <a:off x="1524000" y="3561982"/>
            <a:ext cx="9144000" cy="1655762"/>
          </a:xfrm>
        </p:spPr>
        <p:txBody>
          <a:bodyPr vert="horz" lIns="91440" tIns="45720" rIns="91440" bIns="45720" rtlCol="0" anchor="t">
            <a:normAutofit/>
          </a:bodyPr>
          <a:lstStyle/>
          <a:p>
            <a:r>
              <a:rPr lang="en-US" dirty="0"/>
              <a:t>Alexandra Boldyreva     </a:t>
            </a:r>
            <a:r>
              <a:rPr lang="en-US" b="1" u="sng" dirty="0" err="1"/>
              <a:t>Kaishuo</a:t>
            </a:r>
            <a:r>
              <a:rPr lang="en-US" b="1" u="sng" dirty="0"/>
              <a:t> Cheng</a:t>
            </a:r>
            <a:r>
              <a:rPr lang="en-US" dirty="0"/>
              <a:t>     Jehad Hussein          </a:t>
            </a:r>
          </a:p>
        </p:txBody>
      </p:sp>
      <p:pic>
        <p:nvPicPr>
          <p:cNvPr id="5" name="Picture 4" descr="A close-up of a logo&#10;&#10;AI-generated content may be incorrect.">
            <a:extLst>
              <a:ext uri="{FF2B5EF4-FFF2-40B4-BE49-F238E27FC236}">
                <a16:creationId xmlns:a16="http://schemas.microsoft.com/office/drawing/2014/main" id="{3D0A44C8-5D38-FC22-AFBA-DEDEF6AC3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31" y="4389863"/>
            <a:ext cx="5295939" cy="1485911"/>
          </a:xfrm>
          <a:prstGeom prst="rect">
            <a:avLst/>
          </a:prstGeom>
        </p:spPr>
      </p:pic>
      <p:sp>
        <p:nvSpPr>
          <p:cNvPr id="6" name="Rectangle 1">
            <a:extLst>
              <a:ext uri="{FF2B5EF4-FFF2-40B4-BE49-F238E27FC236}">
                <a16:creationId xmlns:a16="http://schemas.microsoft.com/office/drawing/2014/main" id="{E2EF95AF-BB1B-BDC1-AE9F-EB3D4D4CDF7F}"/>
              </a:ext>
            </a:extLst>
          </p:cNvPr>
          <p:cNvSpPr>
            <a:spLocks noGrp="1" noChangeArrowheads="1"/>
          </p:cNvSpPr>
          <p:nvPr>
            <p:ph type="ctrTitle"/>
          </p:nvPr>
        </p:nvSpPr>
        <p:spPr bwMode="auto">
          <a:xfrm>
            <a:off x="1206143" y="1121765"/>
            <a:ext cx="1002492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nSpc>
                <a:spcPct val="100000"/>
              </a:lnSpc>
              <a:spcAft>
                <a:spcPct val="0"/>
              </a:spcAft>
            </a:pPr>
            <a:r>
              <a:rPr lang="en-US" sz="4400" dirty="0">
                <a:ea typeface="+mj-lt"/>
                <a:cs typeface="+mj-lt"/>
              </a:rPr>
              <a:t>Format-Preserving Compression-Tolerating </a:t>
            </a:r>
            <a:br>
              <a:rPr lang="en-US" sz="4400" dirty="0">
                <a:ea typeface="+mj-lt"/>
                <a:cs typeface="+mj-lt"/>
              </a:rPr>
            </a:br>
            <a:r>
              <a:rPr lang="en-US" sz="4400" dirty="0">
                <a:ea typeface="+mj-lt"/>
                <a:cs typeface="+mj-lt"/>
              </a:rPr>
              <a:t>Authenticated Encryption </a:t>
            </a:r>
            <a:r>
              <a:rPr kumimoji="0" lang="en-US" sz="4400" b="0" i="0" u="none" strike="noStrike" cap="none" normalizeH="0" baseline="0" dirty="0">
                <a:ln>
                  <a:noFill/>
                </a:ln>
                <a:effectLst/>
                <a:ea typeface="+mj-lt"/>
                <a:cs typeface="+mj-lt"/>
              </a:rPr>
              <a:t>for </a:t>
            </a:r>
            <a:r>
              <a:rPr lang="en-US" sz="4400" dirty="0">
                <a:ea typeface="+mj-lt"/>
                <a:cs typeface="+mj-lt"/>
              </a:rPr>
              <a:t>Images</a:t>
            </a:r>
            <a:endParaRPr lang="en-US" dirty="0"/>
          </a:p>
        </p:txBody>
      </p:sp>
      <p:sp>
        <p:nvSpPr>
          <p:cNvPr id="2" name="Slide Number Placeholder 1">
            <a:extLst>
              <a:ext uri="{FF2B5EF4-FFF2-40B4-BE49-F238E27FC236}">
                <a16:creationId xmlns:a16="http://schemas.microsoft.com/office/drawing/2014/main" id="{AAF70521-E836-4A2A-A234-DC92BE8B94DD}"/>
              </a:ext>
            </a:extLst>
          </p:cNvPr>
          <p:cNvSpPr>
            <a:spLocks noGrp="1"/>
          </p:cNvSpPr>
          <p:nvPr>
            <p:ph type="sldNum" sz="quarter" idx="12"/>
          </p:nvPr>
        </p:nvSpPr>
        <p:spPr/>
        <p:txBody>
          <a:bodyPr/>
          <a:lstStyle/>
          <a:p>
            <a:fld id="{98C1BC04-B89C-D043-B48C-D12E72BB068E}" type="slidenum">
              <a:rPr lang="en-US" smtClean="0"/>
              <a:t>1</a:t>
            </a:fld>
            <a:endParaRPr lang="en-US"/>
          </a:p>
        </p:txBody>
      </p:sp>
    </p:spTree>
    <p:extLst>
      <p:ext uri="{BB962C8B-B14F-4D97-AF65-F5344CB8AC3E}">
        <p14:creationId xmlns:p14="http://schemas.microsoft.com/office/powerpoint/2010/main" val="835403602"/>
      </p:ext>
    </p:extLst>
  </p:cSld>
  <p:clrMapOvr>
    <a:masterClrMapping/>
  </p:clrMapOvr>
  <mc:AlternateContent xmlns:mc="http://schemas.openxmlformats.org/markup-compatibility/2006" xmlns:p14="http://schemas.microsoft.com/office/powerpoint/2010/main">
    <mc:Choice Requires="p14">
      <p:transition spd="slow" p14:dur="2000" advTm="15571"/>
    </mc:Choice>
    <mc:Fallback xmlns="">
      <p:transition spd="slow" advTm="155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87C3-6E43-289C-F35B-453D79273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F3B60-7217-B879-DDF7-15C6DC515B79}"/>
              </a:ext>
            </a:extLst>
          </p:cNvPr>
          <p:cNvSpPr>
            <a:spLocks noGrp="1"/>
          </p:cNvSpPr>
          <p:nvPr>
            <p:ph type="title"/>
          </p:nvPr>
        </p:nvSpPr>
        <p:spPr/>
        <p:txBody>
          <a:bodyPr/>
          <a:lstStyle/>
          <a:p>
            <a:r>
              <a:rPr lang="en-US" dirty="0"/>
              <a:t>Definitions (Informally)</a:t>
            </a:r>
          </a:p>
        </p:txBody>
      </p:sp>
      <p:sp>
        <p:nvSpPr>
          <p:cNvPr id="29" name="TextBox 28">
            <a:extLst>
              <a:ext uri="{FF2B5EF4-FFF2-40B4-BE49-F238E27FC236}">
                <a16:creationId xmlns:a16="http://schemas.microsoft.com/office/drawing/2014/main" id="{B7DDF945-40DF-338E-113E-314F8DFB5CBD}"/>
              </a:ext>
            </a:extLst>
          </p:cNvPr>
          <p:cNvSpPr txBox="1"/>
          <p:nvPr/>
        </p:nvSpPr>
        <p:spPr>
          <a:xfrm>
            <a:off x="935296" y="4055604"/>
            <a:ext cx="2212774" cy="461665"/>
          </a:xfrm>
          <a:prstGeom prst="rect">
            <a:avLst/>
          </a:prstGeom>
          <a:noFill/>
        </p:spPr>
        <p:txBody>
          <a:bodyPr wrap="square" rtlCol="0">
            <a:spAutoFit/>
          </a:bodyPr>
          <a:lstStyle/>
          <a:p>
            <a:r>
              <a:rPr lang="en-US" sz="2400" dirty="0" err="1">
                <a:solidFill>
                  <a:srgbClr val="066484"/>
                </a:solidFill>
              </a:rPr>
              <a:t>Correcntess</a:t>
            </a:r>
            <a:r>
              <a:rPr lang="en-US" sz="2400" dirty="0">
                <a:solidFill>
                  <a:srgbClr val="066484"/>
                </a:solidFill>
              </a:rPr>
              <a:t>:</a:t>
            </a:r>
          </a:p>
        </p:txBody>
      </p:sp>
      <p:sp>
        <p:nvSpPr>
          <p:cNvPr id="13" name="TextBox 12">
            <a:extLst>
              <a:ext uri="{FF2B5EF4-FFF2-40B4-BE49-F238E27FC236}">
                <a16:creationId xmlns:a16="http://schemas.microsoft.com/office/drawing/2014/main" id="{3B529F6F-9305-68E7-0F12-6E029987798E}"/>
              </a:ext>
            </a:extLst>
          </p:cNvPr>
          <p:cNvSpPr txBox="1"/>
          <p:nvPr/>
        </p:nvSpPr>
        <p:spPr>
          <a:xfrm>
            <a:off x="3450352" y="4584809"/>
            <a:ext cx="5510463" cy="400110"/>
          </a:xfrm>
          <a:prstGeom prst="rect">
            <a:avLst/>
          </a:prstGeom>
          <a:noFill/>
        </p:spPr>
        <p:txBody>
          <a:bodyPr wrap="square" rtlCol="0">
            <a:spAutoFit/>
          </a:bodyPr>
          <a:lstStyle/>
          <a:p>
            <a:r>
              <a:rPr lang="en-US" sz="2000" dirty="0" err="1"/>
              <a:t>aIE.Dec</a:t>
            </a:r>
            <a:r>
              <a:rPr lang="en-US" sz="2000" dirty="0"/>
              <a:t>(</a:t>
            </a:r>
            <a:r>
              <a:rPr lang="en-US" sz="2000" dirty="0" err="1"/>
              <a:t>k,Compr</a:t>
            </a:r>
            <a:r>
              <a:rPr lang="en-US" sz="2000" dirty="0"/>
              <a:t> (      ))</a:t>
            </a:r>
            <a:endParaRPr lang="en-US" sz="3600" dirty="0"/>
          </a:p>
        </p:txBody>
      </p:sp>
      <p:sp>
        <p:nvSpPr>
          <p:cNvPr id="28" name="TextBox 27">
            <a:extLst>
              <a:ext uri="{FF2B5EF4-FFF2-40B4-BE49-F238E27FC236}">
                <a16:creationId xmlns:a16="http://schemas.microsoft.com/office/drawing/2014/main" id="{171D4574-6971-BF34-29F6-CE01B656CC9F}"/>
              </a:ext>
            </a:extLst>
          </p:cNvPr>
          <p:cNvSpPr txBox="1"/>
          <p:nvPr/>
        </p:nvSpPr>
        <p:spPr>
          <a:xfrm>
            <a:off x="8641764" y="4565020"/>
            <a:ext cx="4022432" cy="1015663"/>
          </a:xfrm>
          <a:prstGeom prst="rect">
            <a:avLst/>
          </a:prstGeom>
          <a:noFill/>
        </p:spPr>
        <p:txBody>
          <a:bodyPr wrap="square" rtlCol="0">
            <a:spAutoFit/>
          </a:bodyPr>
          <a:lstStyle/>
          <a:p>
            <a:r>
              <a:rPr lang="en-US" sz="2000" dirty="0"/>
              <a:t>: A similarity function that we </a:t>
            </a:r>
          </a:p>
          <a:p>
            <a:r>
              <a:rPr lang="en-US" sz="2000" dirty="0"/>
              <a:t>  use to approximate </a:t>
            </a:r>
          </a:p>
          <a:p>
            <a:r>
              <a:rPr lang="en-US" sz="2000" dirty="0">
                <a:solidFill>
                  <a:srgbClr val="056887"/>
                </a:solidFill>
              </a:rPr>
              <a:t>  visually similar</a:t>
            </a:r>
          </a:p>
        </p:txBody>
      </p:sp>
      <p:sp>
        <p:nvSpPr>
          <p:cNvPr id="33" name="TextBox 32">
            <a:extLst>
              <a:ext uri="{FF2B5EF4-FFF2-40B4-BE49-F238E27FC236}">
                <a16:creationId xmlns:a16="http://schemas.microsoft.com/office/drawing/2014/main" id="{EC30F2EF-F352-4798-442F-FF82B61FA6DE}"/>
              </a:ext>
            </a:extLst>
          </p:cNvPr>
          <p:cNvSpPr txBox="1"/>
          <p:nvPr/>
        </p:nvSpPr>
        <p:spPr>
          <a:xfrm>
            <a:off x="935296" y="5760244"/>
            <a:ext cx="2212774" cy="461665"/>
          </a:xfrm>
          <a:prstGeom prst="rect">
            <a:avLst/>
          </a:prstGeom>
          <a:noFill/>
        </p:spPr>
        <p:txBody>
          <a:bodyPr wrap="square" rtlCol="0">
            <a:spAutoFit/>
          </a:bodyPr>
          <a:lstStyle/>
          <a:p>
            <a:r>
              <a:rPr lang="en-US" sz="2400" dirty="0">
                <a:solidFill>
                  <a:srgbClr val="066484"/>
                </a:solidFill>
              </a:rPr>
              <a:t>Secrecy:</a:t>
            </a:r>
          </a:p>
        </p:txBody>
      </p:sp>
      <p:grpSp>
        <p:nvGrpSpPr>
          <p:cNvPr id="1041" name="Group 1040">
            <a:extLst>
              <a:ext uri="{FF2B5EF4-FFF2-40B4-BE49-F238E27FC236}">
                <a16:creationId xmlns:a16="http://schemas.microsoft.com/office/drawing/2014/main" id="{B8587DBA-4C5F-6D0E-298E-0E763C041B02}"/>
              </a:ext>
            </a:extLst>
          </p:cNvPr>
          <p:cNvGrpSpPr/>
          <p:nvPr/>
        </p:nvGrpSpPr>
        <p:grpSpPr>
          <a:xfrm>
            <a:off x="6426766" y="4309626"/>
            <a:ext cx="693207" cy="1015663"/>
            <a:chOff x="3119651" y="3244334"/>
            <a:chExt cx="693207" cy="1015663"/>
          </a:xfrm>
        </p:grpSpPr>
        <p:sp>
          <p:nvSpPr>
            <p:cNvPr id="1038" name="TextBox 1037">
              <a:extLst>
                <a:ext uri="{FF2B5EF4-FFF2-40B4-BE49-F238E27FC236}">
                  <a16:creationId xmlns:a16="http://schemas.microsoft.com/office/drawing/2014/main" id="{94783908-6C43-7756-7CE8-411C12712EE9}"/>
                </a:ext>
              </a:extLst>
            </p:cNvPr>
            <p:cNvSpPr txBox="1"/>
            <p:nvPr/>
          </p:nvSpPr>
          <p:spPr>
            <a:xfrm>
              <a:off x="3155883" y="3244334"/>
              <a:ext cx="656975" cy="1015663"/>
            </a:xfrm>
            <a:prstGeom prst="rect">
              <a:avLst/>
            </a:prstGeom>
            <a:noFill/>
          </p:spPr>
          <p:txBody>
            <a:bodyPr wrap="square">
              <a:spAutoFit/>
            </a:bodyPr>
            <a:lstStyle/>
            <a:p>
              <a:r>
                <a:rPr lang="en-US" sz="6000" dirty="0"/>
                <a:t>≈</a:t>
              </a:r>
            </a:p>
          </p:txBody>
        </p:sp>
        <p:sp>
          <p:nvSpPr>
            <p:cNvPr id="1040" name="TextBox 1039">
              <a:extLst>
                <a:ext uri="{FF2B5EF4-FFF2-40B4-BE49-F238E27FC236}">
                  <a16:creationId xmlns:a16="http://schemas.microsoft.com/office/drawing/2014/main" id="{039525FD-3812-D4C3-B24D-A749EE1FFE36}"/>
                </a:ext>
              </a:extLst>
            </p:cNvPr>
            <p:cNvSpPr txBox="1"/>
            <p:nvPr/>
          </p:nvSpPr>
          <p:spPr>
            <a:xfrm>
              <a:off x="3119651" y="3292639"/>
              <a:ext cx="656975" cy="369332"/>
            </a:xfrm>
            <a:prstGeom prst="rect">
              <a:avLst/>
            </a:prstGeom>
            <a:noFill/>
          </p:spPr>
          <p:txBody>
            <a:bodyPr wrap="square" rtlCol="0">
              <a:spAutoFit/>
            </a:bodyPr>
            <a:lstStyle/>
            <a:p>
              <a:pPr algn="ctr"/>
              <a:endParaRPr lang="en-US" dirty="0"/>
            </a:p>
          </p:txBody>
        </p:sp>
      </p:grpSp>
      <p:grpSp>
        <p:nvGrpSpPr>
          <p:cNvPr id="1047" name="Group 1046">
            <a:extLst>
              <a:ext uri="{FF2B5EF4-FFF2-40B4-BE49-F238E27FC236}">
                <a16:creationId xmlns:a16="http://schemas.microsoft.com/office/drawing/2014/main" id="{0550CE0D-6A26-6BB5-525C-C7F875B9860D}"/>
              </a:ext>
            </a:extLst>
          </p:cNvPr>
          <p:cNvGrpSpPr/>
          <p:nvPr/>
        </p:nvGrpSpPr>
        <p:grpSpPr>
          <a:xfrm>
            <a:off x="8118652" y="4290980"/>
            <a:ext cx="693207" cy="1015663"/>
            <a:chOff x="3119651" y="3244334"/>
            <a:chExt cx="693207" cy="1015663"/>
          </a:xfrm>
        </p:grpSpPr>
        <p:sp>
          <p:nvSpPr>
            <p:cNvPr id="1048" name="TextBox 1047">
              <a:extLst>
                <a:ext uri="{FF2B5EF4-FFF2-40B4-BE49-F238E27FC236}">
                  <a16:creationId xmlns:a16="http://schemas.microsoft.com/office/drawing/2014/main" id="{9D99EFF8-75EF-1892-898C-5F31CCF308D3}"/>
                </a:ext>
              </a:extLst>
            </p:cNvPr>
            <p:cNvSpPr txBox="1"/>
            <p:nvPr/>
          </p:nvSpPr>
          <p:spPr>
            <a:xfrm>
              <a:off x="3155883" y="3244334"/>
              <a:ext cx="656975" cy="1015663"/>
            </a:xfrm>
            <a:prstGeom prst="rect">
              <a:avLst/>
            </a:prstGeom>
            <a:noFill/>
          </p:spPr>
          <p:txBody>
            <a:bodyPr wrap="square">
              <a:spAutoFit/>
            </a:bodyPr>
            <a:lstStyle/>
            <a:p>
              <a:r>
                <a:rPr lang="en-US" sz="6000" dirty="0"/>
                <a:t>≈</a:t>
              </a:r>
            </a:p>
          </p:txBody>
        </p:sp>
        <p:sp>
          <p:nvSpPr>
            <p:cNvPr id="1049" name="TextBox 1048">
              <a:extLst>
                <a:ext uri="{FF2B5EF4-FFF2-40B4-BE49-F238E27FC236}">
                  <a16:creationId xmlns:a16="http://schemas.microsoft.com/office/drawing/2014/main" id="{CC71FB29-B85E-331B-0270-C0969395CAD8}"/>
                </a:ext>
              </a:extLst>
            </p:cNvPr>
            <p:cNvSpPr txBox="1"/>
            <p:nvPr/>
          </p:nvSpPr>
          <p:spPr>
            <a:xfrm>
              <a:off x="3119651" y="3292639"/>
              <a:ext cx="656975" cy="369332"/>
            </a:xfrm>
            <a:prstGeom prst="rect">
              <a:avLst/>
            </a:prstGeom>
            <a:noFill/>
          </p:spPr>
          <p:txBody>
            <a:bodyPr wrap="square" rtlCol="0">
              <a:spAutoFit/>
            </a:bodyPr>
            <a:lstStyle/>
            <a:p>
              <a:pPr algn="ctr"/>
              <a:endParaRPr lang="en-US" dirty="0"/>
            </a:p>
          </p:txBody>
        </p:sp>
      </p:grpSp>
      <p:sp>
        <p:nvSpPr>
          <p:cNvPr id="1053" name="TextBox 1052">
            <a:extLst>
              <a:ext uri="{FF2B5EF4-FFF2-40B4-BE49-F238E27FC236}">
                <a16:creationId xmlns:a16="http://schemas.microsoft.com/office/drawing/2014/main" id="{04A0E806-B089-0DD0-08DA-DD33A8033163}"/>
              </a:ext>
            </a:extLst>
          </p:cNvPr>
          <p:cNvSpPr txBox="1"/>
          <p:nvPr/>
        </p:nvSpPr>
        <p:spPr>
          <a:xfrm>
            <a:off x="3445858" y="4068007"/>
            <a:ext cx="5510463" cy="400110"/>
          </a:xfrm>
          <a:prstGeom prst="rect">
            <a:avLst/>
          </a:prstGeom>
          <a:noFill/>
        </p:spPr>
        <p:txBody>
          <a:bodyPr wrap="square" rtlCol="0">
            <a:spAutoFit/>
          </a:bodyPr>
          <a:lstStyle/>
          <a:p>
            <a:r>
              <a:rPr lang="en-US" sz="2000" dirty="0"/>
              <a:t>      ← </a:t>
            </a:r>
            <a:r>
              <a:rPr lang="en-US" sz="2000" dirty="0" err="1"/>
              <a:t>aIE.Enc</a:t>
            </a:r>
            <a:r>
              <a:rPr lang="en-US" sz="2000" dirty="0"/>
              <a:t>(k,       ))</a:t>
            </a:r>
            <a:endParaRPr lang="en-US" sz="3600" dirty="0"/>
          </a:p>
        </p:txBody>
      </p:sp>
      <p:pic>
        <p:nvPicPr>
          <p:cNvPr id="1054" name="Picture 1053" descr="A close-up of a television screen&#10;&#10;AI-generated content may be incorrect.">
            <a:extLst>
              <a:ext uri="{FF2B5EF4-FFF2-40B4-BE49-F238E27FC236}">
                <a16:creationId xmlns:a16="http://schemas.microsoft.com/office/drawing/2014/main" id="{0AF73E9D-97D1-284C-E824-53D1588E7B94}"/>
              </a:ext>
            </a:extLst>
          </p:cNvPr>
          <p:cNvPicPr>
            <a:picLocks noChangeAspect="1"/>
          </p:cNvPicPr>
          <p:nvPr/>
        </p:nvPicPr>
        <p:blipFill>
          <a:blip r:embed="rId3"/>
          <a:stretch>
            <a:fillRect/>
          </a:stretch>
        </p:blipFill>
        <p:spPr>
          <a:xfrm>
            <a:off x="3523407" y="4127412"/>
            <a:ext cx="276839" cy="310753"/>
          </a:xfrm>
          <a:prstGeom prst="rect">
            <a:avLst/>
          </a:prstGeom>
        </p:spPr>
      </p:pic>
      <p:pic>
        <p:nvPicPr>
          <p:cNvPr id="1055" name="Picture 1054" descr="A close-up of a television screen&#10;&#10;AI-generated content may be incorrect.">
            <a:extLst>
              <a:ext uri="{FF2B5EF4-FFF2-40B4-BE49-F238E27FC236}">
                <a16:creationId xmlns:a16="http://schemas.microsoft.com/office/drawing/2014/main" id="{43E57FAB-0F9D-B7CA-64C7-725AF5BA4C26}"/>
              </a:ext>
            </a:extLst>
          </p:cNvPr>
          <p:cNvPicPr>
            <a:picLocks noChangeAspect="1"/>
          </p:cNvPicPr>
          <p:nvPr/>
        </p:nvPicPr>
        <p:blipFill>
          <a:blip r:embed="rId3"/>
          <a:stretch>
            <a:fillRect/>
          </a:stretch>
        </p:blipFill>
        <p:spPr>
          <a:xfrm>
            <a:off x="5590583" y="4618469"/>
            <a:ext cx="276839" cy="310753"/>
          </a:xfrm>
          <a:prstGeom prst="rect">
            <a:avLst/>
          </a:prstGeom>
        </p:spPr>
      </p:pic>
      <p:pic>
        <p:nvPicPr>
          <p:cNvPr id="19" name="Picture 2" descr="Photo Image Icon">
            <a:extLst>
              <a:ext uri="{FF2B5EF4-FFF2-40B4-BE49-F238E27FC236}">
                <a16:creationId xmlns:a16="http://schemas.microsoft.com/office/drawing/2014/main" id="{515F311F-6F49-AD01-531F-88CDDD4411B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6009" y="4002686"/>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hoto Image Icon">
            <a:extLst>
              <a:ext uri="{FF2B5EF4-FFF2-40B4-BE49-F238E27FC236}">
                <a16:creationId xmlns:a16="http://schemas.microsoft.com/office/drawing/2014/main" id="{B1D346F7-EF40-427B-2543-56EB737164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1510" y="4533437"/>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7B792D-F7FB-6B06-EF32-302880972B5F}"/>
              </a:ext>
            </a:extLst>
          </p:cNvPr>
          <p:cNvSpPr txBox="1"/>
          <p:nvPr/>
        </p:nvSpPr>
        <p:spPr>
          <a:xfrm>
            <a:off x="3511552" y="5769979"/>
            <a:ext cx="1796635" cy="461665"/>
          </a:xfrm>
          <a:prstGeom prst="rect">
            <a:avLst/>
          </a:prstGeom>
          <a:noFill/>
        </p:spPr>
        <p:txBody>
          <a:bodyPr wrap="square" rtlCol="0">
            <a:spAutoFit/>
          </a:bodyPr>
          <a:lstStyle/>
          <a:p>
            <a:r>
              <a:rPr lang="en-US" sz="2400" dirty="0" err="1">
                <a:solidFill>
                  <a:srgbClr val="FF0000"/>
                </a:solidFill>
              </a:rPr>
              <a:t>ind-cpa</a:t>
            </a:r>
            <a:endParaRPr lang="en-US" sz="2400" dirty="0">
              <a:solidFill>
                <a:srgbClr val="FF0000"/>
              </a:solidFill>
            </a:endParaRPr>
          </a:p>
        </p:txBody>
      </p:sp>
      <p:grpSp>
        <p:nvGrpSpPr>
          <p:cNvPr id="6" name="Group 5">
            <a:extLst>
              <a:ext uri="{FF2B5EF4-FFF2-40B4-BE49-F238E27FC236}">
                <a16:creationId xmlns:a16="http://schemas.microsoft.com/office/drawing/2014/main" id="{15766030-8FBD-8679-A463-0BD03FE8746E}"/>
              </a:ext>
            </a:extLst>
          </p:cNvPr>
          <p:cNvGrpSpPr/>
          <p:nvPr/>
        </p:nvGrpSpPr>
        <p:grpSpPr>
          <a:xfrm>
            <a:off x="2347236" y="1834294"/>
            <a:ext cx="1544830" cy="759905"/>
            <a:chOff x="7371618" y="2603563"/>
            <a:chExt cx="1544830" cy="759905"/>
          </a:xfrm>
        </p:grpSpPr>
        <p:sp>
          <p:nvSpPr>
            <p:cNvPr id="11" name="Rectangle 10">
              <a:extLst>
                <a:ext uri="{FF2B5EF4-FFF2-40B4-BE49-F238E27FC236}">
                  <a16:creationId xmlns:a16="http://schemas.microsoft.com/office/drawing/2014/main" id="{C4AFC285-65CA-5BDA-CD97-E9E8A6C70A09}"/>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74A0CA6-E997-8D29-E432-D1C80938BCB2}"/>
                </a:ext>
              </a:extLst>
            </p:cNvPr>
            <p:cNvSpPr txBox="1"/>
            <p:nvPr/>
          </p:nvSpPr>
          <p:spPr>
            <a:xfrm>
              <a:off x="7644980" y="2779587"/>
              <a:ext cx="1023037" cy="400110"/>
            </a:xfrm>
            <a:prstGeom prst="rect">
              <a:avLst/>
            </a:prstGeom>
            <a:noFill/>
          </p:spPr>
          <p:txBody>
            <a:bodyPr wrap="none" rtlCol="0">
              <a:spAutoFit/>
            </a:bodyPr>
            <a:lstStyle/>
            <a:p>
              <a:pPr algn="ctr"/>
              <a:r>
                <a:rPr lang="en-US" sz="2000" dirty="0" err="1"/>
                <a:t>aIE.Enc</a:t>
              </a:r>
              <a:endParaRPr lang="en-US" sz="2000" dirty="0"/>
            </a:p>
          </p:txBody>
        </p:sp>
      </p:grpSp>
      <p:cxnSp>
        <p:nvCxnSpPr>
          <p:cNvPr id="22" name="Straight Connector 21">
            <a:extLst>
              <a:ext uri="{FF2B5EF4-FFF2-40B4-BE49-F238E27FC236}">
                <a16:creationId xmlns:a16="http://schemas.microsoft.com/office/drawing/2014/main" id="{ACCB993D-54D4-0685-D3AB-6BF9D415C66D}"/>
              </a:ext>
            </a:extLst>
          </p:cNvPr>
          <p:cNvCxnSpPr/>
          <p:nvPr/>
        </p:nvCxnSpPr>
        <p:spPr>
          <a:xfrm>
            <a:off x="1641971" y="200893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9AB795-6D4D-9F2F-E41D-D7E875C1C026}"/>
                  </a:ext>
                </a:extLst>
              </p:cNvPr>
              <p:cNvSpPr txBox="1"/>
              <p:nvPr/>
            </p:nvSpPr>
            <p:spPr>
              <a:xfrm>
                <a:off x="1182238" y="1824270"/>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23" name="TextBox 22">
                <a:extLst>
                  <a:ext uri="{FF2B5EF4-FFF2-40B4-BE49-F238E27FC236}">
                    <a16:creationId xmlns:a16="http://schemas.microsoft.com/office/drawing/2014/main" id="{CC9AB795-6D4D-9F2F-E41D-D7E875C1C026}"/>
                  </a:ext>
                </a:extLst>
              </p:cNvPr>
              <p:cNvSpPr txBox="1">
                <a:spLocks noRot="1" noChangeAspect="1" noMove="1" noResize="1" noEditPoints="1" noAdjustHandles="1" noChangeArrowheads="1" noChangeShapeType="1" noTextEdit="1"/>
              </p:cNvSpPr>
              <p:nvPr/>
            </p:nvSpPr>
            <p:spPr>
              <a:xfrm>
                <a:off x="1182238" y="1824270"/>
                <a:ext cx="520762" cy="369332"/>
              </a:xfrm>
              <a:prstGeom prst="rect">
                <a:avLst/>
              </a:prstGeom>
              <a:blipFill>
                <a:blip r:embed="rId5"/>
                <a:stretch>
                  <a:fillRect/>
                </a:stretch>
              </a:blipFill>
            </p:spPr>
            <p:txBody>
              <a:bodyPr/>
              <a:lstStyle/>
              <a:p>
                <a:r>
                  <a:rPr lang="en-US">
                    <a:noFill/>
                  </a:rPr>
                  <a:t> </a:t>
                </a:r>
              </a:p>
            </p:txBody>
          </p:sp>
        </mc:Fallback>
      </mc:AlternateContent>
      <p:pic>
        <p:nvPicPr>
          <p:cNvPr id="24" name="Picture 2" descr="Photo Image Icon">
            <a:extLst>
              <a:ext uri="{FF2B5EF4-FFF2-40B4-BE49-F238E27FC236}">
                <a16:creationId xmlns:a16="http://schemas.microsoft.com/office/drawing/2014/main" id="{D57FE488-80D3-5E96-0D96-5474E0DE90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470" y="2149568"/>
            <a:ext cx="731575" cy="53075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E00EA33B-3BA0-BFFB-5F40-E9AADE06F300}"/>
              </a:ext>
            </a:extLst>
          </p:cNvPr>
          <p:cNvCxnSpPr/>
          <p:nvPr/>
        </p:nvCxnSpPr>
        <p:spPr>
          <a:xfrm>
            <a:off x="1641971" y="240006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CAA6A68-7F5F-7DBD-6429-89496ABE1C20}"/>
              </a:ext>
            </a:extLst>
          </p:cNvPr>
          <p:cNvCxnSpPr/>
          <p:nvPr/>
        </p:nvCxnSpPr>
        <p:spPr>
          <a:xfrm>
            <a:off x="3892066" y="2193602"/>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7" name="Picture 26" descr="A close-up of a television screen&#10;&#10;AI-generated content may be incorrect.">
            <a:extLst>
              <a:ext uri="{FF2B5EF4-FFF2-40B4-BE49-F238E27FC236}">
                <a16:creationId xmlns:a16="http://schemas.microsoft.com/office/drawing/2014/main" id="{D2DCC1BE-6FF7-6B87-0409-23564E9F38E1}"/>
              </a:ext>
            </a:extLst>
          </p:cNvPr>
          <p:cNvPicPr>
            <a:picLocks noChangeAspect="1"/>
          </p:cNvPicPr>
          <p:nvPr/>
        </p:nvPicPr>
        <p:blipFill>
          <a:blip r:embed="rId3"/>
          <a:stretch>
            <a:fillRect/>
          </a:stretch>
        </p:blipFill>
        <p:spPr>
          <a:xfrm>
            <a:off x="4689170" y="2059047"/>
            <a:ext cx="276839" cy="310753"/>
          </a:xfrm>
          <a:prstGeom prst="rect">
            <a:avLst/>
          </a:prstGeom>
        </p:spPr>
      </p:pic>
      <p:grpSp>
        <p:nvGrpSpPr>
          <p:cNvPr id="30" name="Group 29">
            <a:extLst>
              <a:ext uri="{FF2B5EF4-FFF2-40B4-BE49-F238E27FC236}">
                <a16:creationId xmlns:a16="http://schemas.microsoft.com/office/drawing/2014/main" id="{251CBC72-1F09-FF9B-C881-8FED5CA1BBED}"/>
              </a:ext>
            </a:extLst>
          </p:cNvPr>
          <p:cNvGrpSpPr/>
          <p:nvPr/>
        </p:nvGrpSpPr>
        <p:grpSpPr>
          <a:xfrm>
            <a:off x="7195774" y="1813649"/>
            <a:ext cx="1544830" cy="759905"/>
            <a:chOff x="7371618" y="2603563"/>
            <a:chExt cx="1544830" cy="759905"/>
          </a:xfrm>
        </p:grpSpPr>
        <p:sp>
          <p:nvSpPr>
            <p:cNvPr id="31" name="Rectangle 30">
              <a:extLst>
                <a:ext uri="{FF2B5EF4-FFF2-40B4-BE49-F238E27FC236}">
                  <a16:creationId xmlns:a16="http://schemas.microsoft.com/office/drawing/2014/main" id="{EE483F70-B150-22AD-DA07-53CE4F8200FF}"/>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AF1A2EA-51BD-397F-C14C-D88B2B974378}"/>
                </a:ext>
              </a:extLst>
            </p:cNvPr>
            <p:cNvSpPr txBox="1"/>
            <p:nvPr/>
          </p:nvSpPr>
          <p:spPr>
            <a:xfrm>
              <a:off x="7618889" y="2792552"/>
              <a:ext cx="1050288" cy="400110"/>
            </a:xfrm>
            <a:prstGeom prst="rect">
              <a:avLst/>
            </a:prstGeom>
            <a:noFill/>
          </p:spPr>
          <p:txBody>
            <a:bodyPr wrap="none" rtlCol="0">
              <a:spAutoFit/>
            </a:bodyPr>
            <a:lstStyle/>
            <a:p>
              <a:pPr algn="ctr"/>
              <a:r>
                <a:rPr lang="en-US" sz="2000" dirty="0" err="1"/>
                <a:t>aIE.Dec</a:t>
              </a:r>
              <a:endParaRPr lang="en-US" sz="2000" dirty="0"/>
            </a:p>
          </p:txBody>
        </p:sp>
      </p:grpSp>
      <p:cxnSp>
        <p:nvCxnSpPr>
          <p:cNvPr id="34" name="Straight Connector 33">
            <a:extLst>
              <a:ext uri="{FF2B5EF4-FFF2-40B4-BE49-F238E27FC236}">
                <a16:creationId xmlns:a16="http://schemas.microsoft.com/office/drawing/2014/main" id="{6E8072E1-52CB-E51C-70CF-C3D3430AFEEC}"/>
              </a:ext>
            </a:extLst>
          </p:cNvPr>
          <p:cNvCxnSpPr/>
          <p:nvPr/>
        </p:nvCxnSpPr>
        <p:spPr>
          <a:xfrm>
            <a:off x="6490509" y="198829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E130F8F-49E8-73B1-9A6C-874DD01DEBD4}"/>
                  </a:ext>
                </a:extLst>
              </p:cNvPr>
              <p:cNvSpPr txBox="1"/>
              <p:nvPr/>
            </p:nvSpPr>
            <p:spPr>
              <a:xfrm>
                <a:off x="6030776" y="1803625"/>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35" name="TextBox 34">
                <a:extLst>
                  <a:ext uri="{FF2B5EF4-FFF2-40B4-BE49-F238E27FC236}">
                    <a16:creationId xmlns:a16="http://schemas.microsoft.com/office/drawing/2014/main" id="{AE130F8F-49E8-73B1-9A6C-874DD01DEBD4}"/>
                  </a:ext>
                </a:extLst>
              </p:cNvPr>
              <p:cNvSpPr txBox="1">
                <a:spLocks noRot="1" noChangeAspect="1" noMove="1" noResize="1" noEditPoints="1" noAdjustHandles="1" noChangeArrowheads="1" noChangeShapeType="1" noTextEdit="1"/>
              </p:cNvSpPr>
              <p:nvPr/>
            </p:nvSpPr>
            <p:spPr>
              <a:xfrm>
                <a:off x="6030776" y="1803625"/>
                <a:ext cx="520762" cy="369332"/>
              </a:xfrm>
              <a:prstGeom prst="rect">
                <a:avLst/>
              </a:prstGeom>
              <a:blipFill>
                <a:blip r:embed="rId6"/>
                <a:stretch>
                  <a:fillRect/>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E3A2F7C8-4825-5BAA-F947-DE928B561383}"/>
              </a:ext>
            </a:extLst>
          </p:cNvPr>
          <p:cNvCxnSpPr/>
          <p:nvPr/>
        </p:nvCxnSpPr>
        <p:spPr>
          <a:xfrm>
            <a:off x="6490509" y="237941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66308EF-D8F2-DDC5-1F83-C586141DC657}"/>
              </a:ext>
            </a:extLst>
          </p:cNvPr>
          <p:cNvCxnSpPr/>
          <p:nvPr/>
        </p:nvCxnSpPr>
        <p:spPr>
          <a:xfrm>
            <a:off x="8740604" y="2172957"/>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DA60E381-EDAC-AEBF-9DE3-1BF5CAD08C54}"/>
              </a:ext>
            </a:extLst>
          </p:cNvPr>
          <p:cNvGrpSpPr/>
          <p:nvPr/>
        </p:nvGrpSpPr>
        <p:grpSpPr>
          <a:xfrm>
            <a:off x="9291950" y="1870681"/>
            <a:ext cx="1117652" cy="861774"/>
            <a:chOff x="9291950" y="1870681"/>
            <a:chExt cx="1117652" cy="861774"/>
          </a:xfrm>
        </p:grpSpPr>
        <p:pic>
          <p:nvPicPr>
            <p:cNvPr id="41" name="Picture 2" descr="Photo Image Icon">
              <a:extLst>
                <a:ext uri="{FF2B5EF4-FFF2-40B4-BE49-F238E27FC236}">
                  <a16:creationId xmlns:a16="http://schemas.microsoft.com/office/drawing/2014/main" id="{7D25058E-B0D6-F84E-69EF-AB4B72B1D59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1950" y="1906613"/>
              <a:ext cx="762702" cy="553333"/>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5FA3A07-5ED9-C9B6-5769-A1204AB13AC8}"/>
                </a:ext>
              </a:extLst>
            </p:cNvPr>
            <p:cNvSpPr txBox="1"/>
            <p:nvPr/>
          </p:nvSpPr>
          <p:spPr>
            <a:xfrm>
              <a:off x="9776346" y="1870681"/>
              <a:ext cx="354458" cy="861774"/>
            </a:xfrm>
            <a:prstGeom prst="rect">
              <a:avLst/>
            </a:prstGeom>
            <a:noFill/>
          </p:spPr>
          <p:txBody>
            <a:bodyPr wrap="square" rtlCol="0">
              <a:spAutoFit/>
            </a:bodyPr>
            <a:lstStyle/>
            <a:p>
              <a:r>
                <a:rPr lang="en-US" sz="3200" dirty="0"/>
                <a:t>/</a:t>
              </a:r>
              <a:endParaRPr lang="en-US" sz="2000" b="0" dirty="0"/>
            </a:p>
            <a:p>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4BA65F4-4B42-0F07-DC98-C16B7E4144C4}"/>
                    </a:ext>
                  </a:extLst>
                </p:cNvPr>
                <p:cNvSpPr txBox="1"/>
                <p:nvPr/>
              </p:nvSpPr>
              <p:spPr>
                <a:xfrm>
                  <a:off x="9997215" y="1950128"/>
                  <a:ext cx="412387"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43" name="TextBox 42">
                  <a:extLst>
                    <a:ext uri="{FF2B5EF4-FFF2-40B4-BE49-F238E27FC236}">
                      <a16:creationId xmlns:a16="http://schemas.microsoft.com/office/drawing/2014/main" id="{84BA65F4-4B42-0F07-DC98-C16B7E4144C4}"/>
                    </a:ext>
                  </a:extLst>
                </p:cNvPr>
                <p:cNvSpPr txBox="1">
                  <a:spLocks noRot="1" noChangeAspect="1" noMove="1" noResize="1" noEditPoints="1" noAdjustHandles="1" noChangeArrowheads="1" noChangeShapeType="1" noTextEdit="1"/>
                </p:cNvSpPr>
                <p:nvPr/>
              </p:nvSpPr>
              <p:spPr>
                <a:xfrm>
                  <a:off x="9997215" y="1950128"/>
                  <a:ext cx="412387" cy="461665"/>
                </a:xfrm>
                <a:prstGeom prst="rect">
                  <a:avLst/>
                </a:prstGeom>
                <a:blipFill>
                  <a:blip r:embed="rId7"/>
                  <a:stretch>
                    <a:fillRect l="-3030"/>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A132E6B7-9C2D-2F01-BB6A-A9BD771B72C2}"/>
              </a:ext>
            </a:extLst>
          </p:cNvPr>
          <p:cNvGrpSpPr/>
          <p:nvPr/>
        </p:nvGrpSpPr>
        <p:grpSpPr>
          <a:xfrm>
            <a:off x="5224508" y="2210373"/>
            <a:ext cx="1378017" cy="369332"/>
            <a:chOff x="5224508" y="2210373"/>
            <a:chExt cx="1378017" cy="369332"/>
          </a:xfrm>
        </p:grpSpPr>
        <p:sp>
          <p:nvSpPr>
            <p:cNvPr id="45" name="TextBox 44">
              <a:extLst>
                <a:ext uri="{FF2B5EF4-FFF2-40B4-BE49-F238E27FC236}">
                  <a16:creationId xmlns:a16="http://schemas.microsoft.com/office/drawing/2014/main" id="{4B81300E-943D-7D75-3F44-A9DE2683BE5A}"/>
                </a:ext>
              </a:extLst>
            </p:cNvPr>
            <p:cNvSpPr txBox="1"/>
            <p:nvPr/>
          </p:nvSpPr>
          <p:spPr>
            <a:xfrm>
              <a:off x="5224508" y="2210373"/>
              <a:ext cx="1378017" cy="369332"/>
            </a:xfrm>
            <a:prstGeom prst="rect">
              <a:avLst/>
            </a:prstGeom>
            <a:noFill/>
          </p:spPr>
          <p:txBody>
            <a:bodyPr wrap="square">
              <a:spAutoFit/>
            </a:bodyPr>
            <a:lstStyle/>
            <a:p>
              <a:r>
                <a:rPr lang="en-US" sz="1800" dirty="0" err="1"/>
                <a:t>Compr</a:t>
              </a:r>
              <a:r>
                <a:rPr lang="en-US" sz="1800" dirty="0"/>
                <a:t> (       )</a:t>
              </a:r>
              <a:endParaRPr lang="en-US" dirty="0"/>
            </a:p>
          </p:txBody>
        </p:sp>
        <p:pic>
          <p:nvPicPr>
            <p:cNvPr id="46" name="Picture 45" descr="A close-up of a television screen&#10;&#10;AI-generated content may be incorrect.">
              <a:extLst>
                <a:ext uri="{FF2B5EF4-FFF2-40B4-BE49-F238E27FC236}">
                  <a16:creationId xmlns:a16="http://schemas.microsoft.com/office/drawing/2014/main" id="{B23C84D2-380F-BADA-EDF5-6465E9F3DD0A}"/>
                </a:ext>
              </a:extLst>
            </p:cNvPr>
            <p:cNvPicPr>
              <a:picLocks noChangeAspect="1"/>
            </p:cNvPicPr>
            <p:nvPr/>
          </p:nvPicPr>
          <p:blipFill>
            <a:blip r:embed="rId3"/>
            <a:stretch>
              <a:fillRect/>
            </a:stretch>
          </p:blipFill>
          <p:spPr>
            <a:xfrm>
              <a:off x="6141829" y="2239662"/>
              <a:ext cx="276839" cy="310753"/>
            </a:xfrm>
            <a:prstGeom prst="rect">
              <a:avLst/>
            </a:prstGeom>
          </p:spPr>
        </p:pic>
      </p:grpSp>
      <p:sp>
        <p:nvSpPr>
          <p:cNvPr id="47" name="Slide Number Placeholder 46">
            <a:extLst>
              <a:ext uri="{FF2B5EF4-FFF2-40B4-BE49-F238E27FC236}">
                <a16:creationId xmlns:a16="http://schemas.microsoft.com/office/drawing/2014/main" id="{B9F45A79-A4D2-ACAC-98EB-0B73E6BAE5E6}"/>
              </a:ext>
            </a:extLst>
          </p:cNvPr>
          <p:cNvSpPr>
            <a:spLocks noGrp="1"/>
          </p:cNvSpPr>
          <p:nvPr>
            <p:ph type="sldNum" sz="quarter" idx="12"/>
          </p:nvPr>
        </p:nvSpPr>
        <p:spPr/>
        <p:txBody>
          <a:bodyPr/>
          <a:lstStyle/>
          <a:p>
            <a:fld id="{98C1BC04-B89C-D043-B48C-D12E72BB068E}" type="slidenum">
              <a:rPr lang="en-US" smtClean="0"/>
              <a:t>10</a:t>
            </a:fld>
            <a:endParaRPr lang="en-US"/>
          </a:p>
        </p:txBody>
      </p:sp>
    </p:spTree>
    <p:extLst>
      <p:ext uri="{BB962C8B-B14F-4D97-AF65-F5344CB8AC3E}">
        <p14:creationId xmlns:p14="http://schemas.microsoft.com/office/powerpoint/2010/main" val="335235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C641-C7A0-ED9D-B55B-D7AFA23DA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98833-73DB-C689-6FA2-2A42E181426F}"/>
              </a:ext>
            </a:extLst>
          </p:cNvPr>
          <p:cNvSpPr>
            <a:spLocks noGrp="1"/>
          </p:cNvSpPr>
          <p:nvPr>
            <p:ph type="title"/>
          </p:nvPr>
        </p:nvSpPr>
        <p:spPr/>
        <p:txBody>
          <a:bodyPr/>
          <a:lstStyle/>
          <a:p>
            <a:r>
              <a:rPr lang="en-US" dirty="0"/>
              <a:t>Definitions (Informally)</a:t>
            </a:r>
          </a:p>
        </p:txBody>
      </p:sp>
      <p:sp>
        <p:nvSpPr>
          <p:cNvPr id="29" name="TextBox 28">
            <a:extLst>
              <a:ext uri="{FF2B5EF4-FFF2-40B4-BE49-F238E27FC236}">
                <a16:creationId xmlns:a16="http://schemas.microsoft.com/office/drawing/2014/main" id="{FCBF7B57-DCDE-68E3-67D6-75E6F51B80D3}"/>
              </a:ext>
            </a:extLst>
          </p:cNvPr>
          <p:cNvSpPr txBox="1"/>
          <p:nvPr/>
        </p:nvSpPr>
        <p:spPr>
          <a:xfrm>
            <a:off x="1182238" y="3853289"/>
            <a:ext cx="2212774" cy="461665"/>
          </a:xfrm>
          <a:prstGeom prst="rect">
            <a:avLst/>
          </a:prstGeom>
          <a:noFill/>
        </p:spPr>
        <p:txBody>
          <a:bodyPr wrap="square" rtlCol="0">
            <a:spAutoFit/>
          </a:bodyPr>
          <a:lstStyle/>
          <a:p>
            <a:r>
              <a:rPr lang="en-US" sz="2400" dirty="0">
                <a:solidFill>
                  <a:srgbClr val="066484"/>
                </a:solidFill>
              </a:rPr>
              <a:t>Integrity:</a:t>
            </a:r>
          </a:p>
        </p:txBody>
      </p:sp>
      <p:sp>
        <p:nvSpPr>
          <p:cNvPr id="54" name="TextBox 53">
            <a:extLst>
              <a:ext uri="{FF2B5EF4-FFF2-40B4-BE49-F238E27FC236}">
                <a16:creationId xmlns:a16="http://schemas.microsoft.com/office/drawing/2014/main" id="{1A8E2B59-F5D6-39CA-4020-63800C9F7E6C}"/>
              </a:ext>
            </a:extLst>
          </p:cNvPr>
          <p:cNvSpPr txBox="1"/>
          <p:nvPr/>
        </p:nvSpPr>
        <p:spPr>
          <a:xfrm>
            <a:off x="2436915" y="3902247"/>
            <a:ext cx="4320832" cy="954107"/>
          </a:xfrm>
          <a:prstGeom prst="rect">
            <a:avLst/>
          </a:prstGeom>
          <a:noFill/>
        </p:spPr>
        <p:txBody>
          <a:bodyPr wrap="square" rtlCol="0">
            <a:spAutoFit/>
          </a:bodyPr>
          <a:lstStyle/>
          <a:p>
            <a:r>
              <a:rPr lang="en-US" sz="2000" dirty="0"/>
              <a:t>No adversary can forge ciphertext  </a:t>
            </a:r>
          </a:p>
          <a:p>
            <a:endParaRPr lang="en-US" b="0" dirty="0"/>
          </a:p>
          <a:p>
            <a:endParaRPr lang="en-US" dirty="0"/>
          </a:p>
        </p:txBody>
      </p:sp>
      <p:sp>
        <p:nvSpPr>
          <p:cNvPr id="85" name="TextBox 84">
            <a:extLst>
              <a:ext uri="{FF2B5EF4-FFF2-40B4-BE49-F238E27FC236}">
                <a16:creationId xmlns:a16="http://schemas.microsoft.com/office/drawing/2014/main" id="{35A5F0D8-1DE7-DA71-C80F-584F280B1765}"/>
              </a:ext>
            </a:extLst>
          </p:cNvPr>
          <p:cNvSpPr txBox="1"/>
          <p:nvPr/>
        </p:nvSpPr>
        <p:spPr>
          <a:xfrm>
            <a:off x="2436915" y="4717155"/>
            <a:ext cx="6095198" cy="400110"/>
          </a:xfrm>
          <a:prstGeom prst="rect">
            <a:avLst/>
          </a:prstGeom>
          <a:noFill/>
        </p:spPr>
        <p:txBody>
          <a:bodyPr wrap="square">
            <a:spAutoFit/>
          </a:bodyPr>
          <a:lstStyle/>
          <a:p>
            <a:r>
              <a:rPr lang="en-US" sz="2000" dirty="0" err="1"/>
              <a:t>s.t.</a:t>
            </a:r>
            <a:r>
              <a:rPr lang="en-US" sz="2000" dirty="0"/>
              <a:t> </a:t>
            </a:r>
            <a:r>
              <a:rPr lang="en-US" sz="2000" dirty="0" err="1"/>
              <a:t>aIE.Dec</a:t>
            </a:r>
            <a:r>
              <a:rPr lang="en-US" sz="2000" dirty="0"/>
              <a:t> decrypts to some image</a:t>
            </a:r>
          </a:p>
        </p:txBody>
      </p:sp>
      <p:grpSp>
        <p:nvGrpSpPr>
          <p:cNvPr id="86" name="Group 85">
            <a:extLst>
              <a:ext uri="{FF2B5EF4-FFF2-40B4-BE49-F238E27FC236}">
                <a16:creationId xmlns:a16="http://schemas.microsoft.com/office/drawing/2014/main" id="{D0DBF54A-7A17-96A2-FF08-E0F10EA520D5}"/>
              </a:ext>
            </a:extLst>
          </p:cNvPr>
          <p:cNvGrpSpPr/>
          <p:nvPr/>
        </p:nvGrpSpPr>
        <p:grpSpPr>
          <a:xfrm>
            <a:off x="6500068" y="4422505"/>
            <a:ext cx="693207" cy="1015663"/>
            <a:chOff x="3119651" y="3244334"/>
            <a:chExt cx="693207" cy="1015663"/>
          </a:xfrm>
        </p:grpSpPr>
        <p:sp>
          <p:nvSpPr>
            <p:cNvPr id="87" name="TextBox 86">
              <a:extLst>
                <a:ext uri="{FF2B5EF4-FFF2-40B4-BE49-F238E27FC236}">
                  <a16:creationId xmlns:a16="http://schemas.microsoft.com/office/drawing/2014/main" id="{5A6A49C9-C49A-DBFF-1F66-E4FD4B8C775D}"/>
                </a:ext>
              </a:extLst>
            </p:cNvPr>
            <p:cNvSpPr txBox="1"/>
            <p:nvPr/>
          </p:nvSpPr>
          <p:spPr>
            <a:xfrm>
              <a:off x="3155883" y="3244334"/>
              <a:ext cx="656975" cy="1015663"/>
            </a:xfrm>
            <a:prstGeom prst="rect">
              <a:avLst/>
            </a:prstGeom>
            <a:noFill/>
          </p:spPr>
          <p:txBody>
            <a:bodyPr wrap="square">
              <a:spAutoFit/>
            </a:bodyPr>
            <a:lstStyle/>
            <a:p>
              <a:r>
                <a:rPr lang="en-US" sz="6000" dirty="0"/>
                <a:t>≈</a:t>
              </a:r>
            </a:p>
          </p:txBody>
        </p:sp>
        <p:sp>
          <p:nvSpPr>
            <p:cNvPr id="88" name="TextBox 87">
              <a:extLst>
                <a:ext uri="{FF2B5EF4-FFF2-40B4-BE49-F238E27FC236}">
                  <a16:creationId xmlns:a16="http://schemas.microsoft.com/office/drawing/2014/main" id="{A4F63360-7CCD-BBB1-3AB3-BDD06F3F9F6A}"/>
                </a:ext>
              </a:extLst>
            </p:cNvPr>
            <p:cNvSpPr txBox="1"/>
            <p:nvPr/>
          </p:nvSpPr>
          <p:spPr>
            <a:xfrm>
              <a:off x="3119651" y="3292639"/>
              <a:ext cx="656975" cy="369332"/>
            </a:xfrm>
            <a:prstGeom prst="rect">
              <a:avLst/>
            </a:prstGeom>
            <a:noFill/>
          </p:spPr>
          <p:txBody>
            <a:bodyPr wrap="square" rtlCol="0">
              <a:spAutoFit/>
            </a:bodyPr>
            <a:lstStyle/>
            <a:p>
              <a:pPr algn="ctr"/>
              <a:endParaRPr lang="en-US" dirty="0"/>
            </a:p>
          </p:txBody>
        </p:sp>
      </p:grpSp>
      <p:pic>
        <p:nvPicPr>
          <p:cNvPr id="10" name="Picture 2" descr="Photo Image Icon">
            <a:extLst>
              <a:ext uri="{FF2B5EF4-FFF2-40B4-BE49-F238E27FC236}">
                <a16:creationId xmlns:a16="http://schemas.microsoft.com/office/drawing/2014/main" id="{2471B20C-9B0C-744C-02EF-70EC04EB214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7019" y="4664960"/>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739501-3540-703E-A68F-B72BF95C3E0D}"/>
              </a:ext>
            </a:extLst>
          </p:cNvPr>
          <p:cNvSpPr txBox="1"/>
          <p:nvPr/>
        </p:nvSpPr>
        <p:spPr>
          <a:xfrm>
            <a:off x="8012424" y="4685043"/>
            <a:ext cx="2338456" cy="461665"/>
          </a:xfrm>
          <a:prstGeom prst="rect">
            <a:avLst/>
          </a:prstGeom>
          <a:noFill/>
        </p:spPr>
        <p:txBody>
          <a:bodyPr wrap="square" rtlCol="0">
            <a:spAutoFit/>
          </a:bodyPr>
          <a:lstStyle/>
          <a:p>
            <a:r>
              <a:rPr lang="en-US" sz="2400" dirty="0">
                <a:solidFill>
                  <a:srgbClr val="FF0000"/>
                </a:solidFill>
              </a:rPr>
              <a:t>(fuzzy int-</a:t>
            </a:r>
            <a:r>
              <a:rPr lang="en-US" sz="2400" dirty="0" err="1">
                <a:solidFill>
                  <a:srgbClr val="FF0000"/>
                </a:solidFill>
              </a:rPr>
              <a:t>ptxt</a:t>
            </a:r>
            <a:r>
              <a:rPr lang="en-US" sz="2400" dirty="0">
                <a:solidFill>
                  <a:srgbClr val="FF0000"/>
                </a:solidFill>
              </a:rPr>
              <a:t>)</a:t>
            </a:r>
          </a:p>
        </p:txBody>
      </p:sp>
      <p:grpSp>
        <p:nvGrpSpPr>
          <p:cNvPr id="4" name="Group 3">
            <a:extLst>
              <a:ext uri="{FF2B5EF4-FFF2-40B4-BE49-F238E27FC236}">
                <a16:creationId xmlns:a16="http://schemas.microsoft.com/office/drawing/2014/main" id="{87658C9C-E886-0234-966A-94EAFE897C54}"/>
              </a:ext>
            </a:extLst>
          </p:cNvPr>
          <p:cNvGrpSpPr/>
          <p:nvPr/>
        </p:nvGrpSpPr>
        <p:grpSpPr>
          <a:xfrm>
            <a:off x="2347236" y="1834294"/>
            <a:ext cx="1544830" cy="759905"/>
            <a:chOff x="7371618" y="2603563"/>
            <a:chExt cx="1544830" cy="759905"/>
          </a:xfrm>
        </p:grpSpPr>
        <p:sp>
          <p:nvSpPr>
            <p:cNvPr id="11" name="Rectangle 10">
              <a:extLst>
                <a:ext uri="{FF2B5EF4-FFF2-40B4-BE49-F238E27FC236}">
                  <a16:creationId xmlns:a16="http://schemas.microsoft.com/office/drawing/2014/main" id="{272AE5C5-BBAA-BCD6-659E-D2DF50684696}"/>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9F780B3-355E-C359-CE43-E721540E544B}"/>
                </a:ext>
              </a:extLst>
            </p:cNvPr>
            <p:cNvSpPr txBox="1"/>
            <p:nvPr/>
          </p:nvSpPr>
          <p:spPr>
            <a:xfrm>
              <a:off x="7644980" y="2779587"/>
              <a:ext cx="1023037" cy="400110"/>
            </a:xfrm>
            <a:prstGeom prst="rect">
              <a:avLst/>
            </a:prstGeom>
            <a:noFill/>
          </p:spPr>
          <p:txBody>
            <a:bodyPr wrap="none" rtlCol="0">
              <a:spAutoFit/>
            </a:bodyPr>
            <a:lstStyle/>
            <a:p>
              <a:pPr algn="ctr"/>
              <a:r>
                <a:rPr lang="en-US" sz="2000" dirty="0" err="1"/>
                <a:t>aIE.Enc</a:t>
              </a:r>
              <a:endParaRPr lang="en-US" sz="2000" dirty="0"/>
            </a:p>
          </p:txBody>
        </p:sp>
      </p:grpSp>
      <p:cxnSp>
        <p:nvCxnSpPr>
          <p:cNvPr id="13" name="Straight Connector 12">
            <a:extLst>
              <a:ext uri="{FF2B5EF4-FFF2-40B4-BE49-F238E27FC236}">
                <a16:creationId xmlns:a16="http://schemas.microsoft.com/office/drawing/2014/main" id="{6B8A6D37-9DAA-AE66-FD9E-ED241D68C3B4}"/>
              </a:ext>
            </a:extLst>
          </p:cNvPr>
          <p:cNvCxnSpPr/>
          <p:nvPr/>
        </p:nvCxnSpPr>
        <p:spPr>
          <a:xfrm>
            <a:off x="1641971" y="200893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E4368AA-ADBB-34FA-51CA-743E323D9E34}"/>
                  </a:ext>
                </a:extLst>
              </p:cNvPr>
              <p:cNvSpPr txBox="1"/>
              <p:nvPr/>
            </p:nvSpPr>
            <p:spPr>
              <a:xfrm>
                <a:off x="1182238" y="1824270"/>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14" name="TextBox 13">
                <a:extLst>
                  <a:ext uri="{FF2B5EF4-FFF2-40B4-BE49-F238E27FC236}">
                    <a16:creationId xmlns:a16="http://schemas.microsoft.com/office/drawing/2014/main" id="{6E4368AA-ADBB-34FA-51CA-743E323D9E34}"/>
                  </a:ext>
                </a:extLst>
              </p:cNvPr>
              <p:cNvSpPr txBox="1">
                <a:spLocks noRot="1" noChangeAspect="1" noMove="1" noResize="1" noEditPoints="1" noAdjustHandles="1" noChangeArrowheads="1" noChangeShapeType="1" noTextEdit="1"/>
              </p:cNvSpPr>
              <p:nvPr/>
            </p:nvSpPr>
            <p:spPr>
              <a:xfrm>
                <a:off x="1182238" y="1824270"/>
                <a:ext cx="520762" cy="369332"/>
              </a:xfrm>
              <a:prstGeom prst="rect">
                <a:avLst/>
              </a:prstGeom>
              <a:blipFill>
                <a:blip r:embed="rId4"/>
                <a:stretch>
                  <a:fillRect/>
                </a:stretch>
              </a:blipFill>
            </p:spPr>
            <p:txBody>
              <a:bodyPr/>
              <a:lstStyle/>
              <a:p>
                <a:r>
                  <a:rPr lang="en-US">
                    <a:noFill/>
                  </a:rPr>
                  <a:t> </a:t>
                </a:r>
              </a:p>
            </p:txBody>
          </p:sp>
        </mc:Fallback>
      </mc:AlternateContent>
      <p:pic>
        <p:nvPicPr>
          <p:cNvPr id="15" name="Picture 2" descr="Photo Image Icon">
            <a:extLst>
              <a:ext uri="{FF2B5EF4-FFF2-40B4-BE49-F238E27FC236}">
                <a16:creationId xmlns:a16="http://schemas.microsoft.com/office/drawing/2014/main" id="{231916E9-B810-6028-6845-BEA7558FC5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470" y="2149568"/>
            <a:ext cx="731575" cy="53075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316DCC73-25D0-8F48-E984-3EE6AA915B5B}"/>
              </a:ext>
            </a:extLst>
          </p:cNvPr>
          <p:cNvCxnSpPr/>
          <p:nvPr/>
        </p:nvCxnSpPr>
        <p:spPr>
          <a:xfrm>
            <a:off x="1641971" y="240006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789662-B768-BC07-4B91-1CEFD22AD057}"/>
              </a:ext>
            </a:extLst>
          </p:cNvPr>
          <p:cNvCxnSpPr/>
          <p:nvPr/>
        </p:nvCxnSpPr>
        <p:spPr>
          <a:xfrm>
            <a:off x="3892066" y="2193602"/>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descr="A close-up of a television screen&#10;&#10;AI-generated content may be incorrect.">
            <a:extLst>
              <a:ext uri="{FF2B5EF4-FFF2-40B4-BE49-F238E27FC236}">
                <a16:creationId xmlns:a16="http://schemas.microsoft.com/office/drawing/2014/main" id="{9F950EE4-8A71-609B-DED0-462B15BB016E}"/>
              </a:ext>
            </a:extLst>
          </p:cNvPr>
          <p:cNvPicPr>
            <a:picLocks noChangeAspect="1"/>
          </p:cNvPicPr>
          <p:nvPr/>
        </p:nvPicPr>
        <p:blipFill>
          <a:blip r:embed="rId5"/>
          <a:stretch>
            <a:fillRect/>
          </a:stretch>
        </p:blipFill>
        <p:spPr>
          <a:xfrm>
            <a:off x="4689170" y="2059047"/>
            <a:ext cx="276839" cy="310753"/>
          </a:xfrm>
          <a:prstGeom prst="rect">
            <a:avLst/>
          </a:prstGeom>
        </p:spPr>
      </p:pic>
      <p:grpSp>
        <p:nvGrpSpPr>
          <p:cNvPr id="19" name="Group 18">
            <a:extLst>
              <a:ext uri="{FF2B5EF4-FFF2-40B4-BE49-F238E27FC236}">
                <a16:creationId xmlns:a16="http://schemas.microsoft.com/office/drawing/2014/main" id="{DFF33651-A5F9-2F74-EED3-EC50D39BD397}"/>
              </a:ext>
            </a:extLst>
          </p:cNvPr>
          <p:cNvGrpSpPr/>
          <p:nvPr/>
        </p:nvGrpSpPr>
        <p:grpSpPr>
          <a:xfrm>
            <a:off x="7195774" y="1813649"/>
            <a:ext cx="1544830" cy="759905"/>
            <a:chOff x="7371618" y="2603563"/>
            <a:chExt cx="1544830" cy="759905"/>
          </a:xfrm>
        </p:grpSpPr>
        <p:sp>
          <p:nvSpPr>
            <p:cNvPr id="20" name="Rectangle 19">
              <a:extLst>
                <a:ext uri="{FF2B5EF4-FFF2-40B4-BE49-F238E27FC236}">
                  <a16:creationId xmlns:a16="http://schemas.microsoft.com/office/drawing/2014/main" id="{3E17AF7A-4210-F3F9-D343-4FDFD84CE361}"/>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384F700-08F5-0C22-93BE-734ECFBA65E0}"/>
                </a:ext>
              </a:extLst>
            </p:cNvPr>
            <p:cNvSpPr txBox="1"/>
            <p:nvPr/>
          </p:nvSpPr>
          <p:spPr>
            <a:xfrm>
              <a:off x="7618889" y="2792552"/>
              <a:ext cx="1050288" cy="400110"/>
            </a:xfrm>
            <a:prstGeom prst="rect">
              <a:avLst/>
            </a:prstGeom>
            <a:noFill/>
          </p:spPr>
          <p:txBody>
            <a:bodyPr wrap="none" rtlCol="0">
              <a:spAutoFit/>
            </a:bodyPr>
            <a:lstStyle/>
            <a:p>
              <a:pPr algn="ctr"/>
              <a:r>
                <a:rPr lang="en-US" sz="2000" dirty="0" err="1"/>
                <a:t>aIE.Dec</a:t>
              </a:r>
              <a:endParaRPr lang="en-US" sz="2000" dirty="0"/>
            </a:p>
          </p:txBody>
        </p:sp>
      </p:grpSp>
      <p:cxnSp>
        <p:nvCxnSpPr>
          <p:cNvPr id="22" name="Straight Connector 21">
            <a:extLst>
              <a:ext uri="{FF2B5EF4-FFF2-40B4-BE49-F238E27FC236}">
                <a16:creationId xmlns:a16="http://schemas.microsoft.com/office/drawing/2014/main" id="{27033286-1AC1-6B26-69A1-C93031804741}"/>
              </a:ext>
            </a:extLst>
          </p:cNvPr>
          <p:cNvCxnSpPr/>
          <p:nvPr/>
        </p:nvCxnSpPr>
        <p:spPr>
          <a:xfrm>
            <a:off x="6490509" y="198829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2295C5-D6AE-854F-5033-1DE15519F523}"/>
                  </a:ext>
                </a:extLst>
              </p:cNvPr>
              <p:cNvSpPr txBox="1"/>
              <p:nvPr/>
            </p:nvSpPr>
            <p:spPr>
              <a:xfrm>
                <a:off x="6030776" y="1803625"/>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23" name="TextBox 22">
                <a:extLst>
                  <a:ext uri="{FF2B5EF4-FFF2-40B4-BE49-F238E27FC236}">
                    <a16:creationId xmlns:a16="http://schemas.microsoft.com/office/drawing/2014/main" id="{342295C5-D6AE-854F-5033-1DE15519F523}"/>
                  </a:ext>
                </a:extLst>
              </p:cNvPr>
              <p:cNvSpPr txBox="1">
                <a:spLocks noRot="1" noChangeAspect="1" noMove="1" noResize="1" noEditPoints="1" noAdjustHandles="1" noChangeArrowheads="1" noChangeShapeType="1" noTextEdit="1"/>
              </p:cNvSpPr>
              <p:nvPr/>
            </p:nvSpPr>
            <p:spPr>
              <a:xfrm>
                <a:off x="6030776" y="1803625"/>
                <a:ext cx="520762" cy="369332"/>
              </a:xfrm>
              <a:prstGeom prst="rect">
                <a:avLst/>
              </a:prstGeom>
              <a:blipFill>
                <a:blip r:embed="rId6"/>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A28AC4F4-51C5-B7AF-0489-092AC0922B81}"/>
              </a:ext>
            </a:extLst>
          </p:cNvPr>
          <p:cNvCxnSpPr/>
          <p:nvPr/>
        </p:nvCxnSpPr>
        <p:spPr>
          <a:xfrm>
            <a:off x="6490509" y="237941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7A08D0C-0CC5-5F66-1690-C8C5BE8241D2}"/>
              </a:ext>
            </a:extLst>
          </p:cNvPr>
          <p:cNvCxnSpPr/>
          <p:nvPr/>
        </p:nvCxnSpPr>
        <p:spPr>
          <a:xfrm>
            <a:off x="8740604" y="2172957"/>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95D62F29-CD02-49A5-D21F-BC6F326B87C0}"/>
              </a:ext>
            </a:extLst>
          </p:cNvPr>
          <p:cNvGrpSpPr/>
          <p:nvPr/>
        </p:nvGrpSpPr>
        <p:grpSpPr>
          <a:xfrm>
            <a:off x="9291950" y="1870681"/>
            <a:ext cx="1117652" cy="861774"/>
            <a:chOff x="9291950" y="1870681"/>
            <a:chExt cx="1117652" cy="861774"/>
          </a:xfrm>
        </p:grpSpPr>
        <p:pic>
          <p:nvPicPr>
            <p:cNvPr id="27" name="Picture 2" descr="Photo Image Icon">
              <a:extLst>
                <a:ext uri="{FF2B5EF4-FFF2-40B4-BE49-F238E27FC236}">
                  <a16:creationId xmlns:a16="http://schemas.microsoft.com/office/drawing/2014/main" id="{027434BB-5F0B-5F07-FF11-A65FED02829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1950" y="1906613"/>
              <a:ext cx="762702" cy="5533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2F925CA-20CD-CC31-0038-72620F6D8699}"/>
                </a:ext>
              </a:extLst>
            </p:cNvPr>
            <p:cNvSpPr txBox="1"/>
            <p:nvPr/>
          </p:nvSpPr>
          <p:spPr>
            <a:xfrm>
              <a:off x="9776346" y="1870681"/>
              <a:ext cx="354458" cy="861774"/>
            </a:xfrm>
            <a:prstGeom prst="rect">
              <a:avLst/>
            </a:prstGeom>
            <a:noFill/>
          </p:spPr>
          <p:txBody>
            <a:bodyPr wrap="square" rtlCol="0">
              <a:spAutoFit/>
            </a:bodyPr>
            <a:lstStyle/>
            <a:p>
              <a:r>
                <a:rPr lang="en-US" sz="3200" dirty="0"/>
                <a:t>/</a:t>
              </a:r>
              <a:endParaRPr lang="en-US" sz="2000" b="0" dirty="0"/>
            </a:p>
            <a:p>
              <a:endParaRPr 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38F6EF-1DF2-1C40-CD9E-12BEF8FD7732}"/>
                    </a:ext>
                  </a:extLst>
                </p:cNvPr>
                <p:cNvSpPr txBox="1"/>
                <p:nvPr/>
              </p:nvSpPr>
              <p:spPr>
                <a:xfrm>
                  <a:off x="9997215" y="1950128"/>
                  <a:ext cx="412387"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0" name="TextBox 29">
                  <a:extLst>
                    <a:ext uri="{FF2B5EF4-FFF2-40B4-BE49-F238E27FC236}">
                      <a16:creationId xmlns:a16="http://schemas.microsoft.com/office/drawing/2014/main" id="{A638F6EF-1DF2-1C40-CD9E-12BEF8FD7732}"/>
                    </a:ext>
                  </a:extLst>
                </p:cNvPr>
                <p:cNvSpPr txBox="1">
                  <a:spLocks noRot="1" noChangeAspect="1" noMove="1" noResize="1" noEditPoints="1" noAdjustHandles="1" noChangeArrowheads="1" noChangeShapeType="1" noTextEdit="1"/>
                </p:cNvSpPr>
                <p:nvPr/>
              </p:nvSpPr>
              <p:spPr>
                <a:xfrm>
                  <a:off x="9997215" y="1950128"/>
                  <a:ext cx="412387" cy="461665"/>
                </a:xfrm>
                <a:prstGeom prst="rect">
                  <a:avLst/>
                </a:prstGeom>
                <a:blipFill>
                  <a:blip r:embed="rId7"/>
                  <a:stretch>
                    <a:fillRect l="-3030"/>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1ED769CD-414D-1F8F-B12D-A01EE29C234E}"/>
              </a:ext>
            </a:extLst>
          </p:cNvPr>
          <p:cNvGrpSpPr/>
          <p:nvPr/>
        </p:nvGrpSpPr>
        <p:grpSpPr>
          <a:xfrm>
            <a:off x="5224508" y="2210373"/>
            <a:ext cx="1378017" cy="369332"/>
            <a:chOff x="5224508" y="2210373"/>
            <a:chExt cx="1378017" cy="369332"/>
          </a:xfrm>
        </p:grpSpPr>
        <p:sp>
          <p:nvSpPr>
            <p:cNvPr id="32" name="TextBox 31">
              <a:extLst>
                <a:ext uri="{FF2B5EF4-FFF2-40B4-BE49-F238E27FC236}">
                  <a16:creationId xmlns:a16="http://schemas.microsoft.com/office/drawing/2014/main" id="{30FDF363-FF47-29B3-522B-286694239C8D}"/>
                </a:ext>
              </a:extLst>
            </p:cNvPr>
            <p:cNvSpPr txBox="1"/>
            <p:nvPr/>
          </p:nvSpPr>
          <p:spPr>
            <a:xfrm>
              <a:off x="5224508" y="2210373"/>
              <a:ext cx="1378017" cy="369332"/>
            </a:xfrm>
            <a:prstGeom prst="rect">
              <a:avLst/>
            </a:prstGeom>
            <a:noFill/>
          </p:spPr>
          <p:txBody>
            <a:bodyPr wrap="square">
              <a:spAutoFit/>
            </a:bodyPr>
            <a:lstStyle/>
            <a:p>
              <a:r>
                <a:rPr lang="en-US" sz="1800" dirty="0" err="1"/>
                <a:t>Compr</a:t>
              </a:r>
              <a:r>
                <a:rPr lang="en-US" sz="1800" dirty="0"/>
                <a:t> (       )</a:t>
              </a:r>
              <a:endParaRPr lang="en-US" dirty="0"/>
            </a:p>
          </p:txBody>
        </p:sp>
        <p:pic>
          <p:nvPicPr>
            <p:cNvPr id="33" name="Picture 32" descr="A close-up of a television screen&#10;&#10;AI-generated content may be incorrect.">
              <a:extLst>
                <a:ext uri="{FF2B5EF4-FFF2-40B4-BE49-F238E27FC236}">
                  <a16:creationId xmlns:a16="http://schemas.microsoft.com/office/drawing/2014/main" id="{097ED4F6-34B7-7073-9969-711FE2FD657D}"/>
                </a:ext>
              </a:extLst>
            </p:cNvPr>
            <p:cNvPicPr>
              <a:picLocks noChangeAspect="1"/>
            </p:cNvPicPr>
            <p:nvPr/>
          </p:nvPicPr>
          <p:blipFill>
            <a:blip r:embed="rId5"/>
            <a:stretch>
              <a:fillRect/>
            </a:stretch>
          </p:blipFill>
          <p:spPr>
            <a:xfrm>
              <a:off x="6141829" y="2239662"/>
              <a:ext cx="276839" cy="310753"/>
            </a:xfrm>
            <a:prstGeom prst="rect">
              <a:avLst/>
            </a:prstGeom>
          </p:spPr>
        </p:pic>
      </p:grpSp>
      <p:cxnSp>
        <p:nvCxnSpPr>
          <p:cNvPr id="34" name="Straight Connector 33">
            <a:extLst>
              <a:ext uri="{FF2B5EF4-FFF2-40B4-BE49-F238E27FC236}">
                <a16:creationId xmlns:a16="http://schemas.microsoft.com/office/drawing/2014/main" id="{C469E716-284D-AEEA-DF81-DB9625AF38B7}"/>
              </a:ext>
            </a:extLst>
          </p:cNvPr>
          <p:cNvCxnSpPr>
            <a:cxnSpLocks/>
          </p:cNvCxnSpPr>
          <p:nvPr/>
        </p:nvCxnSpPr>
        <p:spPr>
          <a:xfrm flipH="1">
            <a:off x="6687832" y="4598302"/>
            <a:ext cx="332030" cy="664066"/>
          </a:xfrm>
          <a:prstGeom prst="line">
            <a:avLst/>
          </a:prstGeom>
          <a:ln w="38100"/>
        </p:spPr>
        <p:style>
          <a:lnRef idx="2">
            <a:schemeClr val="dk1"/>
          </a:lnRef>
          <a:fillRef idx="0">
            <a:schemeClr val="dk1"/>
          </a:fillRef>
          <a:effectRef idx="1">
            <a:schemeClr val="dk1"/>
          </a:effectRef>
          <a:fontRef idx="minor">
            <a:schemeClr val="tx1"/>
          </a:fontRef>
        </p:style>
      </p:cxnSp>
      <p:sp>
        <p:nvSpPr>
          <p:cNvPr id="38" name="Slide Number Placeholder 37">
            <a:extLst>
              <a:ext uri="{FF2B5EF4-FFF2-40B4-BE49-F238E27FC236}">
                <a16:creationId xmlns:a16="http://schemas.microsoft.com/office/drawing/2014/main" id="{3C8A251F-06C2-B2C6-B069-2583F81F226E}"/>
              </a:ext>
            </a:extLst>
          </p:cNvPr>
          <p:cNvSpPr>
            <a:spLocks noGrp="1"/>
          </p:cNvSpPr>
          <p:nvPr>
            <p:ph type="sldNum" sz="quarter" idx="12"/>
          </p:nvPr>
        </p:nvSpPr>
        <p:spPr/>
        <p:txBody>
          <a:bodyPr/>
          <a:lstStyle/>
          <a:p>
            <a:fld id="{98C1BC04-B89C-D043-B48C-D12E72BB068E}" type="slidenum">
              <a:rPr lang="en-US" smtClean="0"/>
              <a:t>11</a:t>
            </a:fld>
            <a:endParaRPr lang="en-US"/>
          </a:p>
        </p:txBody>
      </p:sp>
    </p:spTree>
    <p:extLst>
      <p:ext uri="{BB962C8B-B14F-4D97-AF65-F5344CB8AC3E}">
        <p14:creationId xmlns:p14="http://schemas.microsoft.com/office/powerpoint/2010/main" val="427021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ADAC2-086E-3B69-5C8D-5D985E6C5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1A392-4DF5-0DBE-1189-C2274F6D13F7}"/>
              </a:ext>
            </a:extLst>
          </p:cNvPr>
          <p:cNvSpPr>
            <a:spLocks noGrp="1"/>
          </p:cNvSpPr>
          <p:nvPr>
            <p:ph type="title"/>
          </p:nvPr>
        </p:nvSpPr>
        <p:spPr/>
        <p:txBody>
          <a:bodyPr/>
          <a:lstStyle/>
          <a:p>
            <a:r>
              <a:rPr lang="en-US" dirty="0"/>
              <a:t>Definitions (Informally)</a:t>
            </a:r>
          </a:p>
        </p:txBody>
      </p:sp>
      <p:sp>
        <p:nvSpPr>
          <p:cNvPr id="29" name="TextBox 28">
            <a:extLst>
              <a:ext uri="{FF2B5EF4-FFF2-40B4-BE49-F238E27FC236}">
                <a16:creationId xmlns:a16="http://schemas.microsoft.com/office/drawing/2014/main" id="{0D594EC4-4982-70F9-857A-B959ED50B3DB}"/>
              </a:ext>
            </a:extLst>
          </p:cNvPr>
          <p:cNvSpPr txBox="1"/>
          <p:nvPr/>
        </p:nvSpPr>
        <p:spPr>
          <a:xfrm>
            <a:off x="1081632" y="3933803"/>
            <a:ext cx="3607538" cy="461665"/>
          </a:xfrm>
          <a:prstGeom prst="rect">
            <a:avLst/>
          </a:prstGeom>
          <a:noFill/>
        </p:spPr>
        <p:txBody>
          <a:bodyPr wrap="square" rtlCol="0">
            <a:spAutoFit/>
          </a:bodyPr>
          <a:lstStyle/>
          <a:p>
            <a:r>
              <a:rPr lang="en-US" sz="2400" dirty="0">
                <a:solidFill>
                  <a:srgbClr val="066484"/>
                </a:solidFill>
              </a:rPr>
              <a:t>“Fuzzy” </a:t>
            </a:r>
            <a:r>
              <a:rPr lang="en-US" sz="2400" dirty="0" err="1">
                <a:solidFill>
                  <a:srgbClr val="066484"/>
                </a:solidFill>
              </a:rPr>
              <a:t>Replayable</a:t>
            </a:r>
            <a:r>
              <a:rPr lang="en-US" sz="2400" dirty="0">
                <a:solidFill>
                  <a:srgbClr val="066484"/>
                </a:solidFill>
              </a:rPr>
              <a:t> CCA:</a:t>
            </a:r>
          </a:p>
        </p:txBody>
      </p:sp>
      <p:sp>
        <p:nvSpPr>
          <p:cNvPr id="85" name="TextBox 84">
            <a:extLst>
              <a:ext uri="{FF2B5EF4-FFF2-40B4-BE49-F238E27FC236}">
                <a16:creationId xmlns:a16="http://schemas.microsoft.com/office/drawing/2014/main" id="{6EFA23E0-15FE-0E52-A49C-264D9E6C65DE}"/>
              </a:ext>
            </a:extLst>
          </p:cNvPr>
          <p:cNvSpPr txBox="1"/>
          <p:nvPr/>
        </p:nvSpPr>
        <p:spPr>
          <a:xfrm>
            <a:off x="2176909" y="4648999"/>
            <a:ext cx="6095198" cy="400110"/>
          </a:xfrm>
          <a:prstGeom prst="rect">
            <a:avLst/>
          </a:prstGeom>
          <a:noFill/>
        </p:spPr>
        <p:txBody>
          <a:bodyPr wrap="square">
            <a:spAutoFit/>
          </a:bodyPr>
          <a:lstStyle/>
          <a:p>
            <a:r>
              <a:rPr lang="en-US" sz="2000" dirty="0"/>
              <a:t>Adversary can learn decryption result if</a:t>
            </a:r>
          </a:p>
        </p:txBody>
      </p:sp>
      <p:grpSp>
        <p:nvGrpSpPr>
          <p:cNvPr id="86" name="Group 85">
            <a:extLst>
              <a:ext uri="{FF2B5EF4-FFF2-40B4-BE49-F238E27FC236}">
                <a16:creationId xmlns:a16="http://schemas.microsoft.com/office/drawing/2014/main" id="{876F8F8C-3F7A-250D-924E-1561F29374F2}"/>
              </a:ext>
            </a:extLst>
          </p:cNvPr>
          <p:cNvGrpSpPr/>
          <p:nvPr/>
        </p:nvGrpSpPr>
        <p:grpSpPr>
          <a:xfrm>
            <a:off x="6551538" y="4302786"/>
            <a:ext cx="693207" cy="1015663"/>
            <a:chOff x="3119651" y="3244334"/>
            <a:chExt cx="693207" cy="1015663"/>
          </a:xfrm>
        </p:grpSpPr>
        <p:sp>
          <p:nvSpPr>
            <p:cNvPr id="87" name="TextBox 86">
              <a:extLst>
                <a:ext uri="{FF2B5EF4-FFF2-40B4-BE49-F238E27FC236}">
                  <a16:creationId xmlns:a16="http://schemas.microsoft.com/office/drawing/2014/main" id="{8A0EE0E8-DF1B-2D00-26FC-DB5EABC1C4D9}"/>
                </a:ext>
              </a:extLst>
            </p:cNvPr>
            <p:cNvSpPr txBox="1"/>
            <p:nvPr/>
          </p:nvSpPr>
          <p:spPr>
            <a:xfrm>
              <a:off x="3155883" y="3244334"/>
              <a:ext cx="656975" cy="1015663"/>
            </a:xfrm>
            <a:prstGeom prst="rect">
              <a:avLst/>
            </a:prstGeom>
            <a:noFill/>
          </p:spPr>
          <p:txBody>
            <a:bodyPr wrap="square">
              <a:spAutoFit/>
            </a:bodyPr>
            <a:lstStyle/>
            <a:p>
              <a:r>
                <a:rPr lang="en-US" sz="6000" dirty="0"/>
                <a:t>≈</a:t>
              </a:r>
            </a:p>
          </p:txBody>
        </p:sp>
        <p:sp>
          <p:nvSpPr>
            <p:cNvPr id="88" name="TextBox 87">
              <a:extLst>
                <a:ext uri="{FF2B5EF4-FFF2-40B4-BE49-F238E27FC236}">
                  <a16:creationId xmlns:a16="http://schemas.microsoft.com/office/drawing/2014/main" id="{C7A25D7C-8B97-97FB-FD25-EE64EEF08B09}"/>
                </a:ext>
              </a:extLst>
            </p:cNvPr>
            <p:cNvSpPr txBox="1"/>
            <p:nvPr/>
          </p:nvSpPr>
          <p:spPr>
            <a:xfrm>
              <a:off x="3119651" y="3292639"/>
              <a:ext cx="656975" cy="369332"/>
            </a:xfrm>
            <a:prstGeom prst="rect">
              <a:avLst/>
            </a:prstGeom>
            <a:noFill/>
          </p:spPr>
          <p:txBody>
            <a:bodyPr wrap="square" rtlCol="0">
              <a:spAutoFit/>
            </a:bodyPr>
            <a:lstStyle/>
            <a:p>
              <a:pPr algn="ctr"/>
              <a:endParaRPr lang="en-US" dirty="0"/>
            </a:p>
          </p:txBody>
        </p:sp>
      </p:grpSp>
      <p:grpSp>
        <p:nvGrpSpPr>
          <p:cNvPr id="4" name="Group 3">
            <a:extLst>
              <a:ext uri="{FF2B5EF4-FFF2-40B4-BE49-F238E27FC236}">
                <a16:creationId xmlns:a16="http://schemas.microsoft.com/office/drawing/2014/main" id="{85E40DBC-E14A-15B9-21A6-E3965213054F}"/>
              </a:ext>
            </a:extLst>
          </p:cNvPr>
          <p:cNvGrpSpPr/>
          <p:nvPr/>
        </p:nvGrpSpPr>
        <p:grpSpPr>
          <a:xfrm>
            <a:off x="2347236" y="1834294"/>
            <a:ext cx="1544830" cy="759905"/>
            <a:chOff x="7371618" y="2603563"/>
            <a:chExt cx="1544830" cy="759905"/>
          </a:xfrm>
        </p:grpSpPr>
        <p:sp>
          <p:nvSpPr>
            <p:cNvPr id="11" name="Rectangle 10">
              <a:extLst>
                <a:ext uri="{FF2B5EF4-FFF2-40B4-BE49-F238E27FC236}">
                  <a16:creationId xmlns:a16="http://schemas.microsoft.com/office/drawing/2014/main" id="{C7AC1D0C-60FE-E4E0-CA6E-9E83D1BC7DB9}"/>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0717E4-64BB-C776-257B-FD6733AAED2A}"/>
                </a:ext>
              </a:extLst>
            </p:cNvPr>
            <p:cNvSpPr txBox="1"/>
            <p:nvPr/>
          </p:nvSpPr>
          <p:spPr>
            <a:xfrm>
              <a:off x="7644980" y="2779587"/>
              <a:ext cx="1023037" cy="400110"/>
            </a:xfrm>
            <a:prstGeom prst="rect">
              <a:avLst/>
            </a:prstGeom>
            <a:noFill/>
          </p:spPr>
          <p:txBody>
            <a:bodyPr wrap="none" rtlCol="0">
              <a:spAutoFit/>
            </a:bodyPr>
            <a:lstStyle/>
            <a:p>
              <a:pPr algn="ctr"/>
              <a:r>
                <a:rPr lang="en-US" sz="2000" dirty="0" err="1"/>
                <a:t>aIE.Enc</a:t>
              </a:r>
              <a:endParaRPr lang="en-US" sz="2000" dirty="0"/>
            </a:p>
          </p:txBody>
        </p:sp>
      </p:grpSp>
      <p:cxnSp>
        <p:nvCxnSpPr>
          <p:cNvPr id="13" name="Straight Connector 12">
            <a:extLst>
              <a:ext uri="{FF2B5EF4-FFF2-40B4-BE49-F238E27FC236}">
                <a16:creationId xmlns:a16="http://schemas.microsoft.com/office/drawing/2014/main" id="{120BDC53-EC90-55CF-CB92-03871A277DAE}"/>
              </a:ext>
            </a:extLst>
          </p:cNvPr>
          <p:cNvCxnSpPr/>
          <p:nvPr/>
        </p:nvCxnSpPr>
        <p:spPr>
          <a:xfrm>
            <a:off x="1641971" y="200893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8921BDD-EC17-5776-C8B7-6BF979A6EADC}"/>
                  </a:ext>
                </a:extLst>
              </p:cNvPr>
              <p:cNvSpPr txBox="1"/>
              <p:nvPr/>
            </p:nvSpPr>
            <p:spPr>
              <a:xfrm>
                <a:off x="1182238" y="1824270"/>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14" name="TextBox 13">
                <a:extLst>
                  <a:ext uri="{FF2B5EF4-FFF2-40B4-BE49-F238E27FC236}">
                    <a16:creationId xmlns:a16="http://schemas.microsoft.com/office/drawing/2014/main" id="{F8921BDD-EC17-5776-C8B7-6BF979A6EADC}"/>
                  </a:ext>
                </a:extLst>
              </p:cNvPr>
              <p:cNvSpPr txBox="1">
                <a:spLocks noRot="1" noChangeAspect="1" noMove="1" noResize="1" noEditPoints="1" noAdjustHandles="1" noChangeArrowheads="1" noChangeShapeType="1" noTextEdit="1"/>
              </p:cNvSpPr>
              <p:nvPr/>
            </p:nvSpPr>
            <p:spPr>
              <a:xfrm>
                <a:off x="1182238" y="1824270"/>
                <a:ext cx="520762" cy="369332"/>
              </a:xfrm>
              <a:prstGeom prst="rect">
                <a:avLst/>
              </a:prstGeom>
              <a:blipFill>
                <a:blip r:embed="rId3"/>
                <a:stretch>
                  <a:fillRect/>
                </a:stretch>
              </a:blipFill>
            </p:spPr>
            <p:txBody>
              <a:bodyPr/>
              <a:lstStyle/>
              <a:p>
                <a:r>
                  <a:rPr lang="en-US">
                    <a:noFill/>
                  </a:rPr>
                  <a:t> </a:t>
                </a:r>
              </a:p>
            </p:txBody>
          </p:sp>
        </mc:Fallback>
      </mc:AlternateContent>
      <p:pic>
        <p:nvPicPr>
          <p:cNvPr id="15" name="Picture 2" descr="Photo Image Icon">
            <a:extLst>
              <a:ext uri="{FF2B5EF4-FFF2-40B4-BE49-F238E27FC236}">
                <a16:creationId xmlns:a16="http://schemas.microsoft.com/office/drawing/2014/main" id="{8619A264-E416-985B-2DF0-223FB77BF24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470" y="2149568"/>
            <a:ext cx="731575" cy="53075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46AD6376-D7EF-0A0E-AE65-5BD93154B213}"/>
              </a:ext>
            </a:extLst>
          </p:cNvPr>
          <p:cNvCxnSpPr/>
          <p:nvPr/>
        </p:nvCxnSpPr>
        <p:spPr>
          <a:xfrm>
            <a:off x="1641971" y="240006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FFEEBAD-D66A-D658-4A6C-B255A26A7FB5}"/>
              </a:ext>
            </a:extLst>
          </p:cNvPr>
          <p:cNvCxnSpPr/>
          <p:nvPr/>
        </p:nvCxnSpPr>
        <p:spPr>
          <a:xfrm>
            <a:off x="3892066" y="2193602"/>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descr="A close-up of a television screen&#10;&#10;AI-generated content may be incorrect.">
            <a:extLst>
              <a:ext uri="{FF2B5EF4-FFF2-40B4-BE49-F238E27FC236}">
                <a16:creationId xmlns:a16="http://schemas.microsoft.com/office/drawing/2014/main" id="{7802B7F3-46E8-D5E3-9207-297DB1E2BF2B}"/>
              </a:ext>
            </a:extLst>
          </p:cNvPr>
          <p:cNvPicPr>
            <a:picLocks noChangeAspect="1"/>
          </p:cNvPicPr>
          <p:nvPr/>
        </p:nvPicPr>
        <p:blipFill>
          <a:blip r:embed="rId5"/>
          <a:stretch>
            <a:fillRect/>
          </a:stretch>
        </p:blipFill>
        <p:spPr>
          <a:xfrm>
            <a:off x="4689170" y="2059047"/>
            <a:ext cx="276839" cy="310753"/>
          </a:xfrm>
          <a:prstGeom prst="rect">
            <a:avLst/>
          </a:prstGeom>
        </p:spPr>
      </p:pic>
      <p:grpSp>
        <p:nvGrpSpPr>
          <p:cNvPr id="19" name="Group 18">
            <a:extLst>
              <a:ext uri="{FF2B5EF4-FFF2-40B4-BE49-F238E27FC236}">
                <a16:creationId xmlns:a16="http://schemas.microsoft.com/office/drawing/2014/main" id="{AF7F0DDA-2DB3-51BE-A047-7D85BF8BD732}"/>
              </a:ext>
            </a:extLst>
          </p:cNvPr>
          <p:cNvGrpSpPr/>
          <p:nvPr/>
        </p:nvGrpSpPr>
        <p:grpSpPr>
          <a:xfrm>
            <a:off x="7195774" y="1813649"/>
            <a:ext cx="1544830" cy="759905"/>
            <a:chOff x="7371618" y="2603563"/>
            <a:chExt cx="1544830" cy="759905"/>
          </a:xfrm>
        </p:grpSpPr>
        <p:sp>
          <p:nvSpPr>
            <p:cNvPr id="20" name="Rectangle 19">
              <a:extLst>
                <a:ext uri="{FF2B5EF4-FFF2-40B4-BE49-F238E27FC236}">
                  <a16:creationId xmlns:a16="http://schemas.microsoft.com/office/drawing/2014/main" id="{0AD3B799-EBF2-8FD6-D102-6727B7C34662}"/>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74C683D-0652-120D-4D5D-D26AC6D6D6FE}"/>
                </a:ext>
              </a:extLst>
            </p:cNvPr>
            <p:cNvSpPr txBox="1"/>
            <p:nvPr/>
          </p:nvSpPr>
          <p:spPr>
            <a:xfrm>
              <a:off x="7618889" y="2792552"/>
              <a:ext cx="1050288" cy="400110"/>
            </a:xfrm>
            <a:prstGeom prst="rect">
              <a:avLst/>
            </a:prstGeom>
            <a:noFill/>
          </p:spPr>
          <p:txBody>
            <a:bodyPr wrap="none" rtlCol="0">
              <a:spAutoFit/>
            </a:bodyPr>
            <a:lstStyle/>
            <a:p>
              <a:pPr algn="ctr"/>
              <a:r>
                <a:rPr lang="en-US" sz="2000" dirty="0" err="1"/>
                <a:t>aIE.Dec</a:t>
              </a:r>
              <a:endParaRPr lang="en-US" sz="2000" dirty="0"/>
            </a:p>
          </p:txBody>
        </p:sp>
      </p:grpSp>
      <p:cxnSp>
        <p:nvCxnSpPr>
          <p:cNvPr id="22" name="Straight Connector 21">
            <a:extLst>
              <a:ext uri="{FF2B5EF4-FFF2-40B4-BE49-F238E27FC236}">
                <a16:creationId xmlns:a16="http://schemas.microsoft.com/office/drawing/2014/main" id="{08340EAB-7B84-13B0-2C64-3CAAB0BE4CE8}"/>
              </a:ext>
            </a:extLst>
          </p:cNvPr>
          <p:cNvCxnSpPr/>
          <p:nvPr/>
        </p:nvCxnSpPr>
        <p:spPr>
          <a:xfrm>
            <a:off x="6490509" y="198829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94DE18-5ADD-882B-EF15-209D1E205D8F}"/>
                  </a:ext>
                </a:extLst>
              </p:cNvPr>
              <p:cNvSpPr txBox="1"/>
              <p:nvPr/>
            </p:nvSpPr>
            <p:spPr>
              <a:xfrm>
                <a:off x="6030776" y="1803625"/>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23" name="TextBox 22">
                <a:extLst>
                  <a:ext uri="{FF2B5EF4-FFF2-40B4-BE49-F238E27FC236}">
                    <a16:creationId xmlns:a16="http://schemas.microsoft.com/office/drawing/2014/main" id="{3994DE18-5ADD-882B-EF15-209D1E205D8F}"/>
                  </a:ext>
                </a:extLst>
              </p:cNvPr>
              <p:cNvSpPr txBox="1">
                <a:spLocks noRot="1" noChangeAspect="1" noMove="1" noResize="1" noEditPoints="1" noAdjustHandles="1" noChangeArrowheads="1" noChangeShapeType="1" noTextEdit="1"/>
              </p:cNvSpPr>
              <p:nvPr/>
            </p:nvSpPr>
            <p:spPr>
              <a:xfrm>
                <a:off x="6030776" y="1803625"/>
                <a:ext cx="520762" cy="369332"/>
              </a:xfrm>
              <a:prstGeom prst="rect">
                <a:avLst/>
              </a:prstGeom>
              <a:blipFill>
                <a:blip r:embed="rId6"/>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C4B66125-4893-5A99-EA2F-61C8C7E3A524}"/>
              </a:ext>
            </a:extLst>
          </p:cNvPr>
          <p:cNvCxnSpPr/>
          <p:nvPr/>
        </p:nvCxnSpPr>
        <p:spPr>
          <a:xfrm>
            <a:off x="6490509" y="237941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6C8F69E-6A21-38CC-4781-B6C0395D235B}"/>
              </a:ext>
            </a:extLst>
          </p:cNvPr>
          <p:cNvCxnSpPr/>
          <p:nvPr/>
        </p:nvCxnSpPr>
        <p:spPr>
          <a:xfrm>
            <a:off x="8740604" y="2172957"/>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E481688B-17C7-96F3-830A-6F877E511B83}"/>
              </a:ext>
            </a:extLst>
          </p:cNvPr>
          <p:cNvGrpSpPr/>
          <p:nvPr/>
        </p:nvGrpSpPr>
        <p:grpSpPr>
          <a:xfrm>
            <a:off x="9291950" y="1870681"/>
            <a:ext cx="1117652" cy="861774"/>
            <a:chOff x="9291950" y="1870681"/>
            <a:chExt cx="1117652" cy="861774"/>
          </a:xfrm>
        </p:grpSpPr>
        <p:pic>
          <p:nvPicPr>
            <p:cNvPr id="27" name="Picture 2" descr="Photo Image Icon">
              <a:extLst>
                <a:ext uri="{FF2B5EF4-FFF2-40B4-BE49-F238E27FC236}">
                  <a16:creationId xmlns:a16="http://schemas.microsoft.com/office/drawing/2014/main" id="{47168998-7647-70A3-E41B-8C9DF79A1EF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1950" y="1906613"/>
              <a:ext cx="762702" cy="5533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86EA1E3-7A13-08C2-BE3A-AE6F8081A25F}"/>
                </a:ext>
              </a:extLst>
            </p:cNvPr>
            <p:cNvSpPr txBox="1"/>
            <p:nvPr/>
          </p:nvSpPr>
          <p:spPr>
            <a:xfrm>
              <a:off x="9776346" y="1870681"/>
              <a:ext cx="354458" cy="861774"/>
            </a:xfrm>
            <a:prstGeom prst="rect">
              <a:avLst/>
            </a:prstGeom>
            <a:noFill/>
          </p:spPr>
          <p:txBody>
            <a:bodyPr wrap="square" rtlCol="0">
              <a:spAutoFit/>
            </a:bodyPr>
            <a:lstStyle/>
            <a:p>
              <a:r>
                <a:rPr lang="en-US" sz="3200" dirty="0"/>
                <a:t>/</a:t>
              </a:r>
              <a:endParaRPr lang="en-US" sz="2000" b="0" dirty="0"/>
            </a:p>
            <a:p>
              <a:endParaRPr 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FB66C50-F65E-0A9A-12EF-A3C715D64E49}"/>
                    </a:ext>
                  </a:extLst>
                </p:cNvPr>
                <p:cNvSpPr txBox="1"/>
                <p:nvPr/>
              </p:nvSpPr>
              <p:spPr>
                <a:xfrm>
                  <a:off x="9997215" y="1950128"/>
                  <a:ext cx="412387"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0" name="TextBox 29">
                  <a:extLst>
                    <a:ext uri="{FF2B5EF4-FFF2-40B4-BE49-F238E27FC236}">
                      <a16:creationId xmlns:a16="http://schemas.microsoft.com/office/drawing/2014/main" id="{CFB66C50-F65E-0A9A-12EF-A3C715D64E49}"/>
                    </a:ext>
                  </a:extLst>
                </p:cNvPr>
                <p:cNvSpPr txBox="1">
                  <a:spLocks noRot="1" noChangeAspect="1" noMove="1" noResize="1" noEditPoints="1" noAdjustHandles="1" noChangeArrowheads="1" noChangeShapeType="1" noTextEdit="1"/>
                </p:cNvSpPr>
                <p:nvPr/>
              </p:nvSpPr>
              <p:spPr>
                <a:xfrm>
                  <a:off x="9997215" y="1950128"/>
                  <a:ext cx="412387" cy="461665"/>
                </a:xfrm>
                <a:prstGeom prst="rect">
                  <a:avLst/>
                </a:prstGeom>
                <a:blipFill>
                  <a:blip r:embed="rId7"/>
                  <a:stretch>
                    <a:fillRect l="-3030"/>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EA14E530-500F-AED5-4FE9-AD3434B34850}"/>
              </a:ext>
            </a:extLst>
          </p:cNvPr>
          <p:cNvGrpSpPr/>
          <p:nvPr/>
        </p:nvGrpSpPr>
        <p:grpSpPr>
          <a:xfrm>
            <a:off x="5224508" y="2210373"/>
            <a:ext cx="1378017" cy="369332"/>
            <a:chOff x="5224508" y="2210373"/>
            <a:chExt cx="1378017" cy="369332"/>
          </a:xfrm>
        </p:grpSpPr>
        <p:sp>
          <p:nvSpPr>
            <p:cNvPr id="32" name="TextBox 31">
              <a:extLst>
                <a:ext uri="{FF2B5EF4-FFF2-40B4-BE49-F238E27FC236}">
                  <a16:creationId xmlns:a16="http://schemas.microsoft.com/office/drawing/2014/main" id="{E4A21BE3-0648-AD1E-2E6C-DAF7BE000EE1}"/>
                </a:ext>
              </a:extLst>
            </p:cNvPr>
            <p:cNvSpPr txBox="1"/>
            <p:nvPr/>
          </p:nvSpPr>
          <p:spPr>
            <a:xfrm>
              <a:off x="5224508" y="2210373"/>
              <a:ext cx="1378017" cy="369332"/>
            </a:xfrm>
            <a:prstGeom prst="rect">
              <a:avLst/>
            </a:prstGeom>
            <a:noFill/>
          </p:spPr>
          <p:txBody>
            <a:bodyPr wrap="square">
              <a:spAutoFit/>
            </a:bodyPr>
            <a:lstStyle/>
            <a:p>
              <a:r>
                <a:rPr lang="en-US" sz="1800" dirty="0" err="1"/>
                <a:t>Compr</a:t>
              </a:r>
              <a:r>
                <a:rPr lang="en-US" sz="1800" dirty="0"/>
                <a:t> (       )</a:t>
              </a:r>
              <a:endParaRPr lang="en-US" dirty="0"/>
            </a:p>
          </p:txBody>
        </p:sp>
        <p:pic>
          <p:nvPicPr>
            <p:cNvPr id="33" name="Picture 32" descr="A close-up of a television screen&#10;&#10;AI-generated content may be incorrect.">
              <a:extLst>
                <a:ext uri="{FF2B5EF4-FFF2-40B4-BE49-F238E27FC236}">
                  <a16:creationId xmlns:a16="http://schemas.microsoft.com/office/drawing/2014/main" id="{B85AEDBD-F00A-C156-C07D-627259A2142B}"/>
                </a:ext>
              </a:extLst>
            </p:cNvPr>
            <p:cNvPicPr>
              <a:picLocks noChangeAspect="1"/>
            </p:cNvPicPr>
            <p:nvPr/>
          </p:nvPicPr>
          <p:blipFill>
            <a:blip r:embed="rId5"/>
            <a:stretch>
              <a:fillRect/>
            </a:stretch>
          </p:blipFill>
          <p:spPr>
            <a:xfrm>
              <a:off x="6141829" y="2239662"/>
              <a:ext cx="276839" cy="310753"/>
            </a:xfrm>
            <a:prstGeom prst="rect">
              <a:avLst/>
            </a:prstGeom>
          </p:spPr>
        </p:pic>
      </p:grpSp>
      <p:pic>
        <p:nvPicPr>
          <p:cNvPr id="8" name="Picture 2" descr="Photo Image Icon">
            <a:extLst>
              <a:ext uri="{FF2B5EF4-FFF2-40B4-BE49-F238E27FC236}">
                <a16:creationId xmlns:a16="http://schemas.microsoft.com/office/drawing/2014/main" id="{9DF2E429-A647-F772-3730-23D12A0D54D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8865" y="4524594"/>
            <a:ext cx="762702" cy="55333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A8D050D-7482-74C0-4052-85474AAD1420}"/>
              </a:ext>
            </a:extLst>
          </p:cNvPr>
          <p:cNvCxnSpPr>
            <a:cxnSpLocks/>
          </p:cNvCxnSpPr>
          <p:nvPr/>
        </p:nvCxnSpPr>
        <p:spPr>
          <a:xfrm flipH="1">
            <a:off x="6728584" y="4478584"/>
            <a:ext cx="332030" cy="664066"/>
          </a:xfrm>
          <a:prstGeom prst="line">
            <a:avLst/>
          </a:prstGeom>
          <a:ln w="38100"/>
        </p:spPr>
        <p:style>
          <a:lnRef idx="2">
            <a:schemeClr val="dk1"/>
          </a:lnRef>
          <a:fillRef idx="0">
            <a:schemeClr val="dk1"/>
          </a:fillRef>
          <a:effectRef idx="1">
            <a:schemeClr val="dk1"/>
          </a:effectRef>
          <a:fontRef idx="minor">
            <a:schemeClr val="tx1"/>
          </a:fontRef>
        </p:style>
      </p:cxnSp>
      <p:sp>
        <p:nvSpPr>
          <p:cNvPr id="34" name="Slide Number Placeholder 33">
            <a:extLst>
              <a:ext uri="{FF2B5EF4-FFF2-40B4-BE49-F238E27FC236}">
                <a16:creationId xmlns:a16="http://schemas.microsoft.com/office/drawing/2014/main" id="{D736F66D-436D-9007-D665-D5CA20A257F6}"/>
              </a:ext>
            </a:extLst>
          </p:cNvPr>
          <p:cNvSpPr>
            <a:spLocks noGrp="1"/>
          </p:cNvSpPr>
          <p:nvPr>
            <p:ph type="sldNum" sz="quarter" idx="12"/>
          </p:nvPr>
        </p:nvSpPr>
        <p:spPr/>
        <p:txBody>
          <a:bodyPr/>
          <a:lstStyle/>
          <a:p>
            <a:fld id="{98C1BC04-B89C-D043-B48C-D12E72BB068E}" type="slidenum">
              <a:rPr lang="en-US" smtClean="0"/>
              <a:t>12</a:t>
            </a:fld>
            <a:endParaRPr lang="en-US"/>
          </a:p>
        </p:txBody>
      </p:sp>
      <p:sp>
        <p:nvSpPr>
          <p:cNvPr id="35" name="TextBox 34">
            <a:extLst>
              <a:ext uri="{FF2B5EF4-FFF2-40B4-BE49-F238E27FC236}">
                <a16:creationId xmlns:a16="http://schemas.microsoft.com/office/drawing/2014/main" id="{B47C166B-BA46-35FD-BA1E-CF1BD90F91DB}"/>
              </a:ext>
            </a:extLst>
          </p:cNvPr>
          <p:cNvSpPr txBox="1"/>
          <p:nvPr/>
        </p:nvSpPr>
        <p:spPr>
          <a:xfrm>
            <a:off x="2176909" y="5552510"/>
            <a:ext cx="4841956" cy="461665"/>
          </a:xfrm>
          <a:prstGeom prst="rect">
            <a:avLst/>
          </a:prstGeom>
          <a:noFill/>
        </p:spPr>
        <p:txBody>
          <a:bodyPr wrap="square" rtlCol="0">
            <a:spAutoFit/>
          </a:bodyPr>
          <a:lstStyle/>
          <a:p>
            <a:r>
              <a:rPr lang="en-US" sz="2400" dirty="0"/>
              <a:t>Ciphertext </a:t>
            </a:r>
            <a:r>
              <a:rPr lang="en-US" sz="2400" dirty="0" err="1"/>
              <a:t>indisguishability</a:t>
            </a:r>
            <a:endParaRPr lang="en-US" sz="2400" dirty="0"/>
          </a:p>
        </p:txBody>
      </p:sp>
    </p:spTree>
    <p:extLst>
      <p:ext uri="{BB962C8B-B14F-4D97-AF65-F5344CB8AC3E}">
        <p14:creationId xmlns:p14="http://schemas.microsoft.com/office/powerpoint/2010/main" val="171442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1BE76-6E92-E473-43F0-6482C739F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DBDD5-7909-CD68-F2A8-766DC885CE0A}"/>
              </a:ext>
            </a:extLst>
          </p:cNvPr>
          <p:cNvSpPr>
            <a:spLocks noGrp="1"/>
          </p:cNvSpPr>
          <p:nvPr>
            <p:ph type="title"/>
          </p:nvPr>
        </p:nvSpPr>
        <p:spPr/>
        <p:txBody>
          <a:bodyPr/>
          <a:lstStyle/>
          <a:p>
            <a:r>
              <a:rPr lang="en-US" dirty="0"/>
              <a:t>Definitions (Informally)</a:t>
            </a:r>
          </a:p>
        </p:txBody>
      </p:sp>
      <p:grpSp>
        <p:nvGrpSpPr>
          <p:cNvPr id="4" name="Group 3">
            <a:extLst>
              <a:ext uri="{FF2B5EF4-FFF2-40B4-BE49-F238E27FC236}">
                <a16:creationId xmlns:a16="http://schemas.microsoft.com/office/drawing/2014/main" id="{84445FF9-14B1-18E6-ADDA-DFF5E8AA6DFC}"/>
              </a:ext>
            </a:extLst>
          </p:cNvPr>
          <p:cNvGrpSpPr/>
          <p:nvPr/>
        </p:nvGrpSpPr>
        <p:grpSpPr>
          <a:xfrm>
            <a:off x="2347236" y="1834294"/>
            <a:ext cx="1544830" cy="759905"/>
            <a:chOff x="7371618" y="2603563"/>
            <a:chExt cx="1544830" cy="759905"/>
          </a:xfrm>
        </p:grpSpPr>
        <p:sp>
          <p:nvSpPr>
            <p:cNvPr id="11" name="Rectangle 10">
              <a:extLst>
                <a:ext uri="{FF2B5EF4-FFF2-40B4-BE49-F238E27FC236}">
                  <a16:creationId xmlns:a16="http://schemas.microsoft.com/office/drawing/2014/main" id="{75A1F941-BF6A-8237-E286-24EC9746312D}"/>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C3CCD2-814A-D08E-50AA-9D7A2C7B70E1}"/>
                </a:ext>
              </a:extLst>
            </p:cNvPr>
            <p:cNvSpPr txBox="1"/>
            <p:nvPr/>
          </p:nvSpPr>
          <p:spPr>
            <a:xfrm>
              <a:off x="7644980" y="2779587"/>
              <a:ext cx="1023037" cy="400110"/>
            </a:xfrm>
            <a:prstGeom prst="rect">
              <a:avLst/>
            </a:prstGeom>
            <a:noFill/>
          </p:spPr>
          <p:txBody>
            <a:bodyPr wrap="none" rtlCol="0">
              <a:spAutoFit/>
            </a:bodyPr>
            <a:lstStyle/>
            <a:p>
              <a:pPr algn="ctr"/>
              <a:r>
                <a:rPr lang="en-US" sz="2000" dirty="0" err="1"/>
                <a:t>aIE.Enc</a:t>
              </a:r>
              <a:endParaRPr lang="en-US" sz="2000" dirty="0"/>
            </a:p>
          </p:txBody>
        </p:sp>
      </p:grpSp>
      <p:cxnSp>
        <p:nvCxnSpPr>
          <p:cNvPr id="13" name="Straight Connector 12">
            <a:extLst>
              <a:ext uri="{FF2B5EF4-FFF2-40B4-BE49-F238E27FC236}">
                <a16:creationId xmlns:a16="http://schemas.microsoft.com/office/drawing/2014/main" id="{BA535181-9100-E6B1-C8EB-491174E4C852}"/>
              </a:ext>
            </a:extLst>
          </p:cNvPr>
          <p:cNvCxnSpPr/>
          <p:nvPr/>
        </p:nvCxnSpPr>
        <p:spPr>
          <a:xfrm>
            <a:off x="1641971" y="200893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0680DE-74CF-E4D6-1946-A1167BC4F34C}"/>
                  </a:ext>
                </a:extLst>
              </p:cNvPr>
              <p:cNvSpPr txBox="1"/>
              <p:nvPr/>
            </p:nvSpPr>
            <p:spPr>
              <a:xfrm>
                <a:off x="1182238" y="1824270"/>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14" name="TextBox 13">
                <a:extLst>
                  <a:ext uri="{FF2B5EF4-FFF2-40B4-BE49-F238E27FC236}">
                    <a16:creationId xmlns:a16="http://schemas.microsoft.com/office/drawing/2014/main" id="{840680DE-74CF-E4D6-1946-A1167BC4F34C}"/>
                  </a:ext>
                </a:extLst>
              </p:cNvPr>
              <p:cNvSpPr txBox="1">
                <a:spLocks noRot="1" noChangeAspect="1" noMove="1" noResize="1" noEditPoints="1" noAdjustHandles="1" noChangeArrowheads="1" noChangeShapeType="1" noTextEdit="1"/>
              </p:cNvSpPr>
              <p:nvPr/>
            </p:nvSpPr>
            <p:spPr>
              <a:xfrm>
                <a:off x="1182238" y="1824270"/>
                <a:ext cx="520762" cy="369332"/>
              </a:xfrm>
              <a:prstGeom prst="rect">
                <a:avLst/>
              </a:prstGeom>
              <a:blipFill>
                <a:blip r:embed="rId3"/>
                <a:stretch>
                  <a:fillRect/>
                </a:stretch>
              </a:blipFill>
            </p:spPr>
            <p:txBody>
              <a:bodyPr/>
              <a:lstStyle/>
              <a:p>
                <a:r>
                  <a:rPr lang="en-US">
                    <a:noFill/>
                  </a:rPr>
                  <a:t> </a:t>
                </a:r>
              </a:p>
            </p:txBody>
          </p:sp>
        </mc:Fallback>
      </mc:AlternateContent>
      <p:pic>
        <p:nvPicPr>
          <p:cNvPr id="15" name="Picture 2" descr="Photo Image Icon">
            <a:extLst>
              <a:ext uri="{FF2B5EF4-FFF2-40B4-BE49-F238E27FC236}">
                <a16:creationId xmlns:a16="http://schemas.microsoft.com/office/drawing/2014/main" id="{EC3118D1-3789-3CC9-B882-CDA7DF88A85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470" y="2149568"/>
            <a:ext cx="731575" cy="53075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55F69BF1-C461-6CE8-0093-7F06F41DE5F7}"/>
              </a:ext>
            </a:extLst>
          </p:cNvPr>
          <p:cNvCxnSpPr/>
          <p:nvPr/>
        </p:nvCxnSpPr>
        <p:spPr>
          <a:xfrm>
            <a:off x="1641971" y="240006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984B412-BAF6-CAB0-5B37-285C34D5EA5B}"/>
              </a:ext>
            </a:extLst>
          </p:cNvPr>
          <p:cNvCxnSpPr/>
          <p:nvPr/>
        </p:nvCxnSpPr>
        <p:spPr>
          <a:xfrm>
            <a:off x="3892066" y="2193602"/>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descr="A close-up of a television screen&#10;&#10;AI-generated content may be incorrect.">
            <a:extLst>
              <a:ext uri="{FF2B5EF4-FFF2-40B4-BE49-F238E27FC236}">
                <a16:creationId xmlns:a16="http://schemas.microsoft.com/office/drawing/2014/main" id="{8C0A1CFD-FCAE-0314-C5AE-DFFD676D1967}"/>
              </a:ext>
            </a:extLst>
          </p:cNvPr>
          <p:cNvPicPr>
            <a:picLocks noChangeAspect="1"/>
          </p:cNvPicPr>
          <p:nvPr/>
        </p:nvPicPr>
        <p:blipFill>
          <a:blip r:embed="rId5"/>
          <a:stretch>
            <a:fillRect/>
          </a:stretch>
        </p:blipFill>
        <p:spPr>
          <a:xfrm>
            <a:off x="4689170" y="2059047"/>
            <a:ext cx="276839" cy="310753"/>
          </a:xfrm>
          <a:prstGeom prst="rect">
            <a:avLst/>
          </a:prstGeom>
        </p:spPr>
      </p:pic>
      <p:grpSp>
        <p:nvGrpSpPr>
          <p:cNvPr id="19" name="Group 18">
            <a:extLst>
              <a:ext uri="{FF2B5EF4-FFF2-40B4-BE49-F238E27FC236}">
                <a16:creationId xmlns:a16="http://schemas.microsoft.com/office/drawing/2014/main" id="{8DFFDF17-DFA3-02A1-7FCD-9C05DB0F976E}"/>
              </a:ext>
            </a:extLst>
          </p:cNvPr>
          <p:cNvGrpSpPr/>
          <p:nvPr/>
        </p:nvGrpSpPr>
        <p:grpSpPr>
          <a:xfrm>
            <a:off x="7195774" y="1813649"/>
            <a:ext cx="1544830" cy="759905"/>
            <a:chOff x="7371618" y="2603563"/>
            <a:chExt cx="1544830" cy="759905"/>
          </a:xfrm>
        </p:grpSpPr>
        <p:sp>
          <p:nvSpPr>
            <p:cNvPr id="20" name="Rectangle 19">
              <a:extLst>
                <a:ext uri="{FF2B5EF4-FFF2-40B4-BE49-F238E27FC236}">
                  <a16:creationId xmlns:a16="http://schemas.microsoft.com/office/drawing/2014/main" id="{60AC94B2-18B6-97B5-2EAF-B77940ABBED9}"/>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96B2990-C18E-946B-05B2-51BD16C415F6}"/>
                </a:ext>
              </a:extLst>
            </p:cNvPr>
            <p:cNvSpPr txBox="1"/>
            <p:nvPr/>
          </p:nvSpPr>
          <p:spPr>
            <a:xfrm>
              <a:off x="7618889" y="2792552"/>
              <a:ext cx="1050288" cy="400110"/>
            </a:xfrm>
            <a:prstGeom prst="rect">
              <a:avLst/>
            </a:prstGeom>
            <a:noFill/>
          </p:spPr>
          <p:txBody>
            <a:bodyPr wrap="none" rtlCol="0">
              <a:spAutoFit/>
            </a:bodyPr>
            <a:lstStyle/>
            <a:p>
              <a:pPr algn="ctr"/>
              <a:r>
                <a:rPr lang="en-US" sz="2000" dirty="0" err="1"/>
                <a:t>aIE.Dec</a:t>
              </a:r>
              <a:endParaRPr lang="en-US" sz="2000" dirty="0"/>
            </a:p>
          </p:txBody>
        </p:sp>
      </p:grpSp>
      <p:cxnSp>
        <p:nvCxnSpPr>
          <p:cNvPr id="22" name="Straight Connector 21">
            <a:extLst>
              <a:ext uri="{FF2B5EF4-FFF2-40B4-BE49-F238E27FC236}">
                <a16:creationId xmlns:a16="http://schemas.microsoft.com/office/drawing/2014/main" id="{A11A1CD9-6DFF-F92A-524B-CADF24E5A351}"/>
              </a:ext>
            </a:extLst>
          </p:cNvPr>
          <p:cNvCxnSpPr/>
          <p:nvPr/>
        </p:nvCxnSpPr>
        <p:spPr>
          <a:xfrm>
            <a:off x="6490509" y="198829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AD84221-65FB-8A8F-4020-36DEF658CAF9}"/>
                  </a:ext>
                </a:extLst>
              </p:cNvPr>
              <p:cNvSpPr txBox="1"/>
              <p:nvPr/>
            </p:nvSpPr>
            <p:spPr>
              <a:xfrm>
                <a:off x="6030776" y="1803625"/>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23" name="TextBox 22">
                <a:extLst>
                  <a:ext uri="{FF2B5EF4-FFF2-40B4-BE49-F238E27FC236}">
                    <a16:creationId xmlns:a16="http://schemas.microsoft.com/office/drawing/2014/main" id="{DAD84221-65FB-8A8F-4020-36DEF658CAF9}"/>
                  </a:ext>
                </a:extLst>
              </p:cNvPr>
              <p:cNvSpPr txBox="1">
                <a:spLocks noRot="1" noChangeAspect="1" noMove="1" noResize="1" noEditPoints="1" noAdjustHandles="1" noChangeArrowheads="1" noChangeShapeType="1" noTextEdit="1"/>
              </p:cNvSpPr>
              <p:nvPr/>
            </p:nvSpPr>
            <p:spPr>
              <a:xfrm>
                <a:off x="6030776" y="1803625"/>
                <a:ext cx="520762" cy="369332"/>
              </a:xfrm>
              <a:prstGeom prst="rect">
                <a:avLst/>
              </a:prstGeom>
              <a:blipFill>
                <a:blip r:embed="rId6"/>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5D4C3347-80C6-055E-295F-5C124EA3084A}"/>
              </a:ext>
            </a:extLst>
          </p:cNvPr>
          <p:cNvCxnSpPr/>
          <p:nvPr/>
        </p:nvCxnSpPr>
        <p:spPr>
          <a:xfrm>
            <a:off x="6490509" y="237941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9578A10-AB5A-691A-4398-181CA6141284}"/>
              </a:ext>
            </a:extLst>
          </p:cNvPr>
          <p:cNvCxnSpPr/>
          <p:nvPr/>
        </p:nvCxnSpPr>
        <p:spPr>
          <a:xfrm>
            <a:off x="8740604" y="2172957"/>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2B25F878-E906-FCDB-5BE7-6ECC1815EE30}"/>
              </a:ext>
            </a:extLst>
          </p:cNvPr>
          <p:cNvGrpSpPr/>
          <p:nvPr/>
        </p:nvGrpSpPr>
        <p:grpSpPr>
          <a:xfrm>
            <a:off x="9291950" y="1870681"/>
            <a:ext cx="1117652" cy="861774"/>
            <a:chOff x="9291950" y="1870681"/>
            <a:chExt cx="1117652" cy="861774"/>
          </a:xfrm>
        </p:grpSpPr>
        <p:pic>
          <p:nvPicPr>
            <p:cNvPr id="27" name="Picture 2" descr="Photo Image Icon">
              <a:extLst>
                <a:ext uri="{FF2B5EF4-FFF2-40B4-BE49-F238E27FC236}">
                  <a16:creationId xmlns:a16="http://schemas.microsoft.com/office/drawing/2014/main" id="{D7712FC2-8688-6DC3-8317-3E2F23B6A4C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1950" y="1906613"/>
              <a:ext cx="762702" cy="5533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D0F891B-EFAE-9AB7-715E-D0F1739A4C6B}"/>
                </a:ext>
              </a:extLst>
            </p:cNvPr>
            <p:cNvSpPr txBox="1"/>
            <p:nvPr/>
          </p:nvSpPr>
          <p:spPr>
            <a:xfrm>
              <a:off x="9776346" y="1870681"/>
              <a:ext cx="354458" cy="861774"/>
            </a:xfrm>
            <a:prstGeom prst="rect">
              <a:avLst/>
            </a:prstGeom>
            <a:noFill/>
          </p:spPr>
          <p:txBody>
            <a:bodyPr wrap="square" rtlCol="0">
              <a:spAutoFit/>
            </a:bodyPr>
            <a:lstStyle/>
            <a:p>
              <a:r>
                <a:rPr lang="en-US" sz="3200" dirty="0"/>
                <a:t>/</a:t>
              </a:r>
              <a:endParaRPr lang="en-US" sz="2000" b="0" dirty="0"/>
            </a:p>
            <a:p>
              <a:endParaRPr 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3FC2A4-8DCE-E0A0-7E46-FA3401DAC6EC}"/>
                    </a:ext>
                  </a:extLst>
                </p:cNvPr>
                <p:cNvSpPr txBox="1"/>
                <p:nvPr/>
              </p:nvSpPr>
              <p:spPr>
                <a:xfrm>
                  <a:off x="9997215" y="1950128"/>
                  <a:ext cx="412387"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0" name="TextBox 29">
                  <a:extLst>
                    <a:ext uri="{FF2B5EF4-FFF2-40B4-BE49-F238E27FC236}">
                      <a16:creationId xmlns:a16="http://schemas.microsoft.com/office/drawing/2014/main" id="{5D3FC2A4-8DCE-E0A0-7E46-FA3401DAC6EC}"/>
                    </a:ext>
                  </a:extLst>
                </p:cNvPr>
                <p:cNvSpPr txBox="1">
                  <a:spLocks noRot="1" noChangeAspect="1" noMove="1" noResize="1" noEditPoints="1" noAdjustHandles="1" noChangeArrowheads="1" noChangeShapeType="1" noTextEdit="1"/>
                </p:cNvSpPr>
                <p:nvPr/>
              </p:nvSpPr>
              <p:spPr>
                <a:xfrm>
                  <a:off x="9997215" y="1950128"/>
                  <a:ext cx="412387" cy="461665"/>
                </a:xfrm>
                <a:prstGeom prst="rect">
                  <a:avLst/>
                </a:prstGeom>
                <a:blipFill>
                  <a:blip r:embed="rId7"/>
                  <a:stretch>
                    <a:fillRect l="-3030"/>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2D1435B8-47BD-E5F0-85F8-438B4C61D0CF}"/>
              </a:ext>
            </a:extLst>
          </p:cNvPr>
          <p:cNvGrpSpPr/>
          <p:nvPr/>
        </p:nvGrpSpPr>
        <p:grpSpPr>
          <a:xfrm>
            <a:off x="5224508" y="2210373"/>
            <a:ext cx="1378017" cy="369332"/>
            <a:chOff x="5224508" y="2210373"/>
            <a:chExt cx="1378017" cy="369332"/>
          </a:xfrm>
        </p:grpSpPr>
        <p:sp>
          <p:nvSpPr>
            <p:cNvPr id="32" name="TextBox 31">
              <a:extLst>
                <a:ext uri="{FF2B5EF4-FFF2-40B4-BE49-F238E27FC236}">
                  <a16:creationId xmlns:a16="http://schemas.microsoft.com/office/drawing/2014/main" id="{1C30151F-E70B-272C-5EBB-DBB854AAEE60}"/>
                </a:ext>
              </a:extLst>
            </p:cNvPr>
            <p:cNvSpPr txBox="1"/>
            <p:nvPr/>
          </p:nvSpPr>
          <p:spPr>
            <a:xfrm>
              <a:off x="5224508" y="2210373"/>
              <a:ext cx="1378017" cy="369332"/>
            </a:xfrm>
            <a:prstGeom prst="rect">
              <a:avLst/>
            </a:prstGeom>
            <a:noFill/>
          </p:spPr>
          <p:txBody>
            <a:bodyPr wrap="square">
              <a:spAutoFit/>
            </a:bodyPr>
            <a:lstStyle/>
            <a:p>
              <a:r>
                <a:rPr lang="en-US" sz="1800" dirty="0" err="1"/>
                <a:t>Compr</a:t>
              </a:r>
              <a:r>
                <a:rPr lang="en-US" sz="1800" dirty="0"/>
                <a:t> (       )</a:t>
              </a:r>
              <a:endParaRPr lang="en-US" dirty="0"/>
            </a:p>
          </p:txBody>
        </p:sp>
        <p:pic>
          <p:nvPicPr>
            <p:cNvPr id="33" name="Picture 32" descr="A close-up of a television screen&#10;&#10;AI-generated content may be incorrect.">
              <a:extLst>
                <a:ext uri="{FF2B5EF4-FFF2-40B4-BE49-F238E27FC236}">
                  <a16:creationId xmlns:a16="http://schemas.microsoft.com/office/drawing/2014/main" id="{D75A1FCE-53EC-AEDE-ADA5-A61EA12B15A2}"/>
                </a:ext>
              </a:extLst>
            </p:cNvPr>
            <p:cNvPicPr>
              <a:picLocks noChangeAspect="1"/>
            </p:cNvPicPr>
            <p:nvPr/>
          </p:nvPicPr>
          <p:blipFill>
            <a:blip r:embed="rId5"/>
            <a:stretch>
              <a:fillRect/>
            </a:stretch>
          </p:blipFill>
          <p:spPr>
            <a:xfrm>
              <a:off x="6141829" y="2239662"/>
              <a:ext cx="276839" cy="310753"/>
            </a:xfrm>
            <a:prstGeom prst="rect">
              <a:avLst/>
            </a:prstGeom>
          </p:spPr>
        </p:pic>
      </p:grpSp>
      <p:sp>
        <p:nvSpPr>
          <p:cNvPr id="10" name="TextBox 9">
            <a:extLst>
              <a:ext uri="{FF2B5EF4-FFF2-40B4-BE49-F238E27FC236}">
                <a16:creationId xmlns:a16="http://schemas.microsoft.com/office/drawing/2014/main" id="{95AD8C61-FEE8-06AE-8BAA-DCDA2FCB97EB}"/>
              </a:ext>
            </a:extLst>
          </p:cNvPr>
          <p:cNvSpPr txBox="1"/>
          <p:nvPr/>
        </p:nvSpPr>
        <p:spPr>
          <a:xfrm>
            <a:off x="1158274" y="3349943"/>
            <a:ext cx="2053896" cy="1077218"/>
          </a:xfrm>
          <a:prstGeom prst="rect">
            <a:avLst/>
          </a:prstGeom>
          <a:noFill/>
        </p:spPr>
        <p:txBody>
          <a:bodyPr wrap="none" rtlCol="0">
            <a:spAutoFit/>
          </a:bodyPr>
          <a:lstStyle/>
          <a:p>
            <a:r>
              <a:rPr lang="en-US" sz="3200" dirty="0"/>
              <a:t>We proved</a:t>
            </a:r>
          </a:p>
          <a:p>
            <a:endParaRPr lang="en-US" sz="3200" dirty="0">
              <a:solidFill>
                <a:srgbClr val="FF0000"/>
              </a:solidFill>
            </a:endParaRPr>
          </a:p>
        </p:txBody>
      </p:sp>
      <p:sp>
        <p:nvSpPr>
          <p:cNvPr id="34" name="Slide Number Placeholder 33">
            <a:extLst>
              <a:ext uri="{FF2B5EF4-FFF2-40B4-BE49-F238E27FC236}">
                <a16:creationId xmlns:a16="http://schemas.microsoft.com/office/drawing/2014/main" id="{BEF0DD97-799A-DB7B-5AE0-09A46253DDB3}"/>
              </a:ext>
            </a:extLst>
          </p:cNvPr>
          <p:cNvSpPr>
            <a:spLocks noGrp="1"/>
          </p:cNvSpPr>
          <p:nvPr>
            <p:ph type="sldNum" sz="quarter" idx="12"/>
          </p:nvPr>
        </p:nvSpPr>
        <p:spPr/>
        <p:txBody>
          <a:bodyPr/>
          <a:lstStyle/>
          <a:p>
            <a:fld id="{98C1BC04-B89C-D043-B48C-D12E72BB068E}" type="slidenum">
              <a:rPr lang="en-US" smtClean="0"/>
              <a:t>13</a:t>
            </a:fld>
            <a:endParaRPr lang="en-US"/>
          </a:p>
        </p:txBody>
      </p:sp>
      <p:grpSp>
        <p:nvGrpSpPr>
          <p:cNvPr id="38" name="Group 37">
            <a:extLst>
              <a:ext uri="{FF2B5EF4-FFF2-40B4-BE49-F238E27FC236}">
                <a16:creationId xmlns:a16="http://schemas.microsoft.com/office/drawing/2014/main" id="{499E0624-2A88-41B8-C814-612771C3F415}"/>
              </a:ext>
            </a:extLst>
          </p:cNvPr>
          <p:cNvGrpSpPr/>
          <p:nvPr/>
        </p:nvGrpSpPr>
        <p:grpSpPr>
          <a:xfrm>
            <a:off x="1440257" y="4902200"/>
            <a:ext cx="1317557" cy="804412"/>
            <a:chOff x="1440257" y="4902200"/>
            <a:chExt cx="1317557" cy="804412"/>
          </a:xfrm>
        </p:grpSpPr>
        <p:sp>
          <p:nvSpPr>
            <p:cNvPr id="3" name="Rectangle 2">
              <a:extLst>
                <a:ext uri="{FF2B5EF4-FFF2-40B4-BE49-F238E27FC236}">
                  <a16:creationId xmlns:a16="http://schemas.microsoft.com/office/drawing/2014/main" id="{A836AC30-E33D-2B58-A9EA-EAE96DAD1486}"/>
                </a:ext>
              </a:extLst>
            </p:cNvPr>
            <p:cNvSpPr/>
            <p:nvPr/>
          </p:nvSpPr>
          <p:spPr>
            <a:xfrm>
              <a:off x="1440257" y="4902200"/>
              <a:ext cx="1317557" cy="8044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02A7D38-D0CA-D9FC-2B34-F2846D841CEF}"/>
                </a:ext>
              </a:extLst>
            </p:cNvPr>
            <p:cNvSpPr txBox="1"/>
            <p:nvPr/>
          </p:nvSpPr>
          <p:spPr>
            <a:xfrm>
              <a:off x="1531710" y="5083490"/>
              <a:ext cx="1204176" cy="461665"/>
            </a:xfrm>
            <a:prstGeom prst="rect">
              <a:avLst/>
            </a:prstGeom>
            <a:noFill/>
          </p:spPr>
          <p:txBody>
            <a:bodyPr wrap="none" rtlCol="0">
              <a:spAutoFit/>
            </a:bodyPr>
            <a:lstStyle/>
            <a:p>
              <a:r>
                <a:rPr lang="en-US" sz="2400" dirty="0" err="1">
                  <a:solidFill>
                    <a:srgbClr val="FF0000"/>
                  </a:solidFill>
                </a:rPr>
                <a:t>ind-cpa</a:t>
              </a:r>
              <a:endParaRPr lang="en-US" sz="2400" dirty="0"/>
            </a:p>
          </p:txBody>
        </p:sp>
      </p:grpSp>
      <p:pic>
        <p:nvPicPr>
          <p:cNvPr id="37" name="Graphic 36" descr="Add with solid fill">
            <a:extLst>
              <a:ext uri="{FF2B5EF4-FFF2-40B4-BE49-F238E27FC236}">
                <a16:creationId xmlns:a16="http://schemas.microsoft.com/office/drawing/2014/main" id="{6A0354F1-D871-2D42-9226-D4A55D1116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86100" y="4975388"/>
            <a:ext cx="661256" cy="661256"/>
          </a:xfrm>
          <a:prstGeom prst="rect">
            <a:avLst/>
          </a:prstGeom>
        </p:spPr>
      </p:pic>
      <p:grpSp>
        <p:nvGrpSpPr>
          <p:cNvPr id="39" name="Group 38">
            <a:extLst>
              <a:ext uri="{FF2B5EF4-FFF2-40B4-BE49-F238E27FC236}">
                <a16:creationId xmlns:a16="http://schemas.microsoft.com/office/drawing/2014/main" id="{33143C74-9EE7-67F4-FA30-4649C1E5F2F8}"/>
              </a:ext>
            </a:extLst>
          </p:cNvPr>
          <p:cNvGrpSpPr/>
          <p:nvPr/>
        </p:nvGrpSpPr>
        <p:grpSpPr>
          <a:xfrm>
            <a:off x="7168365" y="4777300"/>
            <a:ext cx="1317557" cy="1042213"/>
            <a:chOff x="1440257" y="4664399"/>
            <a:chExt cx="1317557" cy="1042213"/>
          </a:xfrm>
        </p:grpSpPr>
        <p:sp>
          <p:nvSpPr>
            <p:cNvPr id="40" name="Rectangle 39">
              <a:extLst>
                <a:ext uri="{FF2B5EF4-FFF2-40B4-BE49-F238E27FC236}">
                  <a16:creationId xmlns:a16="http://schemas.microsoft.com/office/drawing/2014/main" id="{FC29BB78-FFD6-640B-1C87-177A54989EB3}"/>
                </a:ext>
              </a:extLst>
            </p:cNvPr>
            <p:cNvSpPr/>
            <p:nvPr/>
          </p:nvSpPr>
          <p:spPr>
            <a:xfrm>
              <a:off x="1440257" y="4664399"/>
              <a:ext cx="1317557" cy="10422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AF8CC4-7005-6E78-7ADB-C23054F0A237}"/>
                </a:ext>
              </a:extLst>
            </p:cNvPr>
            <p:cNvSpPr txBox="1"/>
            <p:nvPr/>
          </p:nvSpPr>
          <p:spPr>
            <a:xfrm>
              <a:off x="1613486" y="4770006"/>
              <a:ext cx="971099" cy="830997"/>
            </a:xfrm>
            <a:prstGeom prst="rect">
              <a:avLst/>
            </a:prstGeom>
            <a:noFill/>
          </p:spPr>
          <p:txBody>
            <a:bodyPr wrap="none" rtlCol="0">
              <a:spAutoFit/>
            </a:bodyPr>
            <a:lstStyle/>
            <a:p>
              <a:pPr algn="ctr"/>
              <a:r>
                <a:rPr lang="en-US" sz="2400" dirty="0">
                  <a:solidFill>
                    <a:srgbClr val="FF0000"/>
                  </a:solidFill>
                </a:rPr>
                <a:t>fuzzy </a:t>
              </a:r>
            </a:p>
            <a:p>
              <a:pPr algn="ctr"/>
              <a:r>
                <a:rPr lang="en-US" sz="2400" dirty="0">
                  <a:solidFill>
                    <a:srgbClr val="FF0000"/>
                  </a:solidFill>
                </a:rPr>
                <a:t>RCCA</a:t>
              </a:r>
              <a:endParaRPr lang="en-US" sz="2400" dirty="0"/>
            </a:p>
          </p:txBody>
        </p:sp>
      </p:grpSp>
      <p:pic>
        <p:nvPicPr>
          <p:cNvPr id="1026" name="Picture 2" descr="Implies Svg Png Icon Free Download ...">
            <a:extLst>
              <a:ext uri="{FF2B5EF4-FFF2-40B4-BE49-F238E27FC236}">
                <a16:creationId xmlns:a16="http://schemas.microsoft.com/office/drawing/2014/main" id="{0060BB2C-81F4-49E0-3CA4-964273179A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4464" y="5041305"/>
            <a:ext cx="514204" cy="51420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9B06C1DC-D9DF-CE9D-7E72-0F92BFAC08F4}"/>
              </a:ext>
            </a:extLst>
          </p:cNvPr>
          <p:cNvGrpSpPr/>
          <p:nvPr/>
        </p:nvGrpSpPr>
        <p:grpSpPr>
          <a:xfrm>
            <a:off x="4132757" y="4783298"/>
            <a:ext cx="1317557" cy="1042213"/>
            <a:chOff x="1440257" y="4664399"/>
            <a:chExt cx="1317557" cy="1042213"/>
          </a:xfrm>
        </p:grpSpPr>
        <p:sp>
          <p:nvSpPr>
            <p:cNvPr id="43" name="Rectangle 42">
              <a:extLst>
                <a:ext uri="{FF2B5EF4-FFF2-40B4-BE49-F238E27FC236}">
                  <a16:creationId xmlns:a16="http://schemas.microsoft.com/office/drawing/2014/main" id="{71AA5A97-9580-2D43-4323-B36B6D082DBA}"/>
                </a:ext>
              </a:extLst>
            </p:cNvPr>
            <p:cNvSpPr/>
            <p:nvPr/>
          </p:nvSpPr>
          <p:spPr>
            <a:xfrm>
              <a:off x="1440257" y="4664399"/>
              <a:ext cx="1317557" cy="10422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AD26CBC-B611-C0E3-F6E4-637467EE7583}"/>
                </a:ext>
              </a:extLst>
            </p:cNvPr>
            <p:cNvSpPr txBox="1"/>
            <p:nvPr/>
          </p:nvSpPr>
          <p:spPr>
            <a:xfrm>
              <a:off x="1530129" y="4770006"/>
              <a:ext cx="1137812" cy="830997"/>
            </a:xfrm>
            <a:prstGeom prst="rect">
              <a:avLst/>
            </a:prstGeom>
            <a:noFill/>
          </p:spPr>
          <p:txBody>
            <a:bodyPr wrap="none" rtlCol="0">
              <a:spAutoFit/>
            </a:bodyPr>
            <a:lstStyle/>
            <a:p>
              <a:pPr algn="ctr"/>
              <a:r>
                <a:rPr lang="en-US" sz="2400" dirty="0">
                  <a:solidFill>
                    <a:srgbClr val="FF0000"/>
                  </a:solidFill>
                </a:rPr>
                <a:t>fuzzy </a:t>
              </a:r>
            </a:p>
            <a:p>
              <a:pPr algn="ctr"/>
              <a:r>
                <a:rPr lang="en-US" sz="2400" dirty="0">
                  <a:solidFill>
                    <a:srgbClr val="FF0000"/>
                  </a:solidFill>
                </a:rPr>
                <a:t>int-</a:t>
              </a:r>
              <a:r>
                <a:rPr lang="en-US" sz="2400" dirty="0" err="1">
                  <a:solidFill>
                    <a:srgbClr val="FF0000"/>
                  </a:solidFill>
                </a:rPr>
                <a:t>ptxt</a:t>
              </a:r>
              <a:endParaRPr lang="en-US" sz="2400" dirty="0"/>
            </a:p>
          </p:txBody>
        </p:sp>
      </p:grpSp>
    </p:spTree>
    <p:extLst>
      <p:ext uri="{BB962C8B-B14F-4D97-AF65-F5344CB8AC3E}">
        <p14:creationId xmlns:p14="http://schemas.microsoft.com/office/powerpoint/2010/main" val="325722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D1E43-276E-791E-D4C7-6314FB148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DE6CD-4B4C-7734-0427-72180FAF6470}"/>
              </a:ext>
            </a:extLst>
          </p:cNvPr>
          <p:cNvSpPr>
            <a:spLocks noGrp="1"/>
          </p:cNvSpPr>
          <p:nvPr>
            <p:ph type="title"/>
          </p:nvPr>
        </p:nvSpPr>
        <p:spPr/>
        <p:txBody>
          <a:bodyPr/>
          <a:lstStyle/>
          <a:p>
            <a:r>
              <a:rPr lang="en-US" dirty="0"/>
              <a:t>Our Work</a:t>
            </a:r>
          </a:p>
        </p:txBody>
      </p:sp>
      <p:sp>
        <p:nvSpPr>
          <p:cNvPr id="3" name="Content Placeholder 2">
            <a:extLst>
              <a:ext uri="{FF2B5EF4-FFF2-40B4-BE49-F238E27FC236}">
                <a16:creationId xmlns:a16="http://schemas.microsoft.com/office/drawing/2014/main" id="{518046F2-3756-F2E0-01EE-DB57717D9F9B}"/>
              </a:ext>
            </a:extLst>
          </p:cNvPr>
          <p:cNvSpPr>
            <a:spLocks noGrp="1"/>
          </p:cNvSpPr>
          <p:nvPr>
            <p:ph idx="1"/>
          </p:nvPr>
        </p:nvSpPr>
        <p:spPr/>
        <p:txBody>
          <a:bodyPr/>
          <a:lstStyle/>
          <a:p>
            <a:r>
              <a:rPr lang="en-US" dirty="0">
                <a:solidFill>
                  <a:schemeClr val="tx1">
                    <a:alpha val="50000"/>
                  </a:schemeClr>
                </a:solidFill>
              </a:rPr>
              <a:t>We present a new </a:t>
            </a:r>
            <a:r>
              <a:rPr lang="en-US" altLang="zh-CN" dirty="0">
                <a:solidFill>
                  <a:schemeClr val="tx1">
                    <a:alpha val="50000"/>
                  </a:schemeClr>
                </a:solidFill>
              </a:rPr>
              <a:t>primitive called “</a:t>
            </a:r>
            <a:r>
              <a:rPr lang="en-US" dirty="0">
                <a:solidFill>
                  <a:srgbClr val="005D7C">
                    <a:alpha val="50000"/>
                  </a:srgbClr>
                </a:solidFill>
              </a:rPr>
              <a:t>authenticated image encryption</a:t>
            </a:r>
            <a:r>
              <a:rPr lang="en-US" dirty="0">
                <a:solidFill>
                  <a:schemeClr val="tx1">
                    <a:alpha val="50000"/>
                  </a:schemeClr>
                </a:solidFill>
              </a:rPr>
              <a:t>”  about </a:t>
            </a:r>
            <a:r>
              <a:rPr lang="en-US" altLang="en-US" dirty="0">
                <a:solidFill>
                  <a:schemeClr val="tx1">
                    <a:alpha val="50000"/>
                  </a:schemeClr>
                </a:solidFill>
              </a:rPr>
              <a:t>end-to-end image encryption that </a:t>
            </a:r>
            <a:r>
              <a:rPr lang="en-US" dirty="0">
                <a:solidFill>
                  <a:schemeClr val="tx1">
                    <a:alpha val="50000"/>
                  </a:schemeClr>
                </a:solidFill>
              </a:rPr>
              <a:t>is </a:t>
            </a:r>
            <a:r>
              <a:rPr lang="en-US" dirty="0">
                <a:solidFill>
                  <a:srgbClr val="005D7C">
                    <a:alpha val="50000"/>
                  </a:srgbClr>
                </a:solidFill>
              </a:rPr>
              <a:t>format-preserving</a:t>
            </a:r>
            <a:r>
              <a:rPr lang="en-US" dirty="0">
                <a:solidFill>
                  <a:schemeClr val="tx1">
                    <a:alpha val="50000"/>
                  </a:schemeClr>
                </a:solidFill>
              </a:rPr>
              <a:t> and </a:t>
            </a:r>
            <a:r>
              <a:rPr lang="en-US" dirty="0">
                <a:solidFill>
                  <a:srgbClr val="005D7C">
                    <a:alpha val="50000"/>
                  </a:srgbClr>
                </a:solidFill>
              </a:rPr>
              <a:t>compression-tolerating</a:t>
            </a:r>
            <a:r>
              <a:rPr lang="en-US" dirty="0">
                <a:solidFill>
                  <a:schemeClr val="tx1">
                    <a:alpha val="50000"/>
                  </a:schemeClr>
                </a:solidFill>
              </a:rPr>
              <a:t>.</a:t>
            </a:r>
          </a:p>
          <a:p>
            <a:r>
              <a:rPr lang="en-US" dirty="0"/>
              <a:t>We give a construction for the most widely used compression algorithm </a:t>
            </a:r>
            <a:r>
              <a:rPr lang="en-US" dirty="0">
                <a:solidFill>
                  <a:srgbClr val="005D7C"/>
                </a:solidFill>
              </a:rPr>
              <a:t>JPEG</a:t>
            </a:r>
            <a:r>
              <a:rPr lang="en-US" dirty="0"/>
              <a:t> and prove that our construction is secure. </a:t>
            </a:r>
          </a:p>
        </p:txBody>
      </p:sp>
      <p:sp>
        <p:nvSpPr>
          <p:cNvPr id="4" name="Slide Number Placeholder 3">
            <a:extLst>
              <a:ext uri="{FF2B5EF4-FFF2-40B4-BE49-F238E27FC236}">
                <a16:creationId xmlns:a16="http://schemas.microsoft.com/office/drawing/2014/main" id="{15AEB53C-0B3E-D3F4-E0B0-EC90770322E6}"/>
              </a:ext>
            </a:extLst>
          </p:cNvPr>
          <p:cNvSpPr>
            <a:spLocks noGrp="1"/>
          </p:cNvSpPr>
          <p:nvPr>
            <p:ph type="sldNum" sz="quarter" idx="12"/>
          </p:nvPr>
        </p:nvSpPr>
        <p:spPr/>
        <p:txBody>
          <a:bodyPr/>
          <a:lstStyle/>
          <a:p>
            <a:fld id="{98C1BC04-B89C-D043-B48C-D12E72BB068E}" type="slidenum">
              <a:rPr lang="en-US" smtClean="0"/>
              <a:t>14</a:t>
            </a:fld>
            <a:endParaRPr lang="en-US"/>
          </a:p>
        </p:txBody>
      </p:sp>
    </p:spTree>
    <p:extLst>
      <p:ext uri="{BB962C8B-B14F-4D97-AF65-F5344CB8AC3E}">
        <p14:creationId xmlns:p14="http://schemas.microsoft.com/office/powerpoint/2010/main" val="74382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1707-9356-3F75-11A7-4F4C804E1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2231D-44F1-DF98-03B2-4B5E7AA88DE1}"/>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24AC0AFD-434F-9AE8-B456-8EF041F97919}"/>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D5B72F3E-2A8F-DBA9-C150-2FE34463DFA5}"/>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41C707-45BF-01BA-0034-EADDE57D9CED}"/>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grpSp>
        <p:nvGrpSpPr>
          <p:cNvPr id="19" name="Group 18">
            <a:extLst>
              <a:ext uri="{FF2B5EF4-FFF2-40B4-BE49-F238E27FC236}">
                <a16:creationId xmlns:a16="http://schemas.microsoft.com/office/drawing/2014/main" id="{0368AF38-26F6-F64C-83F2-A8AEFE231E50}"/>
              </a:ext>
            </a:extLst>
          </p:cNvPr>
          <p:cNvGrpSpPr/>
          <p:nvPr/>
        </p:nvGrpSpPr>
        <p:grpSpPr>
          <a:xfrm>
            <a:off x="4107389" y="1862825"/>
            <a:ext cx="1950251" cy="825614"/>
            <a:chOff x="4107389" y="1862825"/>
            <a:chExt cx="1950251" cy="825614"/>
          </a:xfrm>
        </p:grpSpPr>
        <p:sp>
          <p:nvSpPr>
            <p:cNvPr id="9" name="TextBox 8">
              <a:extLst>
                <a:ext uri="{FF2B5EF4-FFF2-40B4-BE49-F238E27FC236}">
                  <a16:creationId xmlns:a16="http://schemas.microsoft.com/office/drawing/2014/main" id="{9C1EC6FD-ACB0-DA21-BE4E-1472EA879A4E}"/>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solidFill>
                </a:rPr>
                <a:t>Image Encryption</a:t>
              </a:r>
            </a:p>
            <a:p>
              <a:pPr algn="ctr"/>
              <a:r>
                <a:rPr lang="en-US" dirty="0">
                  <a:solidFill>
                    <a:srgbClr val="1A395B"/>
                  </a:solidFill>
                </a:rPr>
                <a:t>(IE)</a:t>
              </a:r>
            </a:p>
          </p:txBody>
        </p:sp>
        <p:sp>
          <p:nvSpPr>
            <p:cNvPr id="17" name="Rectangle 16">
              <a:extLst>
                <a:ext uri="{FF2B5EF4-FFF2-40B4-BE49-F238E27FC236}">
                  <a16:creationId xmlns:a16="http://schemas.microsoft.com/office/drawing/2014/main" id="{EE031061-1D81-BCDE-CB54-0C5BD65ED6FF}"/>
                </a:ext>
              </a:extLst>
            </p:cNvPr>
            <p:cNvSpPr/>
            <p:nvPr/>
          </p:nvSpPr>
          <p:spPr>
            <a:xfrm>
              <a:off x="4139936" y="1862825"/>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CA47269-8931-C876-35C7-90BD28BC08AF}"/>
              </a:ext>
            </a:extLst>
          </p:cNvPr>
          <p:cNvSpPr/>
          <p:nvPr/>
        </p:nvSpPr>
        <p:spPr>
          <a:xfrm>
            <a:off x="4123662" y="3597212"/>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22D7DC7-2132-B965-3464-C9B267FC9A4A}"/>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solidFill>
              </a:rPr>
              <a:t>Image MAC</a:t>
            </a:r>
          </a:p>
          <a:p>
            <a:pPr algn="ctr"/>
            <a:r>
              <a:rPr lang="en-US" sz="2000" dirty="0">
                <a:solidFill>
                  <a:srgbClr val="1A395B"/>
                </a:solidFill>
              </a:rPr>
              <a:t>(IMAC)</a:t>
            </a:r>
          </a:p>
        </p:txBody>
      </p:sp>
      <p:sp>
        <p:nvSpPr>
          <p:cNvPr id="24" name="Rectangle 23">
            <a:extLst>
              <a:ext uri="{FF2B5EF4-FFF2-40B4-BE49-F238E27FC236}">
                <a16:creationId xmlns:a16="http://schemas.microsoft.com/office/drawing/2014/main" id="{58B9E6CC-3A6C-5E3F-4C04-076FEF06998D}"/>
              </a:ext>
            </a:extLst>
          </p:cNvPr>
          <p:cNvSpPr/>
          <p:nvPr/>
        </p:nvSpPr>
        <p:spPr>
          <a:xfrm>
            <a:off x="4123662" y="5331599"/>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137ADF9-7673-E605-FB7E-B4036CA3774B}"/>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solidFill>
              </a:rPr>
              <a:t>Embedding</a:t>
            </a:r>
          </a:p>
        </p:txBody>
      </p:sp>
      <p:cxnSp>
        <p:nvCxnSpPr>
          <p:cNvPr id="27" name="Straight Arrow Connector 26">
            <a:extLst>
              <a:ext uri="{FF2B5EF4-FFF2-40B4-BE49-F238E27FC236}">
                <a16:creationId xmlns:a16="http://schemas.microsoft.com/office/drawing/2014/main" id="{A41FDA45-F70F-16FE-2B15-491FB952CEF3}"/>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2B814BA-7A5A-0EE4-1E1F-A46BA5F9B8D2}"/>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A6B3780-E81E-F1F6-0D5A-8B059C50F892}"/>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BB9792-B214-B240-D5E6-97483C7EED90}"/>
              </a:ext>
            </a:extLst>
          </p:cNvPr>
          <p:cNvSpPr>
            <a:spLocks noGrp="1"/>
          </p:cNvSpPr>
          <p:nvPr>
            <p:ph type="sldNum" sz="quarter" idx="12"/>
          </p:nvPr>
        </p:nvSpPr>
        <p:spPr/>
        <p:txBody>
          <a:bodyPr/>
          <a:lstStyle/>
          <a:p>
            <a:fld id="{98C1BC04-B89C-D043-B48C-D12E72BB068E}" type="slidenum">
              <a:rPr lang="en-US" smtClean="0"/>
              <a:t>15</a:t>
            </a:fld>
            <a:endParaRPr lang="en-US"/>
          </a:p>
        </p:txBody>
      </p:sp>
    </p:spTree>
    <p:extLst>
      <p:ext uri="{BB962C8B-B14F-4D97-AF65-F5344CB8AC3E}">
        <p14:creationId xmlns:p14="http://schemas.microsoft.com/office/powerpoint/2010/main" val="408282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F4A10-0BB0-6E46-E638-C08C1AEB7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F17CD-6A8C-C607-F780-CD4F25019DB8}"/>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D65007D5-701F-0345-479F-7627D8727074}"/>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86A6C7B4-A415-0CC7-F908-4435D5363150}"/>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26499F3-527A-B33B-7D81-DF3917372F38}"/>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grpSp>
        <p:nvGrpSpPr>
          <p:cNvPr id="19" name="Group 18">
            <a:extLst>
              <a:ext uri="{FF2B5EF4-FFF2-40B4-BE49-F238E27FC236}">
                <a16:creationId xmlns:a16="http://schemas.microsoft.com/office/drawing/2014/main" id="{8B894F5B-10FC-E908-DCF5-A9AAFCE40A54}"/>
              </a:ext>
            </a:extLst>
          </p:cNvPr>
          <p:cNvGrpSpPr/>
          <p:nvPr/>
        </p:nvGrpSpPr>
        <p:grpSpPr>
          <a:xfrm>
            <a:off x="4107389" y="1862825"/>
            <a:ext cx="1950251" cy="825614"/>
            <a:chOff x="4107389" y="1862825"/>
            <a:chExt cx="1950251" cy="825614"/>
          </a:xfrm>
        </p:grpSpPr>
        <p:sp>
          <p:nvSpPr>
            <p:cNvPr id="9" name="TextBox 8">
              <a:extLst>
                <a:ext uri="{FF2B5EF4-FFF2-40B4-BE49-F238E27FC236}">
                  <a16:creationId xmlns:a16="http://schemas.microsoft.com/office/drawing/2014/main" id="{A6E93FFC-334D-168D-D591-6183E5D9ACC7}"/>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solidFill>
                </a:rPr>
                <a:t>Image Encryption</a:t>
              </a:r>
            </a:p>
            <a:p>
              <a:pPr algn="ctr"/>
              <a:r>
                <a:rPr lang="en-US" dirty="0">
                  <a:solidFill>
                    <a:srgbClr val="1A395B"/>
                  </a:solidFill>
                </a:rPr>
                <a:t>(IE)</a:t>
              </a:r>
            </a:p>
          </p:txBody>
        </p:sp>
        <p:sp>
          <p:nvSpPr>
            <p:cNvPr id="17" name="Rectangle 16">
              <a:extLst>
                <a:ext uri="{FF2B5EF4-FFF2-40B4-BE49-F238E27FC236}">
                  <a16:creationId xmlns:a16="http://schemas.microsoft.com/office/drawing/2014/main" id="{E206E3E5-FD1A-2EB0-6787-92AECC5F1E18}"/>
                </a:ext>
              </a:extLst>
            </p:cNvPr>
            <p:cNvSpPr/>
            <p:nvPr/>
          </p:nvSpPr>
          <p:spPr>
            <a:xfrm>
              <a:off x="4139936" y="1862825"/>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E6FD076-BD34-8460-4098-ACF23321952D}"/>
              </a:ext>
            </a:extLst>
          </p:cNvPr>
          <p:cNvSpPr/>
          <p:nvPr/>
        </p:nvSpPr>
        <p:spPr>
          <a:xfrm>
            <a:off x="4123662" y="3597212"/>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9652B63-F874-EC35-58F1-3F608B0D2FCF}"/>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solidFill>
              </a:rPr>
              <a:t>Image MAC</a:t>
            </a:r>
          </a:p>
          <a:p>
            <a:pPr algn="ctr"/>
            <a:r>
              <a:rPr lang="en-US" sz="2000" dirty="0">
                <a:solidFill>
                  <a:srgbClr val="1A395B"/>
                </a:solidFill>
              </a:rPr>
              <a:t>(IMAC)</a:t>
            </a:r>
          </a:p>
        </p:txBody>
      </p:sp>
      <p:sp>
        <p:nvSpPr>
          <p:cNvPr id="24" name="Rectangle 23">
            <a:extLst>
              <a:ext uri="{FF2B5EF4-FFF2-40B4-BE49-F238E27FC236}">
                <a16:creationId xmlns:a16="http://schemas.microsoft.com/office/drawing/2014/main" id="{132B39C5-6955-FC99-6402-9B3EEFC60C54}"/>
              </a:ext>
            </a:extLst>
          </p:cNvPr>
          <p:cNvSpPr/>
          <p:nvPr/>
        </p:nvSpPr>
        <p:spPr>
          <a:xfrm>
            <a:off x="4123662" y="5331599"/>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0E3BFC6-3F92-B19F-D3C7-1575E3E33EFE}"/>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solidFill>
              </a:rPr>
              <a:t>Embedding</a:t>
            </a:r>
          </a:p>
        </p:txBody>
      </p:sp>
      <p:cxnSp>
        <p:nvCxnSpPr>
          <p:cNvPr id="27" name="Straight Arrow Connector 26">
            <a:extLst>
              <a:ext uri="{FF2B5EF4-FFF2-40B4-BE49-F238E27FC236}">
                <a16:creationId xmlns:a16="http://schemas.microsoft.com/office/drawing/2014/main" id="{8A0473C7-4030-D941-1B00-00CC63078719}"/>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AB0A23A-93B5-7F42-D35F-A9396654C031}"/>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6AA73C7-18B0-5738-FBA1-D36647553E86}"/>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7F9434A4-D4FC-F427-7405-38A8CE5EA047}"/>
              </a:ext>
            </a:extLst>
          </p:cNvPr>
          <p:cNvSpPr>
            <a:spLocks noGrp="1"/>
          </p:cNvSpPr>
          <p:nvPr>
            <p:ph type="sldNum" sz="quarter" idx="12"/>
          </p:nvPr>
        </p:nvSpPr>
        <p:spPr/>
        <p:txBody>
          <a:bodyPr/>
          <a:lstStyle/>
          <a:p>
            <a:fld id="{98C1BC04-B89C-D043-B48C-D12E72BB068E}" type="slidenum">
              <a:rPr lang="en-US" smtClean="0"/>
              <a:t>16</a:t>
            </a:fld>
            <a:endParaRPr lang="en-US"/>
          </a:p>
        </p:txBody>
      </p:sp>
      <p:grpSp>
        <p:nvGrpSpPr>
          <p:cNvPr id="7" name="Group 6">
            <a:extLst>
              <a:ext uri="{FF2B5EF4-FFF2-40B4-BE49-F238E27FC236}">
                <a16:creationId xmlns:a16="http://schemas.microsoft.com/office/drawing/2014/main" id="{D9A50A86-731D-FF6E-1ED5-B8FEBABFFFFB}"/>
              </a:ext>
            </a:extLst>
          </p:cNvPr>
          <p:cNvGrpSpPr/>
          <p:nvPr/>
        </p:nvGrpSpPr>
        <p:grpSpPr>
          <a:xfrm>
            <a:off x="7023062" y="2548258"/>
            <a:ext cx="4515266" cy="1593819"/>
            <a:chOff x="4102062" y="499575"/>
            <a:chExt cx="4515266" cy="1593819"/>
          </a:xfrm>
        </p:grpSpPr>
        <p:sp>
          <p:nvSpPr>
            <p:cNvPr id="8" name="Speech Bubble: Oval 21">
              <a:extLst>
                <a:ext uri="{FF2B5EF4-FFF2-40B4-BE49-F238E27FC236}">
                  <a16:creationId xmlns:a16="http://schemas.microsoft.com/office/drawing/2014/main" id="{C195CBD9-3EF7-52A6-E654-214DF23269DD}"/>
                </a:ext>
              </a:extLst>
            </p:cNvPr>
            <p:cNvSpPr/>
            <p:nvPr/>
          </p:nvSpPr>
          <p:spPr>
            <a:xfrm>
              <a:off x="4594302" y="499575"/>
              <a:ext cx="3465740" cy="1593819"/>
            </a:xfrm>
            <a:prstGeom prst="wedgeEllipseCallout">
              <a:avLst>
                <a:gd name="adj1" fmla="val -84841"/>
                <a:gd name="adj2" fmla="val 10156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70AFC5-A66B-81DB-3998-F19743BEF3A5}"/>
                </a:ext>
              </a:extLst>
            </p:cNvPr>
            <p:cNvSpPr txBox="1"/>
            <p:nvPr/>
          </p:nvSpPr>
          <p:spPr>
            <a:xfrm>
              <a:off x="4102062" y="991020"/>
              <a:ext cx="4515266" cy="707886"/>
            </a:xfrm>
            <a:prstGeom prst="rect">
              <a:avLst/>
            </a:prstGeom>
            <a:noFill/>
          </p:spPr>
          <p:txBody>
            <a:bodyPr wrap="square" rtlCol="0">
              <a:spAutoFit/>
            </a:bodyPr>
            <a:lstStyle/>
            <a:p>
              <a:pPr algn="ctr"/>
              <a:r>
                <a:rPr lang="en-US" sz="2000" dirty="0"/>
                <a:t>Transfer short strings</a:t>
              </a:r>
            </a:p>
            <a:p>
              <a:pPr algn="ctr"/>
              <a:r>
                <a:rPr lang="en-US" sz="2000" dirty="0"/>
                <a:t> </a:t>
              </a:r>
              <a:r>
                <a:rPr lang="en-US" sz="2000" dirty="0" err="1"/>
                <a:t>losslessly</a:t>
              </a:r>
              <a:r>
                <a:rPr lang="en-US" sz="2000" dirty="0"/>
                <a:t> as part of image</a:t>
              </a:r>
            </a:p>
          </p:txBody>
        </p:sp>
      </p:grpSp>
    </p:spTree>
    <p:extLst>
      <p:ext uri="{BB962C8B-B14F-4D97-AF65-F5344CB8AC3E}">
        <p14:creationId xmlns:p14="http://schemas.microsoft.com/office/powerpoint/2010/main" val="323152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BCD14-7420-FF5A-4057-D705103B1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F3EFE-0A70-15E2-1795-E36BEE9FA461}"/>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363E861B-4B0D-96C6-F708-401A47CE1696}"/>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42406EA6-FCE9-7466-64F6-91B97F51ADBC}"/>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4A5B37-28E9-2C73-1542-281CA5B5F75B}"/>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grpSp>
        <p:nvGrpSpPr>
          <p:cNvPr id="19" name="Group 18">
            <a:extLst>
              <a:ext uri="{FF2B5EF4-FFF2-40B4-BE49-F238E27FC236}">
                <a16:creationId xmlns:a16="http://schemas.microsoft.com/office/drawing/2014/main" id="{E8BE0313-693E-E17B-B3BF-26AB0253DDCB}"/>
              </a:ext>
            </a:extLst>
          </p:cNvPr>
          <p:cNvGrpSpPr/>
          <p:nvPr/>
        </p:nvGrpSpPr>
        <p:grpSpPr>
          <a:xfrm>
            <a:off x="4107389" y="1862825"/>
            <a:ext cx="1950251" cy="825614"/>
            <a:chOff x="4107389" y="1862825"/>
            <a:chExt cx="1950251" cy="825614"/>
          </a:xfrm>
        </p:grpSpPr>
        <p:sp>
          <p:nvSpPr>
            <p:cNvPr id="9" name="TextBox 8">
              <a:extLst>
                <a:ext uri="{FF2B5EF4-FFF2-40B4-BE49-F238E27FC236}">
                  <a16:creationId xmlns:a16="http://schemas.microsoft.com/office/drawing/2014/main" id="{8B9D5036-0DB6-380C-57AD-F9560F34C1C0}"/>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solidFill>
                </a:rPr>
                <a:t>Image Encryption</a:t>
              </a:r>
            </a:p>
            <a:p>
              <a:pPr algn="ctr"/>
              <a:r>
                <a:rPr lang="en-US" dirty="0">
                  <a:solidFill>
                    <a:srgbClr val="1A395B"/>
                  </a:solidFill>
                </a:rPr>
                <a:t>(IE)</a:t>
              </a:r>
            </a:p>
          </p:txBody>
        </p:sp>
        <p:sp>
          <p:nvSpPr>
            <p:cNvPr id="17" name="Rectangle 16">
              <a:extLst>
                <a:ext uri="{FF2B5EF4-FFF2-40B4-BE49-F238E27FC236}">
                  <a16:creationId xmlns:a16="http://schemas.microsoft.com/office/drawing/2014/main" id="{BF743447-A822-9CEF-A5B4-247CC55B20CA}"/>
                </a:ext>
              </a:extLst>
            </p:cNvPr>
            <p:cNvSpPr/>
            <p:nvPr/>
          </p:nvSpPr>
          <p:spPr>
            <a:xfrm>
              <a:off x="4139936" y="1862825"/>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92CD79C9-E844-EE0A-F1CF-98CFECFD9B95}"/>
              </a:ext>
            </a:extLst>
          </p:cNvPr>
          <p:cNvSpPr/>
          <p:nvPr/>
        </p:nvSpPr>
        <p:spPr>
          <a:xfrm>
            <a:off x="4123662" y="3597212"/>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7174FC2-2E76-2C24-A428-A33CCADF0832}"/>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solidFill>
              </a:rPr>
              <a:t>Image MAC</a:t>
            </a:r>
          </a:p>
          <a:p>
            <a:pPr algn="ctr"/>
            <a:r>
              <a:rPr lang="en-US" sz="2000" dirty="0">
                <a:solidFill>
                  <a:srgbClr val="1A395B"/>
                </a:solidFill>
              </a:rPr>
              <a:t>(IMAC)</a:t>
            </a:r>
          </a:p>
        </p:txBody>
      </p:sp>
      <p:sp>
        <p:nvSpPr>
          <p:cNvPr id="24" name="Rectangle 23">
            <a:extLst>
              <a:ext uri="{FF2B5EF4-FFF2-40B4-BE49-F238E27FC236}">
                <a16:creationId xmlns:a16="http://schemas.microsoft.com/office/drawing/2014/main" id="{7377F845-3A83-F15C-1FEA-C4263A58976A}"/>
              </a:ext>
            </a:extLst>
          </p:cNvPr>
          <p:cNvSpPr/>
          <p:nvPr/>
        </p:nvSpPr>
        <p:spPr>
          <a:xfrm>
            <a:off x="4123662" y="5331599"/>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61E2E37-B65D-F5F0-9764-2309FC6DAA8F}"/>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solidFill>
              </a:rPr>
              <a:t>Embedding</a:t>
            </a:r>
          </a:p>
        </p:txBody>
      </p:sp>
      <p:cxnSp>
        <p:nvCxnSpPr>
          <p:cNvPr id="27" name="Straight Arrow Connector 26">
            <a:extLst>
              <a:ext uri="{FF2B5EF4-FFF2-40B4-BE49-F238E27FC236}">
                <a16:creationId xmlns:a16="http://schemas.microsoft.com/office/drawing/2014/main" id="{2667C452-877A-8AF5-1BC1-117000038AD3}"/>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F5FABE4-EA31-9A9A-E1ED-CEE190662492}"/>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A4E009-8196-7370-CE5B-0A65F5EF1BC1}"/>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68D0DCEA-D364-709A-50E7-4B0724514A1F}"/>
              </a:ext>
            </a:extLst>
          </p:cNvPr>
          <p:cNvGrpSpPr/>
          <p:nvPr/>
        </p:nvGrpSpPr>
        <p:grpSpPr>
          <a:xfrm>
            <a:off x="6409779" y="1812868"/>
            <a:ext cx="2555018" cy="338554"/>
            <a:chOff x="6193815" y="1855495"/>
            <a:chExt cx="2555018" cy="338554"/>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056F1D7-BCE8-302C-7498-FEBF1E1C24C4}"/>
                    </a:ext>
                  </a:extLst>
                </p:cNvPr>
                <p:cNvSpPr txBox="1"/>
                <p:nvPr/>
              </p:nvSpPr>
              <p:spPr>
                <a:xfrm>
                  <a:off x="6193815" y="1855495"/>
                  <a:ext cx="2555018"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34" name="TextBox 33">
                  <a:extLst>
                    <a:ext uri="{FF2B5EF4-FFF2-40B4-BE49-F238E27FC236}">
                      <a16:creationId xmlns:a16="http://schemas.microsoft.com/office/drawing/2014/main" id="{1056F1D7-BCE8-302C-7498-FEBF1E1C24C4}"/>
                    </a:ext>
                  </a:extLst>
                </p:cNvPr>
                <p:cNvSpPr txBox="1">
                  <a:spLocks noRot="1" noChangeAspect="1" noMove="1" noResize="1" noEditPoints="1" noAdjustHandles="1" noChangeArrowheads="1" noChangeShapeType="1" noTextEdit="1"/>
                </p:cNvSpPr>
                <p:nvPr/>
              </p:nvSpPr>
              <p:spPr>
                <a:xfrm>
                  <a:off x="6193815" y="1855495"/>
                  <a:ext cx="2555018" cy="338554"/>
                </a:xfrm>
                <a:prstGeom prst="rect">
                  <a:avLst/>
                </a:prstGeom>
                <a:blipFill>
                  <a:blip r:embed="rId3"/>
                  <a:stretch>
                    <a:fillRect t="-3571" b="-21429"/>
                  </a:stretch>
                </a:blipFill>
              </p:spPr>
              <p:txBody>
                <a:bodyPr/>
                <a:lstStyle/>
                <a:p>
                  <a:r>
                    <a:rPr lang="en-US">
                      <a:noFill/>
                    </a:rPr>
                    <a:t> </a:t>
                  </a:r>
                </a:p>
              </p:txBody>
            </p:sp>
          </mc:Fallback>
        </mc:AlternateContent>
        <p:pic>
          <p:nvPicPr>
            <p:cNvPr id="35" name="Picture 34" descr="A close-up of a television screen&#10;&#10;AI-generated content may be incorrect.">
              <a:extLst>
                <a:ext uri="{FF2B5EF4-FFF2-40B4-BE49-F238E27FC236}">
                  <a16:creationId xmlns:a16="http://schemas.microsoft.com/office/drawing/2014/main" id="{F2447BD7-7600-281E-D819-E1F569C53629}"/>
                </a:ext>
              </a:extLst>
            </p:cNvPr>
            <p:cNvPicPr>
              <a:picLocks noChangeAspect="1"/>
            </p:cNvPicPr>
            <p:nvPr/>
          </p:nvPicPr>
          <p:blipFill>
            <a:blip r:embed="rId4"/>
            <a:stretch>
              <a:fillRect/>
            </a:stretch>
          </p:blipFill>
          <p:spPr>
            <a:xfrm>
              <a:off x="6196912" y="1869395"/>
              <a:ext cx="276839" cy="310753"/>
            </a:xfrm>
            <a:prstGeom prst="rect">
              <a:avLst/>
            </a:prstGeom>
          </p:spPr>
        </p:pic>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DAAD30A-0093-9D17-EDB2-093E11032169}"/>
                  </a:ext>
                </a:extLst>
              </p:cNvPr>
              <p:cNvSpPr txBox="1"/>
              <p:nvPr/>
            </p:nvSpPr>
            <p:spPr>
              <a:xfrm>
                <a:off x="6409778" y="2339109"/>
                <a:ext cx="4301107" cy="338554"/>
              </a:xfrm>
              <a:prstGeom prst="rect">
                <a:avLst/>
              </a:prstGeom>
              <a:noFill/>
            </p:spPr>
            <p:txBody>
              <a:bodyPr wrap="square" rtlCol="0">
                <a:spAutoFit/>
              </a:bodyPr>
              <a:lstStyle/>
              <a:p>
                <a:r>
                  <a:rPr lang="en-US" sz="1600" dirty="0"/>
                  <a:t>      ← </a:t>
                </a:r>
                <a:r>
                  <a:rPr lang="en-US" sz="1600" dirty="0" err="1"/>
                  <a:t>IE.Dec</a:t>
                </a:r>
                <a:r>
                  <a:rPr lang="en-US" sz="1600" dirty="0"/>
                  <a:t>(</a:t>
                </a:r>
                <a14:m>
                  <m:oMath xmlns:m="http://schemas.openxmlformats.org/officeDocument/2006/math">
                    <m:r>
                      <m:rPr>
                        <m:nor/>
                      </m:rPr>
                      <a:rPr lang="en-US" sz="1600" b="1" i="1" dirty="0"/>
                      <m:t>k</m:t>
                    </m:r>
                  </m:oMath>
                </a14:m>
                <a:r>
                  <a:rPr lang="en-US" sz="1600" dirty="0"/>
                  <a:t>, </a:t>
                </a:r>
                <a:r>
                  <a:rPr lang="en-US" sz="1600" dirty="0" err="1"/>
                  <a:t>Compr</a:t>
                </a:r>
                <a:r>
                  <a:rPr lang="en-US" sz="1600" dirty="0"/>
                  <a:t>(         ))</a:t>
                </a:r>
              </a:p>
            </p:txBody>
          </p:sp>
        </mc:Choice>
        <mc:Fallback xmlns="">
          <p:sp>
            <p:nvSpPr>
              <p:cNvPr id="47" name="TextBox 46">
                <a:extLst>
                  <a:ext uri="{FF2B5EF4-FFF2-40B4-BE49-F238E27FC236}">
                    <a16:creationId xmlns:a16="http://schemas.microsoft.com/office/drawing/2014/main" id="{5DAAD30A-0093-9D17-EDB2-093E11032169}"/>
                  </a:ext>
                </a:extLst>
              </p:cNvPr>
              <p:cNvSpPr txBox="1">
                <a:spLocks noRot="1" noChangeAspect="1" noMove="1" noResize="1" noEditPoints="1" noAdjustHandles="1" noChangeArrowheads="1" noChangeShapeType="1" noTextEdit="1"/>
              </p:cNvSpPr>
              <p:nvPr/>
            </p:nvSpPr>
            <p:spPr>
              <a:xfrm>
                <a:off x="6409778" y="2339109"/>
                <a:ext cx="4301107" cy="338554"/>
              </a:xfrm>
              <a:prstGeom prst="rect">
                <a:avLst/>
              </a:prstGeom>
              <a:blipFill>
                <a:blip r:embed="rId5"/>
                <a:stretch>
                  <a:fillRect t="-7407" b="-22222"/>
                </a:stretch>
              </a:blipFill>
            </p:spPr>
            <p:txBody>
              <a:bodyPr/>
              <a:lstStyle/>
              <a:p>
                <a:r>
                  <a:rPr lang="en-US">
                    <a:noFill/>
                  </a:rPr>
                  <a:t> </a:t>
                </a:r>
              </a:p>
            </p:txBody>
          </p:sp>
        </mc:Fallback>
      </mc:AlternateContent>
      <p:pic>
        <p:nvPicPr>
          <p:cNvPr id="51" name="Picture 50" descr="A close-up of a television screen&#10;&#10;AI-generated content may be incorrect.">
            <a:extLst>
              <a:ext uri="{FF2B5EF4-FFF2-40B4-BE49-F238E27FC236}">
                <a16:creationId xmlns:a16="http://schemas.microsoft.com/office/drawing/2014/main" id="{5C39E813-1566-CC27-D62C-F9D4551018B8}"/>
              </a:ext>
            </a:extLst>
          </p:cNvPr>
          <p:cNvPicPr>
            <a:picLocks noChangeAspect="1"/>
          </p:cNvPicPr>
          <p:nvPr/>
        </p:nvPicPr>
        <p:blipFill>
          <a:blip r:embed="rId4"/>
          <a:stretch>
            <a:fillRect/>
          </a:stretch>
        </p:blipFill>
        <p:spPr>
          <a:xfrm>
            <a:off x="8461421" y="2347092"/>
            <a:ext cx="276839" cy="310753"/>
          </a:xfrm>
          <a:prstGeom prst="rect">
            <a:avLst/>
          </a:prstGeom>
        </p:spPr>
      </p:pic>
      <p:sp>
        <p:nvSpPr>
          <p:cNvPr id="54" name="TextBox 53">
            <a:extLst>
              <a:ext uri="{FF2B5EF4-FFF2-40B4-BE49-F238E27FC236}">
                <a16:creationId xmlns:a16="http://schemas.microsoft.com/office/drawing/2014/main" id="{27F8E92F-2BA5-93B6-B921-11B4A04BC2E3}"/>
              </a:ext>
            </a:extLst>
          </p:cNvPr>
          <p:cNvSpPr txBox="1"/>
          <p:nvPr/>
        </p:nvSpPr>
        <p:spPr>
          <a:xfrm>
            <a:off x="9027047" y="1797477"/>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Secrecy</a:t>
            </a:r>
          </a:p>
        </p:txBody>
      </p:sp>
      <p:pic>
        <p:nvPicPr>
          <p:cNvPr id="4" name="Picture 2" descr="Photo Image Icon">
            <a:extLst>
              <a:ext uri="{FF2B5EF4-FFF2-40B4-BE49-F238E27FC236}">
                <a16:creationId xmlns:a16="http://schemas.microsoft.com/office/drawing/2014/main" id="{7CBF9A09-1800-AA2A-8421-7CEEDEE1728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2414" y="1707564"/>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hoto Image Icon">
            <a:extLst>
              <a:ext uri="{FF2B5EF4-FFF2-40B4-BE49-F238E27FC236}">
                <a16:creationId xmlns:a16="http://schemas.microsoft.com/office/drawing/2014/main" id="{3A90617F-36EF-6529-C699-6C03F8F278E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5507" y="2250339"/>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0B08E5C-5B4D-9216-20BD-EE5FEFB7B542}"/>
              </a:ext>
            </a:extLst>
          </p:cNvPr>
          <p:cNvSpPr>
            <a:spLocks noGrp="1"/>
          </p:cNvSpPr>
          <p:nvPr>
            <p:ph type="sldNum" sz="quarter" idx="12"/>
          </p:nvPr>
        </p:nvSpPr>
        <p:spPr/>
        <p:txBody>
          <a:bodyPr/>
          <a:lstStyle/>
          <a:p>
            <a:fld id="{98C1BC04-B89C-D043-B48C-D12E72BB068E}" type="slidenum">
              <a:rPr lang="en-US" smtClean="0"/>
              <a:t>17</a:t>
            </a:fld>
            <a:endParaRPr lang="en-US"/>
          </a:p>
        </p:txBody>
      </p:sp>
    </p:spTree>
    <p:extLst>
      <p:ext uri="{BB962C8B-B14F-4D97-AF65-F5344CB8AC3E}">
        <p14:creationId xmlns:p14="http://schemas.microsoft.com/office/powerpoint/2010/main" val="213521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9DF5-8262-56DF-23AF-E057A20B6F7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A54ED4-960A-B732-CFEB-930A9AF87797}"/>
                  </a:ext>
                </a:extLst>
              </p:cNvPr>
              <p:cNvSpPr txBox="1"/>
              <p:nvPr/>
            </p:nvSpPr>
            <p:spPr>
              <a:xfrm>
                <a:off x="6354640" y="3945290"/>
                <a:ext cx="3115604" cy="338554"/>
              </a:xfrm>
              <a:prstGeom prst="rect">
                <a:avLst/>
              </a:prstGeom>
              <a:noFill/>
            </p:spPr>
            <p:txBody>
              <a:bodyPr wrap="square" rtlCol="0">
                <a:spAutoFit/>
              </a:bodyPr>
              <a:lstStyle/>
              <a:p>
                <a:r>
                  <a:rPr lang="en-US" sz="1600" dirty="0"/>
                  <a:t> 0/1 ← </a:t>
                </a:r>
                <a:r>
                  <a:rPr lang="en-US" sz="1600" dirty="0" err="1"/>
                  <a:t>IMAC.Verify</a:t>
                </a:r>
                <a:r>
                  <a:rPr lang="en-US" sz="1600" dirty="0"/>
                  <a:t>(</a:t>
                </a:r>
                <a14:m>
                  <m:oMath xmlns:m="http://schemas.openxmlformats.org/officeDocument/2006/math">
                    <m:r>
                      <m:rPr>
                        <m:nor/>
                      </m:rPr>
                      <a:rPr lang="en-US" sz="1600" b="1" i="1" dirty="0"/>
                      <m:t>k</m:t>
                    </m:r>
                  </m:oMath>
                </a14:m>
                <a:r>
                  <a:rPr lang="en-US" sz="1600" dirty="0"/>
                  <a:t>,           , tag )</a:t>
                </a:r>
              </a:p>
            </p:txBody>
          </p:sp>
        </mc:Choice>
        <mc:Fallback xmlns="">
          <p:sp>
            <p:nvSpPr>
              <p:cNvPr id="10" name="TextBox 9">
                <a:extLst>
                  <a:ext uri="{FF2B5EF4-FFF2-40B4-BE49-F238E27FC236}">
                    <a16:creationId xmlns:a16="http://schemas.microsoft.com/office/drawing/2014/main" id="{B8A54ED4-960A-B732-CFEB-930A9AF87797}"/>
                  </a:ext>
                </a:extLst>
              </p:cNvPr>
              <p:cNvSpPr txBox="1">
                <a:spLocks noRot="1" noChangeAspect="1" noMove="1" noResize="1" noEditPoints="1" noAdjustHandles="1" noChangeArrowheads="1" noChangeShapeType="1" noTextEdit="1"/>
              </p:cNvSpPr>
              <p:nvPr/>
            </p:nvSpPr>
            <p:spPr>
              <a:xfrm>
                <a:off x="6354640" y="3945290"/>
                <a:ext cx="3115604" cy="338554"/>
              </a:xfrm>
              <a:prstGeom prst="rect">
                <a:avLst/>
              </a:prstGeom>
              <a:blipFill>
                <a:blip r:embed="rId3"/>
                <a:stretch>
                  <a:fillRect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7D50D2-B98D-A31F-CFA4-574D58AB9750}"/>
                  </a:ext>
                </a:extLst>
              </p:cNvPr>
              <p:cNvSpPr txBox="1"/>
              <p:nvPr/>
            </p:nvSpPr>
            <p:spPr>
              <a:xfrm>
                <a:off x="6354639" y="3438753"/>
                <a:ext cx="2555018" cy="338554"/>
              </a:xfrm>
              <a:prstGeom prst="rect">
                <a:avLst/>
              </a:prstGeom>
              <a:noFill/>
            </p:spPr>
            <p:txBody>
              <a:bodyPr wrap="square" rtlCol="0">
                <a:spAutoFit/>
              </a:bodyPr>
              <a:lstStyle/>
              <a:p>
                <a:r>
                  <a:rPr lang="en-US" sz="1600" dirty="0"/>
                  <a:t> tag ← </a:t>
                </a:r>
                <a:r>
                  <a:rPr lang="en-US" sz="1600" dirty="0" err="1"/>
                  <a:t>IMAC.Sign</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5" name="TextBox 4">
                <a:extLst>
                  <a:ext uri="{FF2B5EF4-FFF2-40B4-BE49-F238E27FC236}">
                    <a16:creationId xmlns:a16="http://schemas.microsoft.com/office/drawing/2014/main" id="{947D50D2-B98D-A31F-CFA4-574D58AB9750}"/>
                  </a:ext>
                </a:extLst>
              </p:cNvPr>
              <p:cNvSpPr txBox="1">
                <a:spLocks noRot="1" noChangeAspect="1" noMove="1" noResize="1" noEditPoints="1" noAdjustHandles="1" noChangeArrowheads="1" noChangeShapeType="1" noTextEdit="1"/>
              </p:cNvSpPr>
              <p:nvPr/>
            </p:nvSpPr>
            <p:spPr>
              <a:xfrm>
                <a:off x="6354639" y="3438753"/>
                <a:ext cx="2555018" cy="338554"/>
              </a:xfrm>
              <a:prstGeom prst="rect">
                <a:avLst/>
              </a:prstGeom>
              <a:blipFill>
                <a:blip r:embed="rId4"/>
                <a:stretch>
                  <a:fillRect t="-3571" b="-1785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F97EB2F-E875-3FA7-E351-249DFBE18684}"/>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B7FEDC19-18BE-E661-B3F5-F74A4562EAFB}"/>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654FD876-6811-38EA-B889-48F7BAFFEFB6}"/>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2EF632-7486-4764-2EDB-B897D3BF2EAA}"/>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grpSp>
        <p:nvGrpSpPr>
          <p:cNvPr id="19" name="Group 18">
            <a:extLst>
              <a:ext uri="{FF2B5EF4-FFF2-40B4-BE49-F238E27FC236}">
                <a16:creationId xmlns:a16="http://schemas.microsoft.com/office/drawing/2014/main" id="{7F908EE3-0690-263B-85FE-3B9C848B4931}"/>
              </a:ext>
            </a:extLst>
          </p:cNvPr>
          <p:cNvGrpSpPr/>
          <p:nvPr/>
        </p:nvGrpSpPr>
        <p:grpSpPr>
          <a:xfrm>
            <a:off x="4107389" y="1862825"/>
            <a:ext cx="1950251" cy="825614"/>
            <a:chOff x="4107389" y="1862825"/>
            <a:chExt cx="1950251" cy="825614"/>
          </a:xfrm>
        </p:grpSpPr>
        <p:sp>
          <p:nvSpPr>
            <p:cNvPr id="9" name="TextBox 8">
              <a:extLst>
                <a:ext uri="{FF2B5EF4-FFF2-40B4-BE49-F238E27FC236}">
                  <a16:creationId xmlns:a16="http://schemas.microsoft.com/office/drawing/2014/main" id="{E13BC369-52F0-03AB-4A41-9A0B3437FA29}"/>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solidFill>
                </a:rPr>
                <a:t>Image Encryption</a:t>
              </a:r>
            </a:p>
            <a:p>
              <a:pPr algn="ctr"/>
              <a:r>
                <a:rPr lang="en-US" dirty="0">
                  <a:solidFill>
                    <a:srgbClr val="1A395B"/>
                  </a:solidFill>
                </a:rPr>
                <a:t>(IE)</a:t>
              </a:r>
            </a:p>
          </p:txBody>
        </p:sp>
        <p:sp>
          <p:nvSpPr>
            <p:cNvPr id="17" name="Rectangle 16">
              <a:extLst>
                <a:ext uri="{FF2B5EF4-FFF2-40B4-BE49-F238E27FC236}">
                  <a16:creationId xmlns:a16="http://schemas.microsoft.com/office/drawing/2014/main" id="{8C0BF7CB-FA33-51B2-9450-B34DE8407D5A}"/>
                </a:ext>
              </a:extLst>
            </p:cNvPr>
            <p:cNvSpPr/>
            <p:nvPr/>
          </p:nvSpPr>
          <p:spPr>
            <a:xfrm>
              <a:off x="4139936" y="1862825"/>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459444C-DBA6-AA79-7FB0-6A1539D6F92E}"/>
              </a:ext>
            </a:extLst>
          </p:cNvPr>
          <p:cNvSpPr/>
          <p:nvPr/>
        </p:nvSpPr>
        <p:spPr>
          <a:xfrm>
            <a:off x="4123662" y="3597212"/>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E0152B-C2FA-CE5B-03DB-55C423E94E6C}"/>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solidFill>
              </a:rPr>
              <a:t>Image MAC</a:t>
            </a:r>
          </a:p>
          <a:p>
            <a:pPr algn="ctr"/>
            <a:r>
              <a:rPr lang="en-US" sz="2000" dirty="0">
                <a:solidFill>
                  <a:srgbClr val="1A395B"/>
                </a:solidFill>
              </a:rPr>
              <a:t>(IMAC)</a:t>
            </a:r>
          </a:p>
        </p:txBody>
      </p:sp>
      <p:sp>
        <p:nvSpPr>
          <p:cNvPr id="24" name="Rectangle 23">
            <a:extLst>
              <a:ext uri="{FF2B5EF4-FFF2-40B4-BE49-F238E27FC236}">
                <a16:creationId xmlns:a16="http://schemas.microsoft.com/office/drawing/2014/main" id="{9A8562D6-B423-4F42-E213-DCEB27F735DB}"/>
              </a:ext>
            </a:extLst>
          </p:cNvPr>
          <p:cNvSpPr/>
          <p:nvPr/>
        </p:nvSpPr>
        <p:spPr>
          <a:xfrm>
            <a:off x="4123662" y="5331599"/>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331E95-2BE2-6C89-1CFA-03ED74EB938B}"/>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solidFill>
              </a:rPr>
              <a:t>Embedding</a:t>
            </a:r>
          </a:p>
        </p:txBody>
      </p:sp>
      <p:cxnSp>
        <p:nvCxnSpPr>
          <p:cNvPr id="27" name="Straight Arrow Connector 26">
            <a:extLst>
              <a:ext uri="{FF2B5EF4-FFF2-40B4-BE49-F238E27FC236}">
                <a16:creationId xmlns:a16="http://schemas.microsoft.com/office/drawing/2014/main" id="{9E55116D-5BFE-6B40-A3AF-40F27381D658}"/>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666058D-FBDC-707C-022F-8C3C35595155}"/>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DCF2D79F-6770-2B80-E8C1-DD5079BA04E4}"/>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EF532591-FC79-EF30-9CCC-57A0CDB644AD}"/>
              </a:ext>
            </a:extLst>
          </p:cNvPr>
          <p:cNvGrpSpPr/>
          <p:nvPr/>
        </p:nvGrpSpPr>
        <p:grpSpPr>
          <a:xfrm>
            <a:off x="6409779" y="1812868"/>
            <a:ext cx="2555018" cy="338554"/>
            <a:chOff x="6193815" y="1855495"/>
            <a:chExt cx="2555018" cy="338554"/>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120E7F7-C05F-CA6D-D14F-DA37966D4476}"/>
                    </a:ext>
                  </a:extLst>
                </p:cNvPr>
                <p:cNvSpPr txBox="1"/>
                <p:nvPr/>
              </p:nvSpPr>
              <p:spPr>
                <a:xfrm>
                  <a:off x="6193815" y="1855495"/>
                  <a:ext cx="2555018"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34" name="TextBox 33">
                  <a:extLst>
                    <a:ext uri="{FF2B5EF4-FFF2-40B4-BE49-F238E27FC236}">
                      <a16:creationId xmlns:a16="http://schemas.microsoft.com/office/drawing/2014/main" id="{1120E7F7-C05F-CA6D-D14F-DA37966D4476}"/>
                    </a:ext>
                  </a:extLst>
                </p:cNvPr>
                <p:cNvSpPr txBox="1">
                  <a:spLocks noRot="1" noChangeAspect="1" noMove="1" noResize="1" noEditPoints="1" noAdjustHandles="1" noChangeArrowheads="1" noChangeShapeType="1" noTextEdit="1"/>
                </p:cNvSpPr>
                <p:nvPr/>
              </p:nvSpPr>
              <p:spPr>
                <a:xfrm>
                  <a:off x="6193815" y="1855495"/>
                  <a:ext cx="2555018" cy="338554"/>
                </a:xfrm>
                <a:prstGeom prst="rect">
                  <a:avLst/>
                </a:prstGeom>
                <a:blipFill>
                  <a:blip r:embed="rId5"/>
                  <a:stretch>
                    <a:fillRect t="-3571" b="-21429"/>
                  </a:stretch>
                </a:blipFill>
              </p:spPr>
              <p:txBody>
                <a:bodyPr/>
                <a:lstStyle/>
                <a:p>
                  <a:r>
                    <a:rPr lang="en-US">
                      <a:noFill/>
                    </a:rPr>
                    <a:t> </a:t>
                  </a:r>
                </a:p>
              </p:txBody>
            </p:sp>
          </mc:Fallback>
        </mc:AlternateContent>
        <p:pic>
          <p:nvPicPr>
            <p:cNvPr id="35" name="Picture 34" descr="A close-up of a television screen&#10;&#10;AI-generated content may be incorrect.">
              <a:extLst>
                <a:ext uri="{FF2B5EF4-FFF2-40B4-BE49-F238E27FC236}">
                  <a16:creationId xmlns:a16="http://schemas.microsoft.com/office/drawing/2014/main" id="{328C59D8-CE93-C4AF-D530-9F30FEA184BC}"/>
                </a:ext>
              </a:extLst>
            </p:cNvPr>
            <p:cNvPicPr>
              <a:picLocks noChangeAspect="1"/>
            </p:cNvPicPr>
            <p:nvPr/>
          </p:nvPicPr>
          <p:blipFill>
            <a:blip r:embed="rId6"/>
            <a:stretch>
              <a:fillRect/>
            </a:stretch>
          </p:blipFill>
          <p:spPr>
            <a:xfrm>
              <a:off x="6196912" y="1869395"/>
              <a:ext cx="276839" cy="310753"/>
            </a:xfrm>
            <a:prstGeom prst="rect">
              <a:avLst/>
            </a:prstGeom>
          </p:spPr>
        </p:pic>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E62A6C8-413B-5F9F-E869-244DB6D51356}"/>
                  </a:ext>
                </a:extLst>
              </p:cNvPr>
              <p:cNvSpPr txBox="1"/>
              <p:nvPr/>
            </p:nvSpPr>
            <p:spPr>
              <a:xfrm>
                <a:off x="6409778" y="2339109"/>
                <a:ext cx="4301107"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r>
                  <a:rPr lang="en-US" sz="1600" dirty="0" err="1"/>
                  <a:t>Compr</a:t>
                </a:r>
                <a:r>
                  <a:rPr lang="en-US" sz="1600" dirty="0"/>
                  <a:t>(         ))</a:t>
                </a:r>
              </a:p>
            </p:txBody>
          </p:sp>
        </mc:Choice>
        <mc:Fallback xmlns="">
          <p:sp>
            <p:nvSpPr>
              <p:cNvPr id="47" name="TextBox 46">
                <a:extLst>
                  <a:ext uri="{FF2B5EF4-FFF2-40B4-BE49-F238E27FC236}">
                    <a16:creationId xmlns:a16="http://schemas.microsoft.com/office/drawing/2014/main" id="{AE62A6C8-413B-5F9F-E869-244DB6D51356}"/>
                  </a:ext>
                </a:extLst>
              </p:cNvPr>
              <p:cNvSpPr txBox="1">
                <a:spLocks noRot="1" noChangeAspect="1" noMove="1" noResize="1" noEditPoints="1" noAdjustHandles="1" noChangeArrowheads="1" noChangeShapeType="1" noTextEdit="1"/>
              </p:cNvSpPr>
              <p:nvPr/>
            </p:nvSpPr>
            <p:spPr>
              <a:xfrm>
                <a:off x="6409778" y="2339109"/>
                <a:ext cx="4301107" cy="338554"/>
              </a:xfrm>
              <a:prstGeom prst="rect">
                <a:avLst/>
              </a:prstGeom>
              <a:blipFill>
                <a:blip r:embed="rId7"/>
                <a:stretch>
                  <a:fillRect t="-7407" b="-22222"/>
                </a:stretch>
              </a:blipFill>
            </p:spPr>
            <p:txBody>
              <a:bodyPr/>
              <a:lstStyle/>
              <a:p>
                <a:r>
                  <a:rPr lang="en-US">
                    <a:noFill/>
                  </a:rPr>
                  <a:t> </a:t>
                </a:r>
              </a:p>
            </p:txBody>
          </p:sp>
        </mc:Fallback>
      </mc:AlternateContent>
      <p:pic>
        <p:nvPicPr>
          <p:cNvPr id="51" name="Picture 50" descr="A close-up of a television screen&#10;&#10;AI-generated content may be incorrect.">
            <a:extLst>
              <a:ext uri="{FF2B5EF4-FFF2-40B4-BE49-F238E27FC236}">
                <a16:creationId xmlns:a16="http://schemas.microsoft.com/office/drawing/2014/main" id="{41835E0D-97E4-14B9-439B-1CADB49B4E86}"/>
              </a:ext>
            </a:extLst>
          </p:cNvPr>
          <p:cNvPicPr>
            <a:picLocks noChangeAspect="1"/>
          </p:cNvPicPr>
          <p:nvPr/>
        </p:nvPicPr>
        <p:blipFill>
          <a:blip r:embed="rId6"/>
          <a:stretch>
            <a:fillRect/>
          </a:stretch>
        </p:blipFill>
        <p:spPr>
          <a:xfrm>
            <a:off x="8461421" y="2347092"/>
            <a:ext cx="276839" cy="310753"/>
          </a:xfrm>
          <a:prstGeom prst="rect">
            <a:avLst/>
          </a:prstGeom>
        </p:spPr>
      </p:pic>
      <p:sp>
        <p:nvSpPr>
          <p:cNvPr id="54" name="TextBox 53">
            <a:extLst>
              <a:ext uri="{FF2B5EF4-FFF2-40B4-BE49-F238E27FC236}">
                <a16:creationId xmlns:a16="http://schemas.microsoft.com/office/drawing/2014/main" id="{F09F15E5-819A-13BB-814C-9926C976EA38}"/>
              </a:ext>
            </a:extLst>
          </p:cNvPr>
          <p:cNvSpPr txBox="1"/>
          <p:nvPr/>
        </p:nvSpPr>
        <p:spPr>
          <a:xfrm>
            <a:off x="9027047" y="1797477"/>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Secrecy</a:t>
            </a:r>
          </a:p>
        </p:txBody>
      </p:sp>
      <p:sp>
        <p:nvSpPr>
          <p:cNvPr id="12" name="TextBox 11">
            <a:extLst>
              <a:ext uri="{FF2B5EF4-FFF2-40B4-BE49-F238E27FC236}">
                <a16:creationId xmlns:a16="http://schemas.microsoft.com/office/drawing/2014/main" id="{453E05A6-C98C-6D74-1362-000EF2424474}"/>
              </a:ext>
            </a:extLst>
          </p:cNvPr>
          <p:cNvSpPr txBox="1"/>
          <p:nvPr/>
        </p:nvSpPr>
        <p:spPr>
          <a:xfrm>
            <a:off x="9027047" y="3373465"/>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Unforgeability</a:t>
            </a:r>
          </a:p>
        </p:txBody>
      </p:sp>
      <p:pic>
        <p:nvPicPr>
          <p:cNvPr id="6" name="Picture 2" descr="Photo Image Icon">
            <a:extLst>
              <a:ext uri="{FF2B5EF4-FFF2-40B4-BE49-F238E27FC236}">
                <a16:creationId xmlns:a16="http://schemas.microsoft.com/office/drawing/2014/main" id="{8F827F72-BEF8-6997-48FF-2E31DA08357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033" y="1719588"/>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hoto Image Icon">
            <a:extLst>
              <a:ext uri="{FF2B5EF4-FFF2-40B4-BE49-F238E27FC236}">
                <a16:creationId xmlns:a16="http://schemas.microsoft.com/office/drawing/2014/main" id="{9A58D05E-8210-9405-F358-3A83714625F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5507" y="2250339"/>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hoto Image Icon">
            <a:extLst>
              <a:ext uri="{FF2B5EF4-FFF2-40B4-BE49-F238E27FC236}">
                <a16:creationId xmlns:a16="http://schemas.microsoft.com/office/drawing/2014/main" id="{9BB22A67-E1F0-0532-8158-4E5553D0087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2442" y="3326084"/>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hoto Image Icon">
            <a:extLst>
              <a:ext uri="{FF2B5EF4-FFF2-40B4-BE49-F238E27FC236}">
                <a16:creationId xmlns:a16="http://schemas.microsoft.com/office/drawing/2014/main" id="{E5FA31D3-DDFB-EC2C-C3CE-0780128178B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5262" y="3856835"/>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0E56E85-B331-E8E3-25AF-54046022B4D5}"/>
              </a:ext>
            </a:extLst>
          </p:cNvPr>
          <p:cNvSpPr>
            <a:spLocks noGrp="1"/>
          </p:cNvSpPr>
          <p:nvPr>
            <p:ph type="sldNum" sz="quarter" idx="12"/>
          </p:nvPr>
        </p:nvSpPr>
        <p:spPr/>
        <p:txBody>
          <a:bodyPr/>
          <a:lstStyle/>
          <a:p>
            <a:fld id="{98C1BC04-B89C-D043-B48C-D12E72BB068E}" type="slidenum">
              <a:rPr lang="en-US" smtClean="0"/>
              <a:t>18</a:t>
            </a:fld>
            <a:endParaRPr lang="en-US"/>
          </a:p>
        </p:txBody>
      </p:sp>
    </p:spTree>
    <p:extLst>
      <p:ext uri="{BB962C8B-B14F-4D97-AF65-F5344CB8AC3E}">
        <p14:creationId xmlns:p14="http://schemas.microsoft.com/office/powerpoint/2010/main" val="221627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287E-20B4-9753-80E0-3FD34050854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6A8B33C-100B-351F-4455-FB1F80F34AA3}"/>
                  </a:ext>
                </a:extLst>
              </p:cNvPr>
              <p:cNvSpPr txBox="1"/>
              <p:nvPr/>
            </p:nvSpPr>
            <p:spPr>
              <a:xfrm>
                <a:off x="6354640" y="3945290"/>
                <a:ext cx="3115604" cy="338554"/>
              </a:xfrm>
              <a:prstGeom prst="rect">
                <a:avLst/>
              </a:prstGeom>
              <a:noFill/>
            </p:spPr>
            <p:txBody>
              <a:bodyPr wrap="square" rtlCol="0">
                <a:spAutoFit/>
              </a:bodyPr>
              <a:lstStyle/>
              <a:p>
                <a:r>
                  <a:rPr lang="en-US" sz="1600" dirty="0"/>
                  <a:t> 0/1 ← </a:t>
                </a:r>
                <a:r>
                  <a:rPr lang="en-US" sz="1600" dirty="0" err="1"/>
                  <a:t>IMAC.Verify</a:t>
                </a:r>
                <a:r>
                  <a:rPr lang="en-US" sz="1600" dirty="0"/>
                  <a:t>(</a:t>
                </a:r>
                <a14:m>
                  <m:oMath xmlns:m="http://schemas.openxmlformats.org/officeDocument/2006/math">
                    <m:r>
                      <m:rPr>
                        <m:nor/>
                      </m:rPr>
                      <a:rPr lang="en-US" sz="1600" b="1" i="1" dirty="0"/>
                      <m:t>k</m:t>
                    </m:r>
                  </m:oMath>
                </a14:m>
                <a:r>
                  <a:rPr lang="en-US" sz="1600" dirty="0"/>
                  <a:t>,           , tag )</a:t>
                </a:r>
              </a:p>
            </p:txBody>
          </p:sp>
        </mc:Choice>
        <mc:Fallback xmlns="">
          <p:sp>
            <p:nvSpPr>
              <p:cNvPr id="10" name="TextBox 9">
                <a:extLst>
                  <a:ext uri="{FF2B5EF4-FFF2-40B4-BE49-F238E27FC236}">
                    <a16:creationId xmlns:a16="http://schemas.microsoft.com/office/drawing/2014/main" id="{C6A8B33C-100B-351F-4455-FB1F80F34AA3}"/>
                  </a:ext>
                </a:extLst>
              </p:cNvPr>
              <p:cNvSpPr txBox="1">
                <a:spLocks noRot="1" noChangeAspect="1" noMove="1" noResize="1" noEditPoints="1" noAdjustHandles="1" noChangeArrowheads="1" noChangeShapeType="1" noTextEdit="1"/>
              </p:cNvSpPr>
              <p:nvPr/>
            </p:nvSpPr>
            <p:spPr>
              <a:xfrm>
                <a:off x="6354640" y="3945290"/>
                <a:ext cx="3115604" cy="338554"/>
              </a:xfrm>
              <a:prstGeom prst="rect">
                <a:avLst/>
              </a:prstGeom>
              <a:blipFill>
                <a:blip r:embed="rId3"/>
                <a:stretch>
                  <a:fillRect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E52EF3-80A1-E566-1299-A3B62D9E23D9}"/>
                  </a:ext>
                </a:extLst>
              </p:cNvPr>
              <p:cNvSpPr txBox="1"/>
              <p:nvPr/>
            </p:nvSpPr>
            <p:spPr>
              <a:xfrm>
                <a:off x="6354639" y="3438753"/>
                <a:ext cx="2555018" cy="338554"/>
              </a:xfrm>
              <a:prstGeom prst="rect">
                <a:avLst/>
              </a:prstGeom>
              <a:noFill/>
            </p:spPr>
            <p:txBody>
              <a:bodyPr wrap="square" rtlCol="0">
                <a:spAutoFit/>
              </a:bodyPr>
              <a:lstStyle/>
              <a:p>
                <a:r>
                  <a:rPr lang="en-US" sz="1600" dirty="0"/>
                  <a:t> tag ← </a:t>
                </a:r>
                <a:r>
                  <a:rPr lang="en-US" sz="1600" dirty="0" err="1"/>
                  <a:t>IMAC.Sign</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5" name="TextBox 4">
                <a:extLst>
                  <a:ext uri="{FF2B5EF4-FFF2-40B4-BE49-F238E27FC236}">
                    <a16:creationId xmlns:a16="http://schemas.microsoft.com/office/drawing/2014/main" id="{47E52EF3-80A1-E566-1299-A3B62D9E23D9}"/>
                  </a:ext>
                </a:extLst>
              </p:cNvPr>
              <p:cNvSpPr txBox="1">
                <a:spLocks noRot="1" noChangeAspect="1" noMove="1" noResize="1" noEditPoints="1" noAdjustHandles="1" noChangeArrowheads="1" noChangeShapeType="1" noTextEdit="1"/>
              </p:cNvSpPr>
              <p:nvPr/>
            </p:nvSpPr>
            <p:spPr>
              <a:xfrm>
                <a:off x="6354639" y="3438753"/>
                <a:ext cx="2555018" cy="338554"/>
              </a:xfrm>
              <a:prstGeom prst="rect">
                <a:avLst/>
              </a:prstGeom>
              <a:blipFill>
                <a:blip r:embed="rId4"/>
                <a:stretch>
                  <a:fillRect t="-3571" b="-1785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34CAD3C-F533-F36E-5B9B-DF73604EDDBC}"/>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81522B5C-6CC1-802A-3433-CFFF8A4304DC}"/>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AE058D6D-9083-12FD-FFA8-7ECC9ECA7C8F}"/>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D1041FB-C53A-8220-BAC0-B3B52AAD213F}"/>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grpSp>
        <p:nvGrpSpPr>
          <p:cNvPr id="19" name="Group 18">
            <a:extLst>
              <a:ext uri="{FF2B5EF4-FFF2-40B4-BE49-F238E27FC236}">
                <a16:creationId xmlns:a16="http://schemas.microsoft.com/office/drawing/2014/main" id="{075F2880-164F-4E89-C342-7E694B49FE9B}"/>
              </a:ext>
            </a:extLst>
          </p:cNvPr>
          <p:cNvGrpSpPr/>
          <p:nvPr/>
        </p:nvGrpSpPr>
        <p:grpSpPr>
          <a:xfrm>
            <a:off x="4107389" y="1862825"/>
            <a:ext cx="1950251" cy="825614"/>
            <a:chOff x="4107389" y="1862825"/>
            <a:chExt cx="1950251" cy="825614"/>
          </a:xfrm>
        </p:grpSpPr>
        <p:sp>
          <p:nvSpPr>
            <p:cNvPr id="9" name="TextBox 8">
              <a:extLst>
                <a:ext uri="{FF2B5EF4-FFF2-40B4-BE49-F238E27FC236}">
                  <a16:creationId xmlns:a16="http://schemas.microsoft.com/office/drawing/2014/main" id="{4066A265-E0F2-255E-CCD8-DC30709C27EB}"/>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solidFill>
                </a:rPr>
                <a:t>Image Encryption</a:t>
              </a:r>
            </a:p>
            <a:p>
              <a:pPr algn="ctr"/>
              <a:r>
                <a:rPr lang="en-US" dirty="0">
                  <a:solidFill>
                    <a:srgbClr val="1A395B"/>
                  </a:solidFill>
                </a:rPr>
                <a:t>(IE)</a:t>
              </a:r>
            </a:p>
          </p:txBody>
        </p:sp>
        <p:sp>
          <p:nvSpPr>
            <p:cNvPr id="17" name="Rectangle 16">
              <a:extLst>
                <a:ext uri="{FF2B5EF4-FFF2-40B4-BE49-F238E27FC236}">
                  <a16:creationId xmlns:a16="http://schemas.microsoft.com/office/drawing/2014/main" id="{BD7F4B18-9C9D-3A82-5F49-EF8C99A762F2}"/>
                </a:ext>
              </a:extLst>
            </p:cNvPr>
            <p:cNvSpPr/>
            <p:nvPr/>
          </p:nvSpPr>
          <p:spPr>
            <a:xfrm>
              <a:off x="4139936" y="1862825"/>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C5CBEA8C-B302-E3D6-9672-4CC44916FCF3}"/>
              </a:ext>
            </a:extLst>
          </p:cNvPr>
          <p:cNvSpPr/>
          <p:nvPr/>
        </p:nvSpPr>
        <p:spPr>
          <a:xfrm>
            <a:off x="4123662" y="3597212"/>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26A0704-626A-6DF6-31FD-D3A0F2D4A1BB}"/>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solidFill>
              </a:rPr>
              <a:t>Image MAC</a:t>
            </a:r>
          </a:p>
          <a:p>
            <a:pPr algn="ctr"/>
            <a:r>
              <a:rPr lang="en-US" sz="2000" dirty="0">
                <a:solidFill>
                  <a:srgbClr val="1A395B"/>
                </a:solidFill>
              </a:rPr>
              <a:t>(IMAC)</a:t>
            </a:r>
          </a:p>
        </p:txBody>
      </p:sp>
      <p:sp>
        <p:nvSpPr>
          <p:cNvPr id="24" name="Rectangle 23">
            <a:extLst>
              <a:ext uri="{FF2B5EF4-FFF2-40B4-BE49-F238E27FC236}">
                <a16:creationId xmlns:a16="http://schemas.microsoft.com/office/drawing/2014/main" id="{4A6AB910-9B50-E414-17D0-5D88AAC44B4F}"/>
              </a:ext>
            </a:extLst>
          </p:cNvPr>
          <p:cNvSpPr/>
          <p:nvPr/>
        </p:nvSpPr>
        <p:spPr>
          <a:xfrm>
            <a:off x="4123662" y="5331599"/>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7C27823-5964-5FAC-7AC0-956DCF0ABDDC}"/>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solidFill>
              </a:rPr>
              <a:t>Embedding</a:t>
            </a:r>
          </a:p>
        </p:txBody>
      </p:sp>
      <p:cxnSp>
        <p:nvCxnSpPr>
          <p:cNvPr id="27" name="Straight Arrow Connector 26">
            <a:extLst>
              <a:ext uri="{FF2B5EF4-FFF2-40B4-BE49-F238E27FC236}">
                <a16:creationId xmlns:a16="http://schemas.microsoft.com/office/drawing/2014/main" id="{E4D17489-F0E6-A048-B441-5A3E51DE4B9C}"/>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9B0583B-AFEA-482B-BA85-E8EBC13A29A6}"/>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46681E5-216A-F92C-D3B0-2BC7809F2074}"/>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30FBADEE-0D55-7E20-615E-374F13F16C5A}"/>
              </a:ext>
            </a:extLst>
          </p:cNvPr>
          <p:cNvGrpSpPr/>
          <p:nvPr/>
        </p:nvGrpSpPr>
        <p:grpSpPr>
          <a:xfrm>
            <a:off x="6409779" y="1812868"/>
            <a:ext cx="2555018" cy="338554"/>
            <a:chOff x="6193815" y="1855495"/>
            <a:chExt cx="2555018" cy="338554"/>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F3CE943-5956-8D3B-3F15-B54258EFD932}"/>
                    </a:ext>
                  </a:extLst>
                </p:cNvPr>
                <p:cNvSpPr txBox="1"/>
                <p:nvPr/>
              </p:nvSpPr>
              <p:spPr>
                <a:xfrm>
                  <a:off x="6193815" y="1855495"/>
                  <a:ext cx="2555018"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34" name="TextBox 33">
                  <a:extLst>
                    <a:ext uri="{FF2B5EF4-FFF2-40B4-BE49-F238E27FC236}">
                      <a16:creationId xmlns:a16="http://schemas.microsoft.com/office/drawing/2014/main" id="{6F3CE943-5956-8D3B-3F15-B54258EFD932}"/>
                    </a:ext>
                  </a:extLst>
                </p:cNvPr>
                <p:cNvSpPr txBox="1">
                  <a:spLocks noRot="1" noChangeAspect="1" noMove="1" noResize="1" noEditPoints="1" noAdjustHandles="1" noChangeArrowheads="1" noChangeShapeType="1" noTextEdit="1"/>
                </p:cNvSpPr>
                <p:nvPr/>
              </p:nvSpPr>
              <p:spPr>
                <a:xfrm>
                  <a:off x="6193815" y="1855495"/>
                  <a:ext cx="2555018" cy="338554"/>
                </a:xfrm>
                <a:prstGeom prst="rect">
                  <a:avLst/>
                </a:prstGeom>
                <a:blipFill>
                  <a:blip r:embed="rId5"/>
                  <a:stretch>
                    <a:fillRect t="-3571" b="-21429"/>
                  </a:stretch>
                </a:blipFill>
              </p:spPr>
              <p:txBody>
                <a:bodyPr/>
                <a:lstStyle/>
                <a:p>
                  <a:r>
                    <a:rPr lang="en-US">
                      <a:noFill/>
                    </a:rPr>
                    <a:t> </a:t>
                  </a:r>
                </a:p>
              </p:txBody>
            </p:sp>
          </mc:Fallback>
        </mc:AlternateContent>
        <p:pic>
          <p:nvPicPr>
            <p:cNvPr id="35" name="Picture 34" descr="A close-up of a television screen&#10;&#10;AI-generated content may be incorrect.">
              <a:extLst>
                <a:ext uri="{FF2B5EF4-FFF2-40B4-BE49-F238E27FC236}">
                  <a16:creationId xmlns:a16="http://schemas.microsoft.com/office/drawing/2014/main" id="{25831114-8CD2-0810-FEAB-71FBE5830FA6}"/>
                </a:ext>
              </a:extLst>
            </p:cNvPr>
            <p:cNvPicPr>
              <a:picLocks noChangeAspect="1"/>
            </p:cNvPicPr>
            <p:nvPr/>
          </p:nvPicPr>
          <p:blipFill>
            <a:blip r:embed="rId6"/>
            <a:stretch>
              <a:fillRect/>
            </a:stretch>
          </p:blipFill>
          <p:spPr>
            <a:xfrm>
              <a:off x="6196912" y="1869395"/>
              <a:ext cx="276839" cy="310753"/>
            </a:xfrm>
            <a:prstGeom prst="rect">
              <a:avLst/>
            </a:prstGeom>
          </p:spPr>
        </p:pic>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E2A74F8-6962-7FFE-42C4-1AFCFAC17E38}"/>
                  </a:ext>
                </a:extLst>
              </p:cNvPr>
              <p:cNvSpPr txBox="1"/>
              <p:nvPr/>
            </p:nvSpPr>
            <p:spPr>
              <a:xfrm>
                <a:off x="6409778" y="2339109"/>
                <a:ext cx="4301107"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r>
                  <a:rPr lang="en-US" sz="1600" dirty="0" err="1"/>
                  <a:t>Compr</a:t>
                </a:r>
                <a:r>
                  <a:rPr lang="en-US" sz="1600" dirty="0"/>
                  <a:t>(         ))</a:t>
                </a:r>
              </a:p>
            </p:txBody>
          </p:sp>
        </mc:Choice>
        <mc:Fallback xmlns="">
          <p:sp>
            <p:nvSpPr>
              <p:cNvPr id="47" name="TextBox 46">
                <a:extLst>
                  <a:ext uri="{FF2B5EF4-FFF2-40B4-BE49-F238E27FC236}">
                    <a16:creationId xmlns:a16="http://schemas.microsoft.com/office/drawing/2014/main" id="{BE2A74F8-6962-7FFE-42C4-1AFCFAC17E38}"/>
                  </a:ext>
                </a:extLst>
              </p:cNvPr>
              <p:cNvSpPr txBox="1">
                <a:spLocks noRot="1" noChangeAspect="1" noMove="1" noResize="1" noEditPoints="1" noAdjustHandles="1" noChangeArrowheads="1" noChangeShapeType="1" noTextEdit="1"/>
              </p:cNvSpPr>
              <p:nvPr/>
            </p:nvSpPr>
            <p:spPr>
              <a:xfrm>
                <a:off x="6409778" y="2339109"/>
                <a:ext cx="4301107" cy="338554"/>
              </a:xfrm>
              <a:prstGeom prst="rect">
                <a:avLst/>
              </a:prstGeom>
              <a:blipFill>
                <a:blip r:embed="rId7"/>
                <a:stretch>
                  <a:fillRect t="-7407" b="-22222"/>
                </a:stretch>
              </a:blipFill>
            </p:spPr>
            <p:txBody>
              <a:bodyPr/>
              <a:lstStyle/>
              <a:p>
                <a:r>
                  <a:rPr lang="en-US">
                    <a:noFill/>
                  </a:rPr>
                  <a:t> </a:t>
                </a:r>
              </a:p>
            </p:txBody>
          </p:sp>
        </mc:Fallback>
      </mc:AlternateContent>
      <p:pic>
        <p:nvPicPr>
          <p:cNvPr id="51" name="Picture 50" descr="A close-up of a television screen&#10;&#10;AI-generated content may be incorrect.">
            <a:extLst>
              <a:ext uri="{FF2B5EF4-FFF2-40B4-BE49-F238E27FC236}">
                <a16:creationId xmlns:a16="http://schemas.microsoft.com/office/drawing/2014/main" id="{D9BF5E1D-052A-A692-ABDE-9C7ADCECD476}"/>
              </a:ext>
            </a:extLst>
          </p:cNvPr>
          <p:cNvPicPr>
            <a:picLocks noChangeAspect="1"/>
          </p:cNvPicPr>
          <p:nvPr/>
        </p:nvPicPr>
        <p:blipFill>
          <a:blip r:embed="rId6"/>
          <a:stretch>
            <a:fillRect/>
          </a:stretch>
        </p:blipFill>
        <p:spPr>
          <a:xfrm>
            <a:off x="8461421" y="2347092"/>
            <a:ext cx="276839" cy="310753"/>
          </a:xfrm>
          <a:prstGeom prst="rect">
            <a:avLst/>
          </a:prstGeom>
        </p:spPr>
      </p:pic>
      <p:sp>
        <p:nvSpPr>
          <p:cNvPr id="54" name="TextBox 53">
            <a:extLst>
              <a:ext uri="{FF2B5EF4-FFF2-40B4-BE49-F238E27FC236}">
                <a16:creationId xmlns:a16="http://schemas.microsoft.com/office/drawing/2014/main" id="{5F3EF076-702D-0243-9498-16BE1B1B9991}"/>
              </a:ext>
            </a:extLst>
          </p:cNvPr>
          <p:cNvSpPr txBox="1"/>
          <p:nvPr/>
        </p:nvSpPr>
        <p:spPr>
          <a:xfrm>
            <a:off x="9027047" y="1797477"/>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Secrecy</a:t>
            </a:r>
          </a:p>
        </p:txBody>
      </p:sp>
      <p:sp>
        <p:nvSpPr>
          <p:cNvPr id="12" name="TextBox 11">
            <a:extLst>
              <a:ext uri="{FF2B5EF4-FFF2-40B4-BE49-F238E27FC236}">
                <a16:creationId xmlns:a16="http://schemas.microsoft.com/office/drawing/2014/main" id="{5F72B38E-52C6-F9C6-4981-AB74DFE4B900}"/>
              </a:ext>
            </a:extLst>
          </p:cNvPr>
          <p:cNvSpPr txBox="1"/>
          <p:nvPr/>
        </p:nvSpPr>
        <p:spPr>
          <a:xfrm>
            <a:off x="9027047" y="3373465"/>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Unforgeability</a:t>
            </a:r>
          </a:p>
        </p:txBody>
      </p:sp>
      <p:pic>
        <p:nvPicPr>
          <p:cNvPr id="6" name="Picture 2" descr="Photo Image Icon">
            <a:extLst>
              <a:ext uri="{FF2B5EF4-FFF2-40B4-BE49-F238E27FC236}">
                <a16:creationId xmlns:a16="http://schemas.microsoft.com/office/drawing/2014/main" id="{7D01BEC0-9BDF-8B6F-9E7A-19A68A35836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033" y="1719588"/>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hoto Image Icon">
            <a:extLst>
              <a:ext uri="{FF2B5EF4-FFF2-40B4-BE49-F238E27FC236}">
                <a16:creationId xmlns:a16="http://schemas.microsoft.com/office/drawing/2014/main" id="{7A2F8D7B-8267-1F71-526A-3388F2896A3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5507" y="2250339"/>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hoto Image Icon">
            <a:extLst>
              <a:ext uri="{FF2B5EF4-FFF2-40B4-BE49-F238E27FC236}">
                <a16:creationId xmlns:a16="http://schemas.microsoft.com/office/drawing/2014/main" id="{CD0CC3B5-D933-6B1C-CEFD-17DEC08583D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2442" y="3326084"/>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hoto Image Icon">
            <a:extLst>
              <a:ext uri="{FF2B5EF4-FFF2-40B4-BE49-F238E27FC236}">
                <a16:creationId xmlns:a16="http://schemas.microsoft.com/office/drawing/2014/main" id="{9B602F8C-FAE0-E697-AA36-1D14CC30F80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5262" y="3856835"/>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664B89-6775-D94C-FAE6-2F26C3590554}"/>
              </a:ext>
            </a:extLst>
          </p:cNvPr>
          <p:cNvSpPr txBox="1"/>
          <p:nvPr/>
        </p:nvSpPr>
        <p:spPr>
          <a:xfrm>
            <a:off x="5469485" y="4686080"/>
            <a:ext cx="6181692" cy="369332"/>
          </a:xfrm>
          <a:prstGeom prst="rect">
            <a:avLst/>
          </a:prstGeom>
          <a:noFill/>
        </p:spPr>
        <p:txBody>
          <a:bodyPr wrap="none" rtlCol="0">
            <a:spAutoFit/>
          </a:bodyPr>
          <a:lstStyle/>
          <a:p>
            <a:r>
              <a:rPr lang="en-US" dirty="0"/>
              <a:t>Use another symmetric encryption scheme </a:t>
            </a:r>
            <a:r>
              <a:rPr lang="en-US" dirty="0">
                <a:solidFill>
                  <a:srgbClr val="005D7C"/>
                </a:solidFill>
              </a:rPr>
              <a:t>SE</a:t>
            </a:r>
            <a:r>
              <a:rPr lang="en-US" dirty="0"/>
              <a:t> to encrypt tag</a:t>
            </a:r>
          </a:p>
        </p:txBody>
      </p:sp>
      <p:sp>
        <p:nvSpPr>
          <p:cNvPr id="7" name="Slide Number Placeholder 6">
            <a:extLst>
              <a:ext uri="{FF2B5EF4-FFF2-40B4-BE49-F238E27FC236}">
                <a16:creationId xmlns:a16="http://schemas.microsoft.com/office/drawing/2014/main" id="{B795DCBA-AC1E-649C-35A2-9C8C745A1B7F}"/>
              </a:ext>
            </a:extLst>
          </p:cNvPr>
          <p:cNvSpPr>
            <a:spLocks noGrp="1"/>
          </p:cNvSpPr>
          <p:nvPr>
            <p:ph type="sldNum" sz="quarter" idx="12"/>
          </p:nvPr>
        </p:nvSpPr>
        <p:spPr/>
        <p:txBody>
          <a:bodyPr/>
          <a:lstStyle/>
          <a:p>
            <a:fld id="{98C1BC04-B89C-D043-B48C-D12E72BB068E}" type="slidenum">
              <a:rPr lang="en-US" smtClean="0"/>
              <a:t>19</a:t>
            </a:fld>
            <a:endParaRPr lang="en-US"/>
          </a:p>
        </p:txBody>
      </p:sp>
    </p:spTree>
    <p:extLst>
      <p:ext uri="{BB962C8B-B14F-4D97-AF65-F5344CB8AC3E}">
        <p14:creationId xmlns:p14="http://schemas.microsoft.com/office/powerpoint/2010/main" val="421243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86B01-67A8-1C4B-D66F-7588696C23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0CEDE-17F5-2BA5-C804-9C8C90218D92}"/>
              </a:ext>
            </a:extLst>
          </p:cNvPr>
          <p:cNvSpPr>
            <a:spLocks noGrp="1"/>
          </p:cNvSpPr>
          <p:nvPr>
            <p:ph type="title"/>
          </p:nvPr>
        </p:nvSpPr>
        <p:spPr/>
        <p:txBody>
          <a:bodyPr/>
          <a:lstStyle/>
          <a:p>
            <a:r>
              <a:rPr lang="en-US" dirty="0"/>
              <a:t>Motivation</a:t>
            </a:r>
          </a:p>
        </p:txBody>
      </p:sp>
      <p:sp>
        <p:nvSpPr>
          <p:cNvPr id="5" name="Arrow: Down 4">
            <a:extLst>
              <a:ext uri="{FF2B5EF4-FFF2-40B4-BE49-F238E27FC236}">
                <a16:creationId xmlns:a16="http://schemas.microsoft.com/office/drawing/2014/main" id="{4420D3A0-B26A-ACB6-E310-2EDE9E5FBD80}"/>
              </a:ext>
            </a:extLst>
          </p:cNvPr>
          <p:cNvSpPr/>
          <p:nvPr/>
        </p:nvSpPr>
        <p:spPr>
          <a:xfrm rot="16200000">
            <a:off x="6073746" y="2376259"/>
            <a:ext cx="305670" cy="16687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wo Girls Hugging Green Field Daytime ...">
            <a:extLst>
              <a:ext uri="{FF2B5EF4-FFF2-40B4-BE49-F238E27FC236}">
                <a16:creationId xmlns:a16="http://schemas.microsoft.com/office/drawing/2014/main" id="{0ED5A68B-D159-0684-EAB8-EDD4AA9C2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848" y="2431425"/>
            <a:ext cx="169545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wo Girls Hugging Green Field Daytime ...">
            <a:extLst>
              <a:ext uri="{FF2B5EF4-FFF2-40B4-BE49-F238E27FC236}">
                <a16:creationId xmlns:a16="http://schemas.microsoft.com/office/drawing/2014/main" id="{D939437D-A764-7DA1-11A4-C2F592B01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219" y="2409871"/>
            <a:ext cx="348724" cy="55639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5C05145-6884-33AC-5239-95D681950C6B}"/>
              </a:ext>
            </a:extLst>
          </p:cNvPr>
          <p:cNvGrpSpPr/>
          <p:nvPr/>
        </p:nvGrpSpPr>
        <p:grpSpPr>
          <a:xfrm>
            <a:off x="7749198" y="1830587"/>
            <a:ext cx="2579857" cy="613578"/>
            <a:chOff x="8619464" y="2333493"/>
            <a:chExt cx="2579857" cy="613578"/>
          </a:xfrm>
        </p:grpSpPr>
        <p:pic>
          <p:nvPicPr>
            <p:cNvPr id="1026" name="Picture 2" descr="Google Photo Creations">
              <a:extLst>
                <a:ext uri="{FF2B5EF4-FFF2-40B4-BE49-F238E27FC236}">
                  <a16:creationId xmlns:a16="http://schemas.microsoft.com/office/drawing/2014/main" id="{6D8AAF8E-C6E1-E18C-8BD1-843173D5D3B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9464" y="2333493"/>
              <a:ext cx="1044397" cy="586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most popular social media websites in 2024">
              <a:extLst>
                <a:ext uri="{FF2B5EF4-FFF2-40B4-BE49-F238E27FC236}">
                  <a16:creationId xmlns:a16="http://schemas.microsoft.com/office/drawing/2014/main" id="{3897D346-D63D-C7B3-C51C-8780C2963F7D}"/>
                </a:ext>
              </a:extLst>
            </p:cNvPr>
            <p:cNvPicPr>
              <a:picLocks noChangeAspect="1" noChangeArrowheads="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10217341" y="2333493"/>
              <a:ext cx="981980" cy="5510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Ever Happened to Flickr? | TechSpot">
              <a:extLst>
                <a:ext uri="{FF2B5EF4-FFF2-40B4-BE49-F238E27FC236}">
                  <a16:creationId xmlns:a16="http://schemas.microsoft.com/office/drawing/2014/main" id="{222CD4B4-4253-AFC3-FE40-4AC596B1301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8904" y="2333493"/>
              <a:ext cx="1281216" cy="6135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F0DB0233-EE03-A97F-2F5F-F2B9E7253DE5}"/>
              </a:ext>
            </a:extLst>
          </p:cNvPr>
          <p:cNvSpPr/>
          <p:nvPr/>
        </p:nvSpPr>
        <p:spPr>
          <a:xfrm>
            <a:off x="521589" y="1783756"/>
            <a:ext cx="4718057"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CA388BB6-8348-99F0-8F55-14141BA1FF22}"/>
              </a:ext>
            </a:extLst>
          </p:cNvPr>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53701" y="1783756"/>
            <a:ext cx="813946" cy="766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erver Icon Design 20966106 Vector Art ...">
            <a:extLst>
              <a:ext uri="{FF2B5EF4-FFF2-40B4-BE49-F238E27FC236}">
                <a16:creationId xmlns:a16="http://schemas.microsoft.com/office/drawing/2014/main" id="{A622D015-6F05-77F9-0B7A-D5D7AFF3E8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229" y="1811026"/>
            <a:ext cx="652701" cy="6527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8AAF9AD-11B3-FB38-1902-670183EFE556}"/>
              </a:ext>
            </a:extLst>
          </p:cNvPr>
          <p:cNvSpPr/>
          <p:nvPr/>
        </p:nvSpPr>
        <p:spPr>
          <a:xfrm>
            <a:off x="7211598" y="1783756"/>
            <a:ext cx="4207141"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EDA7147-21CE-20D3-6446-EDFDBE8D55E0}"/>
              </a:ext>
            </a:extLst>
          </p:cNvPr>
          <p:cNvSpPr>
            <a:spLocks noGrp="1"/>
          </p:cNvSpPr>
          <p:nvPr>
            <p:ph type="sldNum" sz="quarter" idx="12"/>
          </p:nvPr>
        </p:nvSpPr>
        <p:spPr/>
        <p:txBody>
          <a:bodyPr/>
          <a:lstStyle/>
          <a:p>
            <a:fld id="{98C1BC04-B89C-D043-B48C-D12E72BB068E}" type="slidenum">
              <a:rPr lang="en-US" smtClean="0"/>
              <a:t>2</a:t>
            </a:fld>
            <a:endParaRPr lang="en-US"/>
          </a:p>
        </p:txBody>
      </p:sp>
    </p:spTree>
    <p:extLst>
      <p:ext uri="{BB962C8B-B14F-4D97-AF65-F5344CB8AC3E}">
        <p14:creationId xmlns:p14="http://schemas.microsoft.com/office/powerpoint/2010/main" val="70571446"/>
      </p:ext>
    </p:extLst>
  </p:cSld>
  <p:clrMapOvr>
    <a:masterClrMapping/>
  </p:clrMapOvr>
  <mc:AlternateContent xmlns:mc="http://schemas.openxmlformats.org/markup-compatibility/2006" xmlns:p14="http://schemas.microsoft.com/office/powerpoint/2010/main">
    <mc:Choice Requires="p14">
      <p:transition spd="slow" p14:dur="2000" advTm="6623"/>
    </mc:Choice>
    <mc:Fallback xmlns="">
      <p:transition spd="slow" advTm="66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BC3B-CA79-FA63-E92E-D1895DE5C9D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FD8214-65D7-EFAC-FBE7-8C299D8D464D}"/>
                  </a:ext>
                </a:extLst>
              </p:cNvPr>
              <p:cNvSpPr txBox="1"/>
              <p:nvPr/>
            </p:nvSpPr>
            <p:spPr>
              <a:xfrm>
                <a:off x="6354639" y="3958447"/>
                <a:ext cx="3115604" cy="338554"/>
              </a:xfrm>
              <a:prstGeom prst="rect">
                <a:avLst/>
              </a:prstGeom>
              <a:noFill/>
            </p:spPr>
            <p:txBody>
              <a:bodyPr wrap="square" rtlCol="0">
                <a:spAutoFit/>
              </a:bodyPr>
              <a:lstStyle/>
              <a:p>
                <a:r>
                  <a:rPr lang="en-US" sz="1600" dirty="0"/>
                  <a:t> 0/1 ← </a:t>
                </a:r>
                <a:r>
                  <a:rPr lang="en-US" sz="1600" dirty="0" err="1"/>
                  <a:t>IMAC.Verify</a:t>
                </a:r>
                <a:r>
                  <a:rPr lang="en-US" sz="1600" dirty="0"/>
                  <a:t>(</a:t>
                </a:r>
                <a14:m>
                  <m:oMath xmlns:m="http://schemas.openxmlformats.org/officeDocument/2006/math">
                    <m:r>
                      <m:rPr>
                        <m:nor/>
                      </m:rPr>
                      <a:rPr lang="en-US" sz="1600" b="1" i="1" dirty="0"/>
                      <m:t>k</m:t>
                    </m:r>
                  </m:oMath>
                </a14:m>
                <a:r>
                  <a:rPr lang="en-US" sz="1600" dirty="0"/>
                  <a:t>,          , tag )</a:t>
                </a:r>
              </a:p>
            </p:txBody>
          </p:sp>
        </mc:Choice>
        <mc:Fallback xmlns="">
          <p:sp>
            <p:nvSpPr>
              <p:cNvPr id="10" name="TextBox 9">
                <a:extLst>
                  <a:ext uri="{FF2B5EF4-FFF2-40B4-BE49-F238E27FC236}">
                    <a16:creationId xmlns:a16="http://schemas.microsoft.com/office/drawing/2014/main" id="{63FD8214-65D7-EFAC-FBE7-8C299D8D464D}"/>
                  </a:ext>
                </a:extLst>
              </p:cNvPr>
              <p:cNvSpPr txBox="1">
                <a:spLocks noRot="1" noChangeAspect="1" noMove="1" noResize="1" noEditPoints="1" noAdjustHandles="1" noChangeArrowheads="1" noChangeShapeType="1" noTextEdit="1"/>
              </p:cNvSpPr>
              <p:nvPr/>
            </p:nvSpPr>
            <p:spPr>
              <a:xfrm>
                <a:off x="6354639" y="3958447"/>
                <a:ext cx="3115604" cy="338554"/>
              </a:xfrm>
              <a:prstGeom prst="rect">
                <a:avLst/>
              </a:prstGeom>
              <a:blipFill>
                <a:blip r:embed="rId3"/>
                <a:stretch>
                  <a:fillRect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E9AFE08-7A72-3D5A-1B79-B4366762CDCF}"/>
                  </a:ext>
                </a:extLst>
              </p:cNvPr>
              <p:cNvSpPr txBox="1"/>
              <p:nvPr/>
            </p:nvSpPr>
            <p:spPr>
              <a:xfrm>
                <a:off x="6354639" y="3438753"/>
                <a:ext cx="2555018" cy="338554"/>
              </a:xfrm>
              <a:prstGeom prst="rect">
                <a:avLst/>
              </a:prstGeom>
              <a:noFill/>
            </p:spPr>
            <p:txBody>
              <a:bodyPr wrap="square" rtlCol="0">
                <a:spAutoFit/>
              </a:bodyPr>
              <a:lstStyle/>
              <a:p>
                <a:r>
                  <a:rPr lang="en-US" sz="1600" dirty="0"/>
                  <a:t> tag ← </a:t>
                </a:r>
                <a:r>
                  <a:rPr lang="en-US" sz="1600" dirty="0" err="1"/>
                  <a:t>IMAC.Sign</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5" name="TextBox 4">
                <a:extLst>
                  <a:ext uri="{FF2B5EF4-FFF2-40B4-BE49-F238E27FC236}">
                    <a16:creationId xmlns:a16="http://schemas.microsoft.com/office/drawing/2014/main" id="{DE9AFE08-7A72-3D5A-1B79-B4366762CDCF}"/>
                  </a:ext>
                </a:extLst>
              </p:cNvPr>
              <p:cNvSpPr txBox="1">
                <a:spLocks noRot="1" noChangeAspect="1" noMove="1" noResize="1" noEditPoints="1" noAdjustHandles="1" noChangeArrowheads="1" noChangeShapeType="1" noTextEdit="1"/>
              </p:cNvSpPr>
              <p:nvPr/>
            </p:nvSpPr>
            <p:spPr>
              <a:xfrm>
                <a:off x="6354639" y="3438753"/>
                <a:ext cx="2555018" cy="338554"/>
              </a:xfrm>
              <a:prstGeom prst="rect">
                <a:avLst/>
              </a:prstGeom>
              <a:blipFill>
                <a:blip r:embed="rId4"/>
                <a:stretch>
                  <a:fillRect t="-3571" b="-1785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8EB1960-4E1C-6615-E806-C8900EB613CD}"/>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DAD56D58-B398-1C87-E5E4-BE897733CB19}"/>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B6D3E6AD-C094-6E5B-00B8-ADE80F0258FA}"/>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35B1F2-35F4-F767-A246-4391C4870E97}"/>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grpSp>
        <p:nvGrpSpPr>
          <p:cNvPr id="19" name="Group 18">
            <a:extLst>
              <a:ext uri="{FF2B5EF4-FFF2-40B4-BE49-F238E27FC236}">
                <a16:creationId xmlns:a16="http://schemas.microsoft.com/office/drawing/2014/main" id="{844A6E12-DCB8-8EE8-F946-1CE8F41E9C1C}"/>
              </a:ext>
            </a:extLst>
          </p:cNvPr>
          <p:cNvGrpSpPr/>
          <p:nvPr/>
        </p:nvGrpSpPr>
        <p:grpSpPr>
          <a:xfrm>
            <a:off x="4107389" y="1862825"/>
            <a:ext cx="1950251" cy="825614"/>
            <a:chOff x="4107389" y="1862825"/>
            <a:chExt cx="1950251" cy="825614"/>
          </a:xfrm>
        </p:grpSpPr>
        <p:sp>
          <p:nvSpPr>
            <p:cNvPr id="9" name="TextBox 8">
              <a:extLst>
                <a:ext uri="{FF2B5EF4-FFF2-40B4-BE49-F238E27FC236}">
                  <a16:creationId xmlns:a16="http://schemas.microsoft.com/office/drawing/2014/main" id="{E2C8AD18-CBF9-A422-21E9-97D71E6298ED}"/>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solidFill>
                </a:rPr>
                <a:t>Image Encryption</a:t>
              </a:r>
            </a:p>
            <a:p>
              <a:pPr algn="ctr"/>
              <a:r>
                <a:rPr lang="en-US" dirty="0">
                  <a:solidFill>
                    <a:srgbClr val="1A395B"/>
                  </a:solidFill>
                </a:rPr>
                <a:t>(IE)</a:t>
              </a:r>
            </a:p>
          </p:txBody>
        </p:sp>
        <p:sp>
          <p:nvSpPr>
            <p:cNvPr id="17" name="Rectangle 16">
              <a:extLst>
                <a:ext uri="{FF2B5EF4-FFF2-40B4-BE49-F238E27FC236}">
                  <a16:creationId xmlns:a16="http://schemas.microsoft.com/office/drawing/2014/main" id="{E5CCF98C-ACB1-0923-20F5-7D8EEB1301DB}"/>
                </a:ext>
              </a:extLst>
            </p:cNvPr>
            <p:cNvSpPr/>
            <p:nvPr/>
          </p:nvSpPr>
          <p:spPr>
            <a:xfrm>
              <a:off x="4139936" y="1862825"/>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274FFE4-CC58-84AA-5708-C2B6EE8528D8}"/>
              </a:ext>
            </a:extLst>
          </p:cNvPr>
          <p:cNvSpPr/>
          <p:nvPr/>
        </p:nvSpPr>
        <p:spPr>
          <a:xfrm>
            <a:off x="4123662" y="3597212"/>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0D69B36-F71E-DA88-943F-1C86D286E741}"/>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solidFill>
              </a:rPr>
              <a:t>Image MAC</a:t>
            </a:r>
          </a:p>
          <a:p>
            <a:pPr algn="ctr"/>
            <a:r>
              <a:rPr lang="en-US" sz="2000" dirty="0">
                <a:solidFill>
                  <a:srgbClr val="1A395B"/>
                </a:solidFill>
              </a:rPr>
              <a:t>(IMAC)</a:t>
            </a:r>
          </a:p>
        </p:txBody>
      </p:sp>
      <p:sp>
        <p:nvSpPr>
          <p:cNvPr id="24" name="Rectangle 23">
            <a:extLst>
              <a:ext uri="{FF2B5EF4-FFF2-40B4-BE49-F238E27FC236}">
                <a16:creationId xmlns:a16="http://schemas.microsoft.com/office/drawing/2014/main" id="{B77E23C9-6EA1-9B34-39D0-43E59E7E8509}"/>
              </a:ext>
            </a:extLst>
          </p:cNvPr>
          <p:cNvSpPr/>
          <p:nvPr/>
        </p:nvSpPr>
        <p:spPr>
          <a:xfrm>
            <a:off x="4123662" y="5331599"/>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7FF3163-2E79-D1DD-DBE0-5CCB41A73F6D}"/>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solidFill>
              </a:rPr>
              <a:t>Embedding</a:t>
            </a:r>
          </a:p>
        </p:txBody>
      </p:sp>
      <p:cxnSp>
        <p:nvCxnSpPr>
          <p:cNvPr id="27" name="Straight Arrow Connector 26">
            <a:extLst>
              <a:ext uri="{FF2B5EF4-FFF2-40B4-BE49-F238E27FC236}">
                <a16:creationId xmlns:a16="http://schemas.microsoft.com/office/drawing/2014/main" id="{4BD5106D-CE68-ED5E-AA57-E0DEB139B814}"/>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E8A1788-585F-F39E-7242-165F1DD264B6}"/>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DD27DBD-BF28-6487-5C30-9794CE2BBDB7}"/>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C0806DB6-693F-AD3B-482C-4FEE4583E577}"/>
              </a:ext>
            </a:extLst>
          </p:cNvPr>
          <p:cNvGrpSpPr/>
          <p:nvPr/>
        </p:nvGrpSpPr>
        <p:grpSpPr>
          <a:xfrm>
            <a:off x="6409779" y="1812868"/>
            <a:ext cx="2555018" cy="338554"/>
            <a:chOff x="6193815" y="1855495"/>
            <a:chExt cx="2555018" cy="338554"/>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9AC2153-E6C2-5D4E-574E-F4141A4C6DB4}"/>
                    </a:ext>
                  </a:extLst>
                </p:cNvPr>
                <p:cNvSpPr txBox="1"/>
                <p:nvPr/>
              </p:nvSpPr>
              <p:spPr>
                <a:xfrm>
                  <a:off x="6193815" y="1855495"/>
                  <a:ext cx="2555018"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34" name="TextBox 33">
                  <a:extLst>
                    <a:ext uri="{FF2B5EF4-FFF2-40B4-BE49-F238E27FC236}">
                      <a16:creationId xmlns:a16="http://schemas.microsoft.com/office/drawing/2014/main" id="{59AC2153-E6C2-5D4E-574E-F4141A4C6DB4}"/>
                    </a:ext>
                  </a:extLst>
                </p:cNvPr>
                <p:cNvSpPr txBox="1">
                  <a:spLocks noRot="1" noChangeAspect="1" noMove="1" noResize="1" noEditPoints="1" noAdjustHandles="1" noChangeArrowheads="1" noChangeShapeType="1" noTextEdit="1"/>
                </p:cNvSpPr>
                <p:nvPr/>
              </p:nvSpPr>
              <p:spPr>
                <a:xfrm>
                  <a:off x="6193815" y="1855495"/>
                  <a:ext cx="2555018" cy="338554"/>
                </a:xfrm>
                <a:prstGeom prst="rect">
                  <a:avLst/>
                </a:prstGeom>
                <a:blipFill>
                  <a:blip r:embed="rId5"/>
                  <a:stretch>
                    <a:fillRect t="-3571" b="-21429"/>
                  </a:stretch>
                </a:blipFill>
              </p:spPr>
              <p:txBody>
                <a:bodyPr/>
                <a:lstStyle/>
                <a:p>
                  <a:r>
                    <a:rPr lang="en-US">
                      <a:noFill/>
                    </a:rPr>
                    <a:t> </a:t>
                  </a:r>
                </a:p>
              </p:txBody>
            </p:sp>
          </mc:Fallback>
        </mc:AlternateContent>
        <p:pic>
          <p:nvPicPr>
            <p:cNvPr id="35" name="Picture 34" descr="A close-up of a television screen&#10;&#10;AI-generated content may be incorrect.">
              <a:extLst>
                <a:ext uri="{FF2B5EF4-FFF2-40B4-BE49-F238E27FC236}">
                  <a16:creationId xmlns:a16="http://schemas.microsoft.com/office/drawing/2014/main" id="{9B2DBCEC-3243-271B-0C80-3E65CFE393A2}"/>
                </a:ext>
              </a:extLst>
            </p:cNvPr>
            <p:cNvPicPr>
              <a:picLocks noChangeAspect="1"/>
            </p:cNvPicPr>
            <p:nvPr/>
          </p:nvPicPr>
          <p:blipFill>
            <a:blip r:embed="rId6"/>
            <a:stretch>
              <a:fillRect/>
            </a:stretch>
          </p:blipFill>
          <p:spPr>
            <a:xfrm>
              <a:off x="6196912" y="1869395"/>
              <a:ext cx="276839" cy="310753"/>
            </a:xfrm>
            <a:prstGeom prst="rect">
              <a:avLst/>
            </a:prstGeom>
          </p:spPr>
        </p:pic>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B88AF69-D5B1-DAC0-CE00-EF4233EEB6F1}"/>
                  </a:ext>
                </a:extLst>
              </p:cNvPr>
              <p:cNvSpPr txBox="1"/>
              <p:nvPr/>
            </p:nvSpPr>
            <p:spPr>
              <a:xfrm>
                <a:off x="6409778" y="2339109"/>
                <a:ext cx="4301107"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r>
                  <a:rPr lang="en-US" sz="1600" dirty="0" err="1"/>
                  <a:t>Compr</a:t>
                </a:r>
                <a:r>
                  <a:rPr lang="en-US" sz="1600" dirty="0"/>
                  <a:t>(         ))</a:t>
                </a:r>
              </a:p>
            </p:txBody>
          </p:sp>
        </mc:Choice>
        <mc:Fallback xmlns="">
          <p:sp>
            <p:nvSpPr>
              <p:cNvPr id="47" name="TextBox 46">
                <a:extLst>
                  <a:ext uri="{FF2B5EF4-FFF2-40B4-BE49-F238E27FC236}">
                    <a16:creationId xmlns:a16="http://schemas.microsoft.com/office/drawing/2014/main" id="{1B88AF69-D5B1-DAC0-CE00-EF4233EEB6F1}"/>
                  </a:ext>
                </a:extLst>
              </p:cNvPr>
              <p:cNvSpPr txBox="1">
                <a:spLocks noRot="1" noChangeAspect="1" noMove="1" noResize="1" noEditPoints="1" noAdjustHandles="1" noChangeArrowheads="1" noChangeShapeType="1" noTextEdit="1"/>
              </p:cNvSpPr>
              <p:nvPr/>
            </p:nvSpPr>
            <p:spPr>
              <a:xfrm>
                <a:off x="6409778" y="2339109"/>
                <a:ext cx="4301107" cy="338554"/>
              </a:xfrm>
              <a:prstGeom prst="rect">
                <a:avLst/>
              </a:prstGeom>
              <a:blipFill>
                <a:blip r:embed="rId7"/>
                <a:stretch>
                  <a:fillRect t="-7407" b="-22222"/>
                </a:stretch>
              </a:blipFill>
            </p:spPr>
            <p:txBody>
              <a:bodyPr/>
              <a:lstStyle/>
              <a:p>
                <a:r>
                  <a:rPr lang="en-US">
                    <a:noFill/>
                  </a:rPr>
                  <a:t> </a:t>
                </a:r>
              </a:p>
            </p:txBody>
          </p:sp>
        </mc:Fallback>
      </mc:AlternateContent>
      <p:pic>
        <p:nvPicPr>
          <p:cNvPr id="51" name="Picture 50" descr="A close-up of a television screen&#10;&#10;AI-generated content may be incorrect.">
            <a:extLst>
              <a:ext uri="{FF2B5EF4-FFF2-40B4-BE49-F238E27FC236}">
                <a16:creationId xmlns:a16="http://schemas.microsoft.com/office/drawing/2014/main" id="{0768D835-B1DF-96E8-47C9-14DD18C62D06}"/>
              </a:ext>
            </a:extLst>
          </p:cNvPr>
          <p:cNvPicPr>
            <a:picLocks noChangeAspect="1"/>
          </p:cNvPicPr>
          <p:nvPr/>
        </p:nvPicPr>
        <p:blipFill>
          <a:blip r:embed="rId6"/>
          <a:stretch>
            <a:fillRect/>
          </a:stretch>
        </p:blipFill>
        <p:spPr>
          <a:xfrm>
            <a:off x="8461421" y="2347092"/>
            <a:ext cx="276839" cy="310753"/>
          </a:xfrm>
          <a:prstGeom prst="rect">
            <a:avLst/>
          </a:prstGeom>
        </p:spPr>
      </p:pic>
      <p:sp>
        <p:nvSpPr>
          <p:cNvPr id="54" name="TextBox 53">
            <a:extLst>
              <a:ext uri="{FF2B5EF4-FFF2-40B4-BE49-F238E27FC236}">
                <a16:creationId xmlns:a16="http://schemas.microsoft.com/office/drawing/2014/main" id="{C8A8AEAE-EE95-2BFD-AB96-C82EFD0CAD4E}"/>
              </a:ext>
            </a:extLst>
          </p:cNvPr>
          <p:cNvSpPr txBox="1"/>
          <p:nvPr/>
        </p:nvSpPr>
        <p:spPr>
          <a:xfrm>
            <a:off x="9027047" y="1797477"/>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Secrecy</a:t>
            </a:r>
          </a:p>
        </p:txBody>
      </p:sp>
      <p:sp>
        <p:nvSpPr>
          <p:cNvPr id="12" name="TextBox 11">
            <a:extLst>
              <a:ext uri="{FF2B5EF4-FFF2-40B4-BE49-F238E27FC236}">
                <a16:creationId xmlns:a16="http://schemas.microsoft.com/office/drawing/2014/main" id="{E64D16DB-16ED-78B7-212C-727812D9BEF7}"/>
              </a:ext>
            </a:extLst>
          </p:cNvPr>
          <p:cNvSpPr txBox="1"/>
          <p:nvPr/>
        </p:nvSpPr>
        <p:spPr>
          <a:xfrm>
            <a:off x="9027047" y="3373465"/>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Unforgeability</a:t>
            </a:r>
          </a:p>
        </p:txBody>
      </p:sp>
      <p:sp>
        <p:nvSpPr>
          <p:cNvPr id="14" name="TextBox 13">
            <a:extLst>
              <a:ext uri="{FF2B5EF4-FFF2-40B4-BE49-F238E27FC236}">
                <a16:creationId xmlns:a16="http://schemas.microsoft.com/office/drawing/2014/main" id="{748873FA-07DD-48E1-F8A9-7B671886C329}"/>
              </a:ext>
            </a:extLst>
          </p:cNvPr>
          <p:cNvSpPr txBox="1"/>
          <p:nvPr/>
        </p:nvSpPr>
        <p:spPr>
          <a:xfrm>
            <a:off x="6409779" y="5199760"/>
            <a:ext cx="2555018" cy="338554"/>
          </a:xfrm>
          <a:prstGeom prst="rect">
            <a:avLst/>
          </a:prstGeom>
          <a:noFill/>
        </p:spPr>
        <p:txBody>
          <a:bodyPr wrap="square" rtlCol="0">
            <a:spAutoFit/>
          </a:bodyPr>
          <a:lstStyle/>
          <a:p>
            <a:r>
              <a:rPr lang="en-US" sz="1600" dirty="0"/>
              <a:t>      ← Embed(           ,  tag)</a:t>
            </a:r>
          </a:p>
        </p:txBody>
      </p:sp>
      <p:pic>
        <p:nvPicPr>
          <p:cNvPr id="20" name="Picture 19" descr="A close-up of a television screen&#10;&#10;AI-generated content may be incorrect.">
            <a:extLst>
              <a:ext uri="{FF2B5EF4-FFF2-40B4-BE49-F238E27FC236}">
                <a16:creationId xmlns:a16="http://schemas.microsoft.com/office/drawing/2014/main" id="{4303FE1D-B79E-2ACE-BC77-264913A73639}"/>
              </a:ext>
            </a:extLst>
          </p:cNvPr>
          <p:cNvPicPr>
            <a:picLocks noChangeAspect="1"/>
          </p:cNvPicPr>
          <p:nvPr/>
        </p:nvPicPr>
        <p:blipFill>
          <a:blip r:embed="rId6"/>
          <a:stretch>
            <a:fillRect/>
          </a:stretch>
        </p:blipFill>
        <p:spPr>
          <a:xfrm>
            <a:off x="7112973" y="5807551"/>
            <a:ext cx="276839" cy="310753"/>
          </a:xfrm>
          <a:prstGeom prst="rect">
            <a:avLst/>
          </a:prstGeom>
        </p:spPr>
      </p:pic>
      <p:sp>
        <p:nvSpPr>
          <p:cNvPr id="26" name="TextBox 25">
            <a:extLst>
              <a:ext uri="{FF2B5EF4-FFF2-40B4-BE49-F238E27FC236}">
                <a16:creationId xmlns:a16="http://schemas.microsoft.com/office/drawing/2014/main" id="{643F8D86-62FF-897F-CF77-D346182B2A96}"/>
              </a:ext>
            </a:extLst>
          </p:cNvPr>
          <p:cNvSpPr txBox="1"/>
          <p:nvPr/>
        </p:nvSpPr>
        <p:spPr>
          <a:xfrm>
            <a:off x="6189851" y="5796256"/>
            <a:ext cx="4521034" cy="338554"/>
          </a:xfrm>
          <a:prstGeom prst="rect">
            <a:avLst/>
          </a:prstGeom>
          <a:noFill/>
        </p:spPr>
        <p:txBody>
          <a:bodyPr wrap="square" rtlCol="0">
            <a:spAutoFit/>
          </a:bodyPr>
          <a:lstStyle/>
          <a:p>
            <a:r>
              <a:rPr lang="en-US" sz="1600" dirty="0"/>
              <a:t>( </a:t>
            </a:r>
            <a:r>
              <a:rPr lang="en-US" sz="1600" dirty="0" err="1"/>
              <a:t>Compr</a:t>
            </a:r>
            <a:r>
              <a:rPr lang="en-US" sz="1600" dirty="0"/>
              <a:t>(         ) , tag) ← Extract( </a:t>
            </a:r>
            <a:r>
              <a:rPr lang="en-US" sz="1600" dirty="0" err="1"/>
              <a:t>Compr</a:t>
            </a:r>
            <a:r>
              <a:rPr lang="en-US" sz="1600" dirty="0"/>
              <a:t>(          ))</a:t>
            </a:r>
          </a:p>
        </p:txBody>
      </p:sp>
      <p:pic>
        <p:nvPicPr>
          <p:cNvPr id="39" name="Picture 38" descr="A close-up of a television screen&#10;&#10;AI-generated content may be incorrect.">
            <a:extLst>
              <a:ext uri="{FF2B5EF4-FFF2-40B4-BE49-F238E27FC236}">
                <a16:creationId xmlns:a16="http://schemas.microsoft.com/office/drawing/2014/main" id="{11A7CE2B-B1F4-CE98-0BEF-9447EAAB2A4D}"/>
              </a:ext>
            </a:extLst>
          </p:cNvPr>
          <p:cNvPicPr>
            <a:picLocks noChangeAspect="1"/>
          </p:cNvPicPr>
          <p:nvPr/>
        </p:nvPicPr>
        <p:blipFill>
          <a:blip r:embed="rId6"/>
          <a:stretch>
            <a:fillRect/>
          </a:stretch>
        </p:blipFill>
        <p:spPr>
          <a:xfrm>
            <a:off x="7682924" y="5199760"/>
            <a:ext cx="276839" cy="310753"/>
          </a:xfrm>
          <a:prstGeom prst="rect">
            <a:avLst/>
          </a:prstGeom>
        </p:spPr>
      </p:pic>
      <p:pic>
        <p:nvPicPr>
          <p:cNvPr id="18" name="Picture 2" descr="Photo Image Icon">
            <a:extLst>
              <a:ext uri="{FF2B5EF4-FFF2-40B4-BE49-F238E27FC236}">
                <a16:creationId xmlns:a16="http://schemas.microsoft.com/office/drawing/2014/main" id="{5D29212D-B516-A52F-21B3-CFF0E7C4C5D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2414" y="1707564"/>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hoto Image Icon">
            <a:extLst>
              <a:ext uri="{FF2B5EF4-FFF2-40B4-BE49-F238E27FC236}">
                <a16:creationId xmlns:a16="http://schemas.microsoft.com/office/drawing/2014/main" id="{3A4257D0-2766-65B3-98EE-7716ED90FA5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5507" y="2250339"/>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hoto Image Icon">
            <a:extLst>
              <a:ext uri="{FF2B5EF4-FFF2-40B4-BE49-F238E27FC236}">
                <a16:creationId xmlns:a16="http://schemas.microsoft.com/office/drawing/2014/main" id="{FC13F5F8-0D1F-08C5-64E8-CA0816AC958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2442" y="3326084"/>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Photo Image Icon">
            <a:extLst>
              <a:ext uri="{FF2B5EF4-FFF2-40B4-BE49-F238E27FC236}">
                <a16:creationId xmlns:a16="http://schemas.microsoft.com/office/drawing/2014/main" id="{F9BB53F4-1780-DD95-EE88-00F6BD7219F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5262" y="3856835"/>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image">
            <a:extLst>
              <a:ext uri="{FF2B5EF4-FFF2-40B4-BE49-F238E27FC236}">
                <a16:creationId xmlns:a16="http://schemas.microsoft.com/office/drawing/2014/main" id="{987BFB75-033C-B77E-5B89-827A2F7D58E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739" t="7476" r="30474"/>
          <a:stretch>
            <a:fillRect/>
          </a:stretch>
        </p:blipFill>
        <p:spPr bwMode="auto">
          <a:xfrm>
            <a:off x="6354639" y="5166588"/>
            <a:ext cx="298853" cy="371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a:extLst>
              <a:ext uri="{FF2B5EF4-FFF2-40B4-BE49-F238E27FC236}">
                <a16:creationId xmlns:a16="http://schemas.microsoft.com/office/drawing/2014/main" id="{A82D220C-3B2F-85C1-091C-78E0F621C3C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739" t="7476" r="30474"/>
          <a:stretch>
            <a:fillRect/>
          </a:stretch>
        </p:blipFill>
        <p:spPr bwMode="auto">
          <a:xfrm>
            <a:off x="9603022" y="5746578"/>
            <a:ext cx="298853" cy="37172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CDB67DF-9EB7-FF26-583C-95B0C0865EC6}"/>
              </a:ext>
            </a:extLst>
          </p:cNvPr>
          <p:cNvSpPr>
            <a:spLocks noGrp="1"/>
          </p:cNvSpPr>
          <p:nvPr>
            <p:ph type="sldNum" sz="quarter" idx="12"/>
          </p:nvPr>
        </p:nvSpPr>
        <p:spPr/>
        <p:txBody>
          <a:bodyPr/>
          <a:lstStyle/>
          <a:p>
            <a:fld id="{98C1BC04-B89C-D043-B48C-D12E72BB068E}" type="slidenum">
              <a:rPr lang="en-US" smtClean="0"/>
              <a:t>20</a:t>
            </a:fld>
            <a:endParaRPr lang="en-US"/>
          </a:p>
        </p:txBody>
      </p:sp>
    </p:spTree>
    <p:extLst>
      <p:ext uri="{BB962C8B-B14F-4D97-AF65-F5344CB8AC3E}">
        <p14:creationId xmlns:p14="http://schemas.microsoft.com/office/powerpoint/2010/main" val="64613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01B0C-51B4-6207-CA3A-D9FB91463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72FA1-EC61-1197-B37D-96EA3AFBD6AB}"/>
              </a:ext>
            </a:extLst>
          </p:cNvPr>
          <p:cNvSpPr>
            <a:spLocks noGrp="1"/>
          </p:cNvSpPr>
          <p:nvPr>
            <p:ph type="title"/>
          </p:nvPr>
        </p:nvSpPr>
        <p:spPr/>
        <p:txBody>
          <a:bodyPr>
            <a:normAutofit/>
          </a:bodyPr>
          <a:lstStyle/>
          <a:p>
            <a:r>
              <a:rPr lang="en-US" altLang="zh-CN" dirty="0"/>
              <a:t>General Construction for </a:t>
            </a:r>
            <a:r>
              <a:rPr lang="en-US" altLang="zh-CN" dirty="0" err="1"/>
              <a:t>aIE</a:t>
            </a:r>
            <a:endParaRPr lang="en-US" dirty="0"/>
          </a:p>
        </p:txBody>
      </p:sp>
      <p:grpSp>
        <p:nvGrpSpPr>
          <p:cNvPr id="3" name="Group 2">
            <a:extLst>
              <a:ext uri="{FF2B5EF4-FFF2-40B4-BE49-F238E27FC236}">
                <a16:creationId xmlns:a16="http://schemas.microsoft.com/office/drawing/2014/main" id="{AD609ED1-BED5-9941-169B-07B0A9440F57}"/>
              </a:ext>
            </a:extLst>
          </p:cNvPr>
          <p:cNvGrpSpPr/>
          <p:nvPr/>
        </p:nvGrpSpPr>
        <p:grpSpPr>
          <a:xfrm>
            <a:off x="957231" y="3028343"/>
            <a:ext cx="1299082" cy="679979"/>
            <a:chOff x="3265077" y="4955602"/>
            <a:chExt cx="1614692" cy="1025912"/>
          </a:xfrm>
        </p:grpSpPr>
        <p:sp>
          <p:nvSpPr>
            <p:cNvPr id="4" name="TextBox 3">
              <a:extLst>
                <a:ext uri="{FF2B5EF4-FFF2-40B4-BE49-F238E27FC236}">
                  <a16:creationId xmlns:a16="http://schemas.microsoft.com/office/drawing/2014/main" id="{EA611E9E-83C1-34FD-C43A-B2F74A094F9A}"/>
                </a:ext>
              </a:extLst>
            </p:cNvPr>
            <p:cNvSpPr txBox="1"/>
            <p:nvPr/>
          </p:nvSpPr>
          <p:spPr>
            <a:xfrm>
              <a:off x="3323058" y="5197240"/>
              <a:ext cx="1556711" cy="369332"/>
            </a:xfrm>
            <a:prstGeom prst="rect">
              <a:avLst/>
            </a:prstGeom>
            <a:noFill/>
            <a:ln>
              <a:noFill/>
            </a:ln>
          </p:spPr>
          <p:txBody>
            <a:bodyPr wrap="square" rtlCol="0">
              <a:spAutoFit/>
            </a:bodyPr>
            <a:lstStyle/>
            <a:p>
              <a:r>
                <a:rPr lang="en-US" dirty="0" err="1"/>
                <a:t>IMAC.Sign</a:t>
              </a:r>
              <a:endParaRPr lang="en-US" dirty="0"/>
            </a:p>
          </p:txBody>
        </p:sp>
        <p:sp>
          <p:nvSpPr>
            <p:cNvPr id="5" name="Rectangle 4">
              <a:extLst>
                <a:ext uri="{FF2B5EF4-FFF2-40B4-BE49-F238E27FC236}">
                  <a16:creationId xmlns:a16="http://schemas.microsoft.com/office/drawing/2014/main" id="{0FF9FFC3-83D4-C2EC-4416-5EF18EE0B2F8}"/>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a:extLst>
              <a:ext uri="{FF2B5EF4-FFF2-40B4-BE49-F238E27FC236}">
                <a16:creationId xmlns:a16="http://schemas.microsoft.com/office/drawing/2014/main" id="{4D0B026C-F307-DCB9-A5E0-70EEA7669E78}"/>
              </a:ext>
            </a:extLst>
          </p:cNvPr>
          <p:cNvCxnSpPr>
            <a:cxnSpLocks/>
          </p:cNvCxnSpPr>
          <p:nvPr/>
        </p:nvCxnSpPr>
        <p:spPr>
          <a:xfrm flipH="1">
            <a:off x="2184933" y="2478742"/>
            <a:ext cx="747268" cy="509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A4F031-B3DF-737B-22F6-EFE9EF208735}"/>
                  </a:ext>
                </a:extLst>
              </p:cNvPr>
              <p:cNvSpPr txBox="1"/>
              <p:nvPr/>
            </p:nvSpPr>
            <p:spPr>
              <a:xfrm>
                <a:off x="500307" y="2087958"/>
                <a:ext cx="155671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𝑘</m:t>
                          </m:r>
                        </m:e>
                        <m:sub>
                          <m:r>
                            <a:rPr lang="en-US" b="0" i="1" smtClean="0">
                              <a:solidFill>
                                <a:srgbClr val="FF0000"/>
                              </a:solidFill>
                              <a:latin typeface="Cambria Math" panose="02040503050406030204" pitchFamily="18" charset="0"/>
                            </a:rPr>
                            <m:t>𝐼𝑀𝐴𝐶</m:t>
                          </m:r>
                        </m:sub>
                      </m:sSub>
                    </m:oMath>
                  </m:oMathPara>
                </a14:m>
                <a:endParaRPr lang="en-US" b="0" dirty="0">
                  <a:solidFill>
                    <a:srgbClr val="FF0000"/>
                  </a:solidFill>
                </a:endParaRPr>
              </a:p>
            </p:txBody>
          </p:sp>
        </mc:Choice>
        <mc:Fallback xmlns="">
          <p:sp>
            <p:nvSpPr>
              <p:cNvPr id="10" name="TextBox 9">
                <a:extLst>
                  <a:ext uri="{FF2B5EF4-FFF2-40B4-BE49-F238E27FC236}">
                    <a16:creationId xmlns:a16="http://schemas.microsoft.com/office/drawing/2014/main" id="{7CA4F031-B3DF-737B-22F6-EFE9EF208735}"/>
                  </a:ext>
                </a:extLst>
              </p:cNvPr>
              <p:cNvSpPr txBox="1">
                <a:spLocks noRot="1" noChangeAspect="1" noMove="1" noResize="1" noEditPoints="1" noAdjustHandles="1" noChangeArrowheads="1" noChangeShapeType="1" noTextEdit="1"/>
              </p:cNvSpPr>
              <p:nvPr/>
            </p:nvSpPr>
            <p:spPr>
              <a:xfrm>
                <a:off x="500307" y="2087958"/>
                <a:ext cx="1556711" cy="369332"/>
              </a:xfrm>
              <a:prstGeom prst="rect">
                <a:avLst/>
              </a:prstGeom>
              <a:blipFill>
                <a:blip r:embed="rId3"/>
                <a:stretch>
                  <a:fillRect/>
                </a:stretch>
              </a:blipFill>
              <a:ln>
                <a:no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0CCAC66F-1E3E-41CB-6386-0A29DAFD9E88}"/>
              </a:ext>
            </a:extLst>
          </p:cNvPr>
          <p:cNvCxnSpPr>
            <a:cxnSpLocks/>
          </p:cNvCxnSpPr>
          <p:nvPr/>
        </p:nvCxnSpPr>
        <p:spPr>
          <a:xfrm>
            <a:off x="1288148" y="2546351"/>
            <a:ext cx="0" cy="478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D45990AE-BFDE-2AD5-21F8-BE34B361B955}"/>
              </a:ext>
            </a:extLst>
          </p:cNvPr>
          <p:cNvGrpSpPr/>
          <p:nvPr/>
        </p:nvGrpSpPr>
        <p:grpSpPr>
          <a:xfrm>
            <a:off x="3653917" y="3025214"/>
            <a:ext cx="1422448" cy="692943"/>
            <a:chOff x="3265077" y="4955602"/>
            <a:chExt cx="1825409" cy="1025912"/>
          </a:xfrm>
        </p:grpSpPr>
        <p:sp>
          <p:nvSpPr>
            <p:cNvPr id="15" name="TextBox 14">
              <a:extLst>
                <a:ext uri="{FF2B5EF4-FFF2-40B4-BE49-F238E27FC236}">
                  <a16:creationId xmlns:a16="http://schemas.microsoft.com/office/drawing/2014/main" id="{FBBD5F25-0A16-5219-8BAA-BA4A5CFF43CD}"/>
                </a:ext>
              </a:extLst>
            </p:cNvPr>
            <p:cNvSpPr txBox="1"/>
            <p:nvPr/>
          </p:nvSpPr>
          <p:spPr>
            <a:xfrm>
              <a:off x="3533776" y="5181155"/>
              <a:ext cx="1556710" cy="369332"/>
            </a:xfrm>
            <a:prstGeom prst="rect">
              <a:avLst/>
            </a:prstGeom>
            <a:noFill/>
            <a:ln>
              <a:noFill/>
            </a:ln>
          </p:spPr>
          <p:txBody>
            <a:bodyPr wrap="square" rtlCol="0">
              <a:spAutoFit/>
            </a:bodyPr>
            <a:lstStyle/>
            <a:p>
              <a:r>
                <a:rPr lang="en-US" dirty="0" err="1"/>
                <a:t>IE.Enc</a:t>
              </a:r>
              <a:endParaRPr lang="en-US" dirty="0"/>
            </a:p>
          </p:txBody>
        </p:sp>
        <p:sp>
          <p:nvSpPr>
            <p:cNvPr id="16" name="Rectangle 15">
              <a:extLst>
                <a:ext uri="{FF2B5EF4-FFF2-40B4-BE49-F238E27FC236}">
                  <a16:creationId xmlns:a16="http://schemas.microsoft.com/office/drawing/2014/main" id="{EC0D8CCC-C002-92AC-7E29-6F649F0B13A0}"/>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id="{31BDA7B0-30E1-774A-B36D-E164657E2558}"/>
              </a:ext>
            </a:extLst>
          </p:cNvPr>
          <p:cNvCxnSpPr>
            <a:cxnSpLocks/>
          </p:cNvCxnSpPr>
          <p:nvPr/>
        </p:nvCxnSpPr>
        <p:spPr>
          <a:xfrm>
            <a:off x="3267052" y="2479896"/>
            <a:ext cx="773731" cy="508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5F97FE6-E3DC-1D19-7C53-CD909F4BAF00}"/>
                  </a:ext>
                </a:extLst>
              </p:cNvPr>
              <p:cNvSpPr txBox="1"/>
              <p:nvPr/>
            </p:nvSpPr>
            <p:spPr>
              <a:xfrm>
                <a:off x="3826988" y="2133791"/>
                <a:ext cx="155671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oMath>
                  </m:oMathPara>
                </a14:m>
                <a:endParaRPr lang="en-US" b="0" dirty="0"/>
              </a:p>
            </p:txBody>
          </p:sp>
        </mc:Choice>
        <mc:Fallback xmlns="">
          <p:sp>
            <p:nvSpPr>
              <p:cNvPr id="19" name="TextBox 18">
                <a:extLst>
                  <a:ext uri="{FF2B5EF4-FFF2-40B4-BE49-F238E27FC236}">
                    <a16:creationId xmlns:a16="http://schemas.microsoft.com/office/drawing/2014/main" id="{85F97FE6-E3DC-1D19-7C53-CD909F4BAF00}"/>
                  </a:ext>
                </a:extLst>
              </p:cNvPr>
              <p:cNvSpPr txBox="1">
                <a:spLocks noRot="1" noChangeAspect="1" noMove="1" noResize="1" noEditPoints="1" noAdjustHandles="1" noChangeArrowheads="1" noChangeShapeType="1" noTextEdit="1"/>
              </p:cNvSpPr>
              <p:nvPr/>
            </p:nvSpPr>
            <p:spPr>
              <a:xfrm>
                <a:off x="3826988" y="2133791"/>
                <a:ext cx="1556711" cy="369332"/>
              </a:xfrm>
              <a:prstGeom prst="rect">
                <a:avLst/>
              </a:prstGeom>
              <a:blipFill>
                <a:blip r:embed="rId4"/>
                <a:stretch>
                  <a:fillRect/>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EEA6E33F-2C00-F7B8-9C5B-89DB7964D19D}"/>
              </a:ext>
            </a:extLst>
          </p:cNvPr>
          <p:cNvCxnSpPr>
            <a:cxnSpLocks/>
          </p:cNvCxnSpPr>
          <p:nvPr/>
        </p:nvCxnSpPr>
        <p:spPr>
          <a:xfrm>
            <a:off x="4596264" y="2550732"/>
            <a:ext cx="0" cy="489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44525E4-19D5-D820-F069-915F44644C83}"/>
              </a:ext>
            </a:extLst>
          </p:cNvPr>
          <p:cNvCxnSpPr>
            <a:cxnSpLocks/>
          </p:cNvCxnSpPr>
          <p:nvPr/>
        </p:nvCxnSpPr>
        <p:spPr>
          <a:xfrm>
            <a:off x="1592872" y="3738874"/>
            <a:ext cx="0" cy="6099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EA5D68F-F0A4-E545-5111-441E4A4451FD}"/>
                  </a:ext>
                </a:extLst>
              </p:cNvPr>
              <p:cNvSpPr txBox="1"/>
              <p:nvPr/>
            </p:nvSpPr>
            <p:spPr>
              <a:xfrm>
                <a:off x="1477958" y="3868486"/>
                <a:ext cx="66575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b="0" dirty="0"/>
              </a:p>
            </p:txBody>
          </p:sp>
        </mc:Choice>
        <mc:Fallback xmlns="">
          <p:sp>
            <p:nvSpPr>
              <p:cNvPr id="22" name="TextBox 21">
                <a:extLst>
                  <a:ext uri="{FF2B5EF4-FFF2-40B4-BE49-F238E27FC236}">
                    <a16:creationId xmlns:a16="http://schemas.microsoft.com/office/drawing/2014/main" id="{CEA5D68F-F0A4-E545-5111-441E4A4451FD}"/>
                  </a:ext>
                </a:extLst>
              </p:cNvPr>
              <p:cNvSpPr txBox="1">
                <a:spLocks noRot="1" noChangeAspect="1" noMove="1" noResize="1" noEditPoints="1" noAdjustHandles="1" noChangeArrowheads="1" noChangeShapeType="1" noTextEdit="1"/>
              </p:cNvSpPr>
              <p:nvPr/>
            </p:nvSpPr>
            <p:spPr>
              <a:xfrm>
                <a:off x="1477958" y="3868486"/>
                <a:ext cx="665756" cy="369332"/>
              </a:xfrm>
              <a:prstGeom prst="rect">
                <a:avLst/>
              </a:prstGeom>
              <a:blipFill>
                <a:blip r:embed="rId5"/>
                <a:stretch>
                  <a:fillRect/>
                </a:stretch>
              </a:blipFill>
              <a:ln>
                <a:noFill/>
              </a:ln>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614E300D-F85D-91D9-9685-389FBB59C378}"/>
              </a:ext>
            </a:extLst>
          </p:cNvPr>
          <p:cNvGrpSpPr/>
          <p:nvPr/>
        </p:nvGrpSpPr>
        <p:grpSpPr>
          <a:xfrm>
            <a:off x="1041290" y="4373870"/>
            <a:ext cx="1215023" cy="679018"/>
            <a:chOff x="3265077" y="4955602"/>
            <a:chExt cx="1682018" cy="1025912"/>
          </a:xfrm>
        </p:grpSpPr>
        <p:sp>
          <p:nvSpPr>
            <p:cNvPr id="24" name="TextBox 23">
              <a:extLst>
                <a:ext uri="{FF2B5EF4-FFF2-40B4-BE49-F238E27FC236}">
                  <a16:creationId xmlns:a16="http://schemas.microsoft.com/office/drawing/2014/main" id="{758462ED-0968-746B-DF4F-86ABA06CF787}"/>
                </a:ext>
              </a:extLst>
            </p:cNvPr>
            <p:cNvSpPr txBox="1"/>
            <p:nvPr/>
          </p:nvSpPr>
          <p:spPr>
            <a:xfrm>
              <a:off x="3390383" y="5188878"/>
              <a:ext cx="1556712" cy="369332"/>
            </a:xfrm>
            <a:prstGeom prst="rect">
              <a:avLst/>
            </a:prstGeom>
            <a:noFill/>
            <a:ln>
              <a:noFill/>
            </a:ln>
          </p:spPr>
          <p:txBody>
            <a:bodyPr wrap="square" rtlCol="0">
              <a:spAutoFit/>
            </a:bodyPr>
            <a:lstStyle/>
            <a:p>
              <a:r>
                <a:rPr lang="en-US" dirty="0" err="1"/>
                <a:t>SE.Enc</a:t>
              </a:r>
              <a:endParaRPr lang="en-US" dirty="0"/>
            </a:p>
          </p:txBody>
        </p:sp>
        <p:sp>
          <p:nvSpPr>
            <p:cNvPr id="25" name="Rectangle 24">
              <a:extLst>
                <a:ext uri="{FF2B5EF4-FFF2-40B4-BE49-F238E27FC236}">
                  <a16:creationId xmlns:a16="http://schemas.microsoft.com/office/drawing/2014/main" id="{6FEA725A-B7ED-BB5A-FC8C-949AB337589B}"/>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6F57876-617D-A4A6-D71C-284CE8413851}"/>
                  </a:ext>
                </a:extLst>
              </p:cNvPr>
              <p:cNvSpPr txBox="1"/>
              <p:nvPr/>
            </p:nvSpPr>
            <p:spPr>
              <a:xfrm>
                <a:off x="817805" y="3801857"/>
                <a:ext cx="72386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oMath>
                  </m:oMathPara>
                </a14:m>
                <a:endParaRPr lang="en-US" b="0" dirty="0"/>
              </a:p>
            </p:txBody>
          </p:sp>
        </mc:Choice>
        <mc:Fallback xmlns="">
          <p:sp>
            <p:nvSpPr>
              <p:cNvPr id="26" name="TextBox 25">
                <a:extLst>
                  <a:ext uri="{FF2B5EF4-FFF2-40B4-BE49-F238E27FC236}">
                    <a16:creationId xmlns:a16="http://schemas.microsoft.com/office/drawing/2014/main" id="{46F57876-617D-A4A6-D71C-284CE8413851}"/>
                  </a:ext>
                </a:extLst>
              </p:cNvPr>
              <p:cNvSpPr txBox="1">
                <a:spLocks noRot="1" noChangeAspect="1" noMove="1" noResize="1" noEditPoints="1" noAdjustHandles="1" noChangeArrowheads="1" noChangeShapeType="1" noTextEdit="1"/>
              </p:cNvSpPr>
              <p:nvPr/>
            </p:nvSpPr>
            <p:spPr>
              <a:xfrm>
                <a:off x="817805" y="3801857"/>
                <a:ext cx="723864" cy="369332"/>
              </a:xfrm>
              <a:prstGeom prst="rect">
                <a:avLst/>
              </a:prstGeom>
              <a:blipFill>
                <a:blip r:embed="rId6"/>
                <a:stretch>
                  <a:fillRect/>
                </a:stretch>
              </a:blipFill>
              <a:ln>
                <a:noFill/>
              </a:ln>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696A8741-2BF6-45F0-A06D-7D61A642CCAA}"/>
              </a:ext>
            </a:extLst>
          </p:cNvPr>
          <p:cNvCxnSpPr>
            <a:cxnSpLocks/>
          </p:cNvCxnSpPr>
          <p:nvPr/>
        </p:nvCxnSpPr>
        <p:spPr>
          <a:xfrm>
            <a:off x="1192900" y="4144084"/>
            <a:ext cx="0" cy="2108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3BBB2209-C15C-EDC8-E91B-090577BDC986}"/>
              </a:ext>
            </a:extLst>
          </p:cNvPr>
          <p:cNvGrpSpPr/>
          <p:nvPr/>
        </p:nvGrpSpPr>
        <p:grpSpPr>
          <a:xfrm>
            <a:off x="2116687" y="5386816"/>
            <a:ext cx="2672112" cy="549976"/>
            <a:chOff x="3265077" y="4955602"/>
            <a:chExt cx="1976865" cy="1025912"/>
          </a:xfrm>
        </p:grpSpPr>
        <p:sp>
          <p:nvSpPr>
            <p:cNvPr id="38" name="TextBox 37">
              <a:extLst>
                <a:ext uri="{FF2B5EF4-FFF2-40B4-BE49-F238E27FC236}">
                  <a16:creationId xmlns:a16="http://schemas.microsoft.com/office/drawing/2014/main" id="{AD306B1E-9781-8FD3-3B89-34BFA9DF6592}"/>
                </a:ext>
              </a:extLst>
            </p:cNvPr>
            <p:cNvSpPr txBox="1"/>
            <p:nvPr/>
          </p:nvSpPr>
          <p:spPr>
            <a:xfrm>
              <a:off x="3685231" y="5136122"/>
              <a:ext cx="1556711" cy="369333"/>
            </a:xfrm>
            <a:prstGeom prst="rect">
              <a:avLst/>
            </a:prstGeom>
            <a:noFill/>
            <a:ln>
              <a:noFill/>
            </a:ln>
          </p:spPr>
          <p:txBody>
            <a:bodyPr wrap="square" rtlCol="0">
              <a:spAutoFit/>
            </a:bodyPr>
            <a:lstStyle/>
            <a:p>
              <a:r>
                <a:rPr lang="en-US" dirty="0"/>
                <a:t>Embed</a:t>
              </a:r>
            </a:p>
          </p:txBody>
        </p:sp>
        <p:sp>
          <p:nvSpPr>
            <p:cNvPr id="39" name="Rectangle 38">
              <a:extLst>
                <a:ext uri="{FF2B5EF4-FFF2-40B4-BE49-F238E27FC236}">
                  <a16:creationId xmlns:a16="http://schemas.microsoft.com/office/drawing/2014/main" id="{60DFA6E0-F292-1B6D-41CA-4E4CCFD6C385}"/>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Arrow Connector 44">
            <a:extLst>
              <a:ext uri="{FF2B5EF4-FFF2-40B4-BE49-F238E27FC236}">
                <a16:creationId xmlns:a16="http://schemas.microsoft.com/office/drawing/2014/main" id="{E621AFC3-42E2-1D44-3FB1-3222F6F9291C}"/>
              </a:ext>
            </a:extLst>
          </p:cNvPr>
          <p:cNvCxnSpPr>
            <a:cxnSpLocks/>
            <a:stCxn id="25" idx="2"/>
          </p:cNvCxnSpPr>
          <p:nvPr/>
        </p:nvCxnSpPr>
        <p:spPr>
          <a:xfrm>
            <a:off x="1624485" y="5052888"/>
            <a:ext cx="1025349" cy="3165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1F6B742-E0D1-3092-7661-170A726AAF2A}"/>
                  </a:ext>
                </a:extLst>
              </p:cNvPr>
              <p:cNvSpPr txBox="1"/>
              <p:nvPr/>
            </p:nvSpPr>
            <p:spPr>
              <a:xfrm>
                <a:off x="2081280" y="4943026"/>
                <a:ext cx="66575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oMath>
                  </m:oMathPara>
                </a14:m>
                <a:endParaRPr lang="en-US" b="0" dirty="0"/>
              </a:p>
            </p:txBody>
          </p:sp>
        </mc:Choice>
        <mc:Fallback xmlns="">
          <p:sp>
            <p:nvSpPr>
              <p:cNvPr id="46" name="TextBox 45">
                <a:extLst>
                  <a:ext uri="{FF2B5EF4-FFF2-40B4-BE49-F238E27FC236}">
                    <a16:creationId xmlns:a16="http://schemas.microsoft.com/office/drawing/2014/main" id="{E1F6B742-E0D1-3092-7661-170A726AAF2A}"/>
                  </a:ext>
                </a:extLst>
              </p:cNvPr>
              <p:cNvSpPr txBox="1">
                <a:spLocks noRot="1" noChangeAspect="1" noMove="1" noResize="1" noEditPoints="1" noAdjustHandles="1" noChangeArrowheads="1" noChangeShapeType="1" noTextEdit="1"/>
              </p:cNvSpPr>
              <p:nvPr/>
            </p:nvSpPr>
            <p:spPr>
              <a:xfrm>
                <a:off x="2081280" y="4943026"/>
                <a:ext cx="665756" cy="369332"/>
              </a:xfrm>
              <a:prstGeom prst="rect">
                <a:avLst/>
              </a:prstGeom>
              <a:blipFill>
                <a:blip r:embed="rId7"/>
                <a:stretch>
                  <a:fillRect/>
                </a:stretch>
              </a:blipFill>
              <a:ln>
                <a:noFill/>
              </a:ln>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BB1EDA06-AD9E-6382-D3B2-CEE040BEC46D}"/>
              </a:ext>
            </a:extLst>
          </p:cNvPr>
          <p:cNvCxnSpPr>
            <a:cxnSpLocks/>
          </p:cNvCxnSpPr>
          <p:nvPr/>
        </p:nvCxnSpPr>
        <p:spPr>
          <a:xfrm>
            <a:off x="4218477" y="3725718"/>
            <a:ext cx="0" cy="16610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2" descr="Photo Image Icon">
            <a:extLst>
              <a:ext uri="{FF2B5EF4-FFF2-40B4-BE49-F238E27FC236}">
                <a16:creationId xmlns:a16="http://schemas.microsoft.com/office/drawing/2014/main" id="{F2DF7773-D83E-B66D-BF25-16886A8F322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3839" y="1972372"/>
            <a:ext cx="731575" cy="53075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1FDEDC6-E15F-D6B6-AB81-523AC0E0C33B}"/>
              </a:ext>
            </a:extLst>
          </p:cNvPr>
          <p:cNvGrpSpPr/>
          <p:nvPr/>
        </p:nvGrpSpPr>
        <p:grpSpPr>
          <a:xfrm>
            <a:off x="8021528" y="2908913"/>
            <a:ext cx="1218139" cy="549977"/>
            <a:chOff x="3265077" y="4955602"/>
            <a:chExt cx="1759957" cy="1025912"/>
          </a:xfrm>
        </p:grpSpPr>
        <p:sp>
          <p:nvSpPr>
            <p:cNvPr id="12" name="TextBox 11">
              <a:extLst>
                <a:ext uri="{FF2B5EF4-FFF2-40B4-BE49-F238E27FC236}">
                  <a16:creationId xmlns:a16="http://schemas.microsoft.com/office/drawing/2014/main" id="{4A11082F-C106-74BD-22B5-793617D202F7}"/>
                </a:ext>
              </a:extLst>
            </p:cNvPr>
            <p:cNvSpPr txBox="1"/>
            <p:nvPr/>
          </p:nvSpPr>
          <p:spPr>
            <a:xfrm>
              <a:off x="3468323" y="5181245"/>
              <a:ext cx="1556711" cy="688942"/>
            </a:xfrm>
            <a:prstGeom prst="rect">
              <a:avLst/>
            </a:prstGeom>
            <a:noFill/>
            <a:ln>
              <a:noFill/>
            </a:ln>
          </p:spPr>
          <p:txBody>
            <a:bodyPr wrap="square" rtlCol="0">
              <a:spAutoFit/>
            </a:bodyPr>
            <a:lstStyle/>
            <a:p>
              <a:r>
                <a:rPr lang="en-US" dirty="0"/>
                <a:t>Extract</a:t>
              </a:r>
            </a:p>
          </p:txBody>
        </p:sp>
        <p:sp>
          <p:nvSpPr>
            <p:cNvPr id="13" name="Rectangle 12">
              <a:extLst>
                <a:ext uri="{FF2B5EF4-FFF2-40B4-BE49-F238E27FC236}">
                  <a16:creationId xmlns:a16="http://schemas.microsoft.com/office/drawing/2014/main" id="{9325EDDD-B073-8C25-42BA-F45D43242D56}"/>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Arrow Connector 17">
            <a:extLst>
              <a:ext uri="{FF2B5EF4-FFF2-40B4-BE49-F238E27FC236}">
                <a16:creationId xmlns:a16="http://schemas.microsoft.com/office/drawing/2014/main" id="{01DCA351-18E1-DEAE-9F1C-F11DD2E59D6C}"/>
              </a:ext>
            </a:extLst>
          </p:cNvPr>
          <p:cNvCxnSpPr>
            <a:cxnSpLocks/>
          </p:cNvCxnSpPr>
          <p:nvPr/>
        </p:nvCxnSpPr>
        <p:spPr>
          <a:xfrm>
            <a:off x="8577157" y="2419331"/>
            <a:ext cx="0" cy="489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C1A64D-6839-61F7-B09A-8703B3AFA93C}"/>
                  </a:ext>
                </a:extLst>
              </p:cNvPr>
              <p:cNvSpPr txBox="1"/>
              <p:nvPr/>
            </p:nvSpPr>
            <p:spPr>
              <a:xfrm>
                <a:off x="8900480" y="3432681"/>
                <a:ext cx="643307" cy="646331"/>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oMath>
                  </m:oMathPara>
                </a14:m>
                <a:endParaRPr lang="en-US" b="0" dirty="0"/>
              </a:p>
              <a:p>
                <a:endParaRPr lang="en-US" b="0" dirty="0"/>
              </a:p>
            </p:txBody>
          </p:sp>
        </mc:Choice>
        <mc:Fallback xmlns="">
          <p:sp>
            <p:nvSpPr>
              <p:cNvPr id="30" name="TextBox 29">
                <a:extLst>
                  <a:ext uri="{FF2B5EF4-FFF2-40B4-BE49-F238E27FC236}">
                    <a16:creationId xmlns:a16="http://schemas.microsoft.com/office/drawing/2014/main" id="{FFC1A64D-6839-61F7-B09A-8703B3AFA93C}"/>
                  </a:ext>
                </a:extLst>
              </p:cNvPr>
              <p:cNvSpPr txBox="1">
                <a:spLocks noRot="1" noChangeAspect="1" noMove="1" noResize="1" noEditPoints="1" noAdjustHandles="1" noChangeArrowheads="1" noChangeShapeType="1" noTextEdit="1"/>
              </p:cNvSpPr>
              <p:nvPr/>
            </p:nvSpPr>
            <p:spPr>
              <a:xfrm>
                <a:off x="8900480" y="3432681"/>
                <a:ext cx="643307" cy="646331"/>
              </a:xfrm>
              <a:prstGeom prst="rect">
                <a:avLst/>
              </a:prstGeom>
              <a:blipFill>
                <a:blip r:embed="rId9"/>
                <a:stretch>
                  <a:fillRect/>
                </a:stretch>
              </a:blipFill>
              <a:ln>
                <a:noFill/>
              </a:ln>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A721F497-0D85-2DD0-A46C-0AC5778EB3B2}"/>
              </a:ext>
            </a:extLst>
          </p:cNvPr>
          <p:cNvCxnSpPr>
            <a:cxnSpLocks/>
          </p:cNvCxnSpPr>
          <p:nvPr/>
        </p:nvCxnSpPr>
        <p:spPr>
          <a:xfrm flipH="1">
            <a:off x="7577137" y="3472384"/>
            <a:ext cx="1000019" cy="553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5EEA2CD-166E-7A35-9ED0-D1AC8FD340A2}"/>
              </a:ext>
            </a:extLst>
          </p:cNvPr>
          <p:cNvCxnSpPr>
            <a:cxnSpLocks/>
          </p:cNvCxnSpPr>
          <p:nvPr/>
        </p:nvCxnSpPr>
        <p:spPr>
          <a:xfrm>
            <a:off x="8577156" y="3472384"/>
            <a:ext cx="966631" cy="566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59BC613A-1692-5AE2-13A2-3CC83B3E6112}"/>
              </a:ext>
            </a:extLst>
          </p:cNvPr>
          <p:cNvGrpSpPr/>
          <p:nvPr/>
        </p:nvGrpSpPr>
        <p:grpSpPr>
          <a:xfrm>
            <a:off x="6719859" y="4058652"/>
            <a:ext cx="1422448" cy="692944"/>
            <a:chOff x="3265077" y="4955602"/>
            <a:chExt cx="1825409" cy="1025912"/>
          </a:xfrm>
        </p:grpSpPr>
        <p:sp>
          <p:nvSpPr>
            <p:cNvPr id="34" name="TextBox 33">
              <a:extLst>
                <a:ext uri="{FF2B5EF4-FFF2-40B4-BE49-F238E27FC236}">
                  <a16:creationId xmlns:a16="http://schemas.microsoft.com/office/drawing/2014/main" id="{18A4CF2C-0832-27A4-B3E2-DB9BEA57541B}"/>
                </a:ext>
              </a:extLst>
            </p:cNvPr>
            <p:cNvSpPr txBox="1"/>
            <p:nvPr/>
          </p:nvSpPr>
          <p:spPr>
            <a:xfrm>
              <a:off x="3533775" y="5181155"/>
              <a:ext cx="1556711" cy="546801"/>
            </a:xfrm>
            <a:prstGeom prst="rect">
              <a:avLst/>
            </a:prstGeom>
            <a:noFill/>
            <a:ln>
              <a:noFill/>
            </a:ln>
          </p:spPr>
          <p:txBody>
            <a:bodyPr wrap="square" rtlCol="0">
              <a:spAutoFit/>
            </a:bodyPr>
            <a:lstStyle/>
            <a:p>
              <a:r>
                <a:rPr lang="en-US" dirty="0" err="1"/>
                <a:t>IE.Dec</a:t>
              </a:r>
              <a:endParaRPr lang="en-US" dirty="0"/>
            </a:p>
          </p:txBody>
        </p:sp>
        <p:sp>
          <p:nvSpPr>
            <p:cNvPr id="35" name="Rectangle 34">
              <a:extLst>
                <a:ext uri="{FF2B5EF4-FFF2-40B4-BE49-F238E27FC236}">
                  <a16:creationId xmlns:a16="http://schemas.microsoft.com/office/drawing/2014/main" id="{90E284F0-7CA4-9E04-1E49-BAE53D2FC3AA}"/>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3FF3DEA-3473-7EFC-E919-988C017E4064}"/>
                  </a:ext>
                </a:extLst>
              </p:cNvPr>
              <p:cNvSpPr txBox="1"/>
              <p:nvPr/>
            </p:nvSpPr>
            <p:spPr>
              <a:xfrm>
                <a:off x="6308807" y="3214543"/>
                <a:ext cx="155671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oMath>
                  </m:oMathPara>
                </a14:m>
                <a:endParaRPr lang="en-US" b="0" dirty="0"/>
              </a:p>
            </p:txBody>
          </p:sp>
        </mc:Choice>
        <mc:Fallback xmlns="">
          <p:sp>
            <p:nvSpPr>
              <p:cNvPr id="36" name="TextBox 35">
                <a:extLst>
                  <a:ext uri="{FF2B5EF4-FFF2-40B4-BE49-F238E27FC236}">
                    <a16:creationId xmlns:a16="http://schemas.microsoft.com/office/drawing/2014/main" id="{43FF3DEA-3473-7EFC-E919-988C017E4064}"/>
                  </a:ext>
                </a:extLst>
              </p:cNvPr>
              <p:cNvSpPr txBox="1">
                <a:spLocks noRot="1" noChangeAspect="1" noMove="1" noResize="1" noEditPoints="1" noAdjustHandles="1" noChangeArrowheads="1" noChangeShapeType="1" noTextEdit="1"/>
              </p:cNvSpPr>
              <p:nvPr/>
            </p:nvSpPr>
            <p:spPr>
              <a:xfrm>
                <a:off x="6308807" y="3214543"/>
                <a:ext cx="1556711" cy="369332"/>
              </a:xfrm>
              <a:prstGeom prst="rect">
                <a:avLst/>
              </a:prstGeom>
              <a:blipFill>
                <a:blip r:embed="rId10"/>
                <a:stretch>
                  <a:fillRect/>
                </a:stretch>
              </a:blipFill>
              <a:ln>
                <a:no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4F5B061-48E7-EFE5-0D17-713E7D8CB9D1}"/>
              </a:ext>
            </a:extLst>
          </p:cNvPr>
          <p:cNvCxnSpPr>
            <a:cxnSpLocks/>
          </p:cNvCxnSpPr>
          <p:nvPr/>
        </p:nvCxnSpPr>
        <p:spPr>
          <a:xfrm>
            <a:off x="7073672" y="3561071"/>
            <a:ext cx="0" cy="489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94932173-3D54-F4C3-AE4B-FBED3D83E748}"/>
              </a:ext>
            </a:extLst>
          </p:cNvPr>
          <p:cNvGrpSpPr/>
          <p:nvPr/>
        </p:nvGrpSpPr>
        <p:grpSpPr>
          <a:xfrm>
            <a:off x="9139123" y="4087029"/>
            <a:ext cx="1376493" cy="692944"/>
            <a:chOff x="3265077" y="4955602"/>
            <a:chExt cx="1767564" cy="1025912"/>
          </a:xfrm>
        </p:grpSpPr>
        <p:sp>
          <p:nvSpPr>
            <p:cNvPr id="42" name="TextBox 41">
              <a:extLst>
                <a:ext uri="{FF2B5EF4-FFF2-40B4-BE49-F238E27FC236}">
                  <a16:creationId xmlns:a16="http://schemas.microsoft.com/office/drawing/2014/main" id="{3F5E4F10-C4F1-E544-7D11-C9000EF23761}"/>
                </a:ext>
              </a:extLst>
            </p:cNvPr>
            <p:cNvSpPr txBox="1"/>
            <p:nvPr/>
          </p:nvSpPr>
          <p:spPr>
            <a:xfrm>
              <a:off x="3475929" y="5181019"/>
              <a:ext cx="1556712" cy="546801"/>
            </a:xfrm>
            <a:prstGeom prst="rect">
              <a:avLst/>
            </a:prstGeom>
            <a:noFill/>
            <a:ln>
              <a:noFill/>
            </a:ln>
          </p:spPr>
          <p:txBody>
            <a:bodyPr wrap="square" rtlCol="0">
              <a:spAutoFit/>
            </a:bodyPr>
            <a:lstStyle/>
            <a:p>
              <a:r>
                <a:rPr lang="en-US" dirty="0" err="1"/>
                <a:t>SE.Dec</a:t>
              </a:r>
              <a:endParaRPr lang="en-US" dirty="0"/>
            </a:p>
          </p:txBody>
        </p:sp>
        <p:sp>
          <p:nvSpPr>
            <p:cNvPr id="43" name="Rectangle 42">
              <a:extLst>
                <a:ext uri="{FF2B5EF4-FFF2-40B4-BE49-F238E27FC236}">
                  <a16:creationId xmlns:a16="http://schemas.microsoft.com/office/drawing/2014/main" id="{29A2496D-7ADE-A668-9117-F053122357A2}"/>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FE94E4A-65D5-078C-9D87-3456AE677625}"/>
                  </a:ext>
                </a:extLst>
              </p:cNvPr>
              <p:cNvSpPr txBox="1"/>
              <p:nvPr/>
            </p:nvSpPr>
            <p:spPr>
              <a:xfrm>
                <a:off x="9767845" y="3248015"/>
                <a:ext cx="72386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oMath>
                  </m:oMathPara>
                </a14:m>
                <a:endParaRPr lang="en-US" b="0" dirty="0"/>
              </a:p>
            </p:txBody>
          </p:sp>
        </mc:Choice>
        <mc:Fallback xmlns="">
          <p:sp>
            <p:nvSpPr>
              <p:cNvPr id="44" name="TextBox 43">
                <a:extLst>
                  <a:ext uri="{FF2B5EF4-FFF2-40B4-BE49-F238E27FC236}">
                    <a16:creationId xmlns:a16="http://schemas.microsoft.com/office/drawing/2014/main" id="{0FE94E4A-65D5-078C-9D87-3456AE677625}"/>
                  </a:ext>
                </a:extLst>
              </p:cNvPr>
              <p:cNvSpPr txBox="1">
                <a:spLocks noRot="1" noChangeAspect="1" noMove="1" noResize="1" noEditPoints="1" noAdjustHandles="1" noChangeArrowheads="1" noChangeShapeType="1" noTextEdit="1"/>
              </p:cNvSpPr>
              <p:nvPr/>
            </p:nvSpPr>
            <p:spPr>
              <a:xfrm>
                <a:off x="9767845" y="3248015"/>
                <a:ext cx="723864" cy="369332"/>
              </a:xfrm>
              <a:prstGeom prst="rect">
                <a:avLst/>
              </a:prstGeom>
              <a:blipFill>
                <a:blip r:embed="rId11"/>
                <a:stretch>
                  <a:fillRect/>
                </a:stretch>
              </a:blipFill>
              <a:ln>
                <a:noFill/>
              </a:ln>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D3816E5E-0C69-FC97-C7F1-70D0BA75AE6D}"/>
              </a:ext>
            </a:extLst>
          </p:cNvPr>
          <p:cNvCxnSpPr>
            <a:cxnSpLocks/>
          </p:cNvCxnSpPr>
          <p:nvPr/>
        </p:nvCxnSpPr>
        <p:spPr>
          <a:xfrm>
            <a:off x="10107122" y="3625162"/>
            <a:ext cx="0" cy="489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4F9CBF0B-71E1-1D03-2714-86EB7D13BFA6}"/>
              </a:ext>
            </a:extLst>
          </p:cNvPr>
          <p:cNvCxnSpPr>
            <a:cxnSpLocks/>
          </p:cNvCxnSpPr>
          <p:nvPr/>
        </p:nvCxnSpPr>
        <p:spPr>
          <a:xfrm>
            <a:off x="7348982" y="4759595"/>
            <a:ext cx="618522" cy="4500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7D3754A1-0B96-8490-F927-E834CE30C616}"/>
              </a:ext>
            </a:extLst>
          </p:cNvPr>
          <p:cNvCxnSpPr>
            <a:cxnSpLocks/>
          </p:cNvCxnSpPr>
          <p:nvPr/>
        </p:nvCxnSpPr>
        <p:spPr>
          <a:xfrm flipH="1">
            <a:off x="9222133" y="4789732"/>
            <a:ext cx="535960" cy="4138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E841A23-C005-0133-E530-7007908D19F9}"/>
                  </a:ext>
                </a:extLst>
              </p:cNvPr>
              <p:cNvSpPr txBox="1"/>
              <p:nvPr/>
            </p:nvSpPr>
            <p:spPr>
              <a:xfrm>
                <a:off x="9301667" y="4824791"/>
                <a:ext cx="77835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b="0" dirty="0"/>
              </a:p>
            </p:txBody>
          </p:sp>
        </mc:Choice>
        <mc:Fallback xmlns="">
          <p:sp>
            <p:nvSpPr>
              <p:cNvPr id="53" name="TextBox 52">
                <a:extLst>
                  <a:ext uri="{FF2B5EF4-FFF2-40B4-BE49-F238E27FC236}">
                    <a16:creationId xmlns:a16="http://schemas.microsoft.com/office/drawing/2014/main" id="{AE841A23-C005-0133-E530-7007908D19F9}"/>
                  </a:ext>
                </a:extLst>
              </p:cNvPr>
              <p:cNvSpPr txBox="1">
                <a:spLocks noRot="1" noChangeAspect="1" noMove="1" noResize="1" noEditPoints="1" noAdjustHandles="1" noChangeArrowheads="1" noChangeShapeType="1" noTextEdit="1"/>
              </p:cNvSpPr>
              <p:nvPr/>
            </p:nvSpPr>
            <p:spPr>
              <a:xfrm>
                <a:off x="9301667" y="4824791"/>
                <a:ext cx="778356" cy="369332"/>
              </a:xfrm>
              <a:prstGeom prst="rect">
                <a:avLst/>
              </a:prstGeom>
              <a:blipFill>
                <a:blip r:embed="rId12"/>
                <a:stretch>
                  <a:fillRect/>
                </a:stretch>
              </a:blipFill>
              <a:ln>
                <a:noFill/>
              </a:ln>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EBFA4718-52A3-5BA6-2022-043FC48D9F56}"/>
              </a:ext>
            </a:extLst>
          </p:cNvPr>
          <p:cNvGrpSpPr/>
          <p:nvPr/>
        </p:nvGrpSpPr>
        <p:grpSpPr>
          <a:xfrm>
            <a:off x="7644730" y="5209640"/>
            <a:ext cx="2070908" cy="679980"/>
            <a:chOff x="3265077" y="4955602"/>
            <a:chExt cx="1790949" cy="1025912"/>
          </a:xfrm>
        </p:grpSpPr>
        <p:sp>
          <p:nvSpPr>
            <p:cNvPr id="55" name="TextBox 54">
              <a:extLst>
                <a:ext uri="{FF2B5EF4-FFF2-40B4-BE49-F238E27FC236}">
                  <a16:creationId xmlns:a16="http://schemas.microsoft.com/office/drawing/2014/main" id="{D8960FC4-D596-80B4-26B3-F03A789DFD42}"/>
                </a:ext>
              </a:extLst>
            </p:cNvPr>
            <p:cNvSpPr txBox="1"/>
            <p:nvPr/>
          </p:nvSpPr>
          <p:spPr>
            <a:xfrm>
              <a:off x="3499315" y="5222914"/>
              <a:ext cx="1556711" cy="557225"/>
            </a:xfrm>
            <a:prstGeom prst="rect">
              <a:avLst/>
            </a:prstGeom>
            <a:noFill/>
            <a:ln>
              <a:noFill/>
            </a:ln>
          </p:spPr>
          <p:txBody>
            <a:bodyPr wrap="square" rtlCol="0">
              <a:spAutoFit/>
            </a:bodyPr>
            <a:lstStyle/>
            <a:p>
              <a:r>
                <a:rPr lang="en-US" dirty="0" err="1"/>
                <a:t>IMAC.Verify</a:t>
              </a:r>
              <a:endParaRPr lang="en-US" dirty="0"/>
            </a:p>
          </p:txBody>
        </p:sp>
        <p:sp>
          <p:nvSpPr>
            <p:cNvPr id="56" name="Rectangle 55">
              <a:extLst>
                <a:ext uri="{FF2B5EF4-FFF2-40B4-BE49-F238E27FC236}">
                  <a16:creationId xmlns:a16="http://schemas.microsoft.com/office/drawing/2014/main" id="{51EA50CA-0913-1D7B-3FD3-754F49938DE8}"/>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D031775-95B2-0803-903F-37737AFC704C}"/>
                  </a:ext>
                </a:extLst>
              </p:cNvPr>
              <p:cNvSpPr txBox="1"/>
              <p:nvPr/>
            </p:nvSpPr>
            <p:spPr>
              <a:xfrm>
                <a:off x="7816463" y="4421486"/>
                <a:ext cx="155671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𝑘</m:t>
                          </m:r>
                        </m:e>
                        <m:sub>
                          <m:r>
                            <a:rPr lang="en-US" b="0" i="1" smtClean="0">
                              <a:solidFill>
                                <a:srgbClr val="FF0000"/>
                              </a:solidFill>
                              <a:latin typeface="Cambria Math" panose="02040503050406030204" pitchFamily="18" charset="0"/>
                            </a:rPr>
                            <m:t>𝐼𝑀𝐴𝐶</m:t>
                          </m:r>
                        </m:sub>
                      </m:sSub>
                    </m:oMath>
                  </m:oMathPara>
                </a14:m>
                <a:endParaRPr lang="en-US" b="0" dirty="0">
                  <a:solidFill>
                    <a:srgbClr val="FF0000"/>
                  </a:solidFill>
                </a:endParaRPr>
              </a:p>
            </p:txBody>
          </p:sp>
        </mc:Choice>
        <mc:Fallback xmlns="">
          <p:sp>
            <p:nvSpPr>
              <p:cNvPr id="57" name="TextBox 56">
                <a:extLst>
                  <a:ext uri="{FF2B5EF4-FFF2-40B4-BE49-F238E27FC236}">
                    <a16:creationId xmlns:a16="http://schemas.microsoft.com/office/drawing/2014/main" id="{7D031775-95B2-0803-903F-37737AFC704C}"/>
                  </a:ext>
                </a:extLst>
              </p:cNvPr>
              <p:cNvSpPr txBox="1">
                <a:spLocks noRot="1" noChangeAspect="1" noMove="1" noResize="1" noEditPoints="1" noAdjustHandles="1" noChangeArrowheads="1" noChangeShapeType="1" noTextEdit="1"/>
              </p:cNvSpPr>
              <p:nvPr/>
            </p:nvSpPr>
            <p:spPr>
              <a:xfrm>
                <a:off x="7816463" y="4421486"/>
                <a:ext cx="1556711" cy="369332"/>
              </a:xfrm>
              <a:prstGeom prst="rect">
                <a:avLst/>
              </a:prstGeom>
              <a:blipFill>
                <a:blip r:embed="rId13"/>
                <a:stretch>
                  <a:fillRect/>
                </a:stretch>
              </a:blipFill>
              <a:ln>
                <a:noFill/>
              </a:ln>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4AEBFE44-ABF9-4EB7-E6CF-06C4DF8C4D16}"/>
              </a:ext>
            </a:extLst>
          </p:cNvPr>
          <p:cNvCxnSpPr>
            <a:cxnSpLocks/>
            <a:endCxn id="56" idx="0"/>
          </p:cNvCxnSpPr>
          <p:nvPr/>
        </p:nvCxnSpPr>
        <p:spPr>
          <a:xfrm>
            <a:off x="8576614" y="4772717"/>
            <a:ext cx="1666" cy="436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4AD0A649-1458-BE64-4D08-80FD47976179}"/>
              </a:ext>
            </a:extLst>
          </p:cNvPr>
          <p:cNvCxnSpPr>
            <a:cxnSpLocks/>
          </p:cNvCxnSpPr>
          <p:nvPr/>
        </p:nvCxnSpPr>
        <p:spPr>
          <a:xfrm flipH="1">
            <a:off x="7611036" y="5911358"/>
            <a:ext cx="1000019" cy="553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5062889-A30C-0989-75DD-FDBE595F27BA}"/>
                  </a:ext>
                </a:extLst>
              </p:cNvPr>
              <p:cNvSpPr txBox="1"/>
              <p:nvPr/>
            </p:nvSpPr>
            <p:spPr>
              <a:xfrm>
                <a:off x="7733193" y="5971710"/>
                <a:ext cx="44157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b="0" dirty="0"/>
              </a:p>
            </p:txBody>
          </p:sp>
        </mc:Choice>
        <mc:Fallback xmlns="">
          <p:sp>
            <p:nvSpPr>
              <p:cNvPr id="61" name="TextBox 60">
                <a:extLst>
                  <a:ext uri="{FF2B5EF4-FFF2-40B4-BE49-F238E27FC236}">
                    <a16:creationId xmlns:a16="http://schemas.microsoft.com/office/drawing/2014/main" id="{95062889-A30C-0989-75DD-FDBE595F27BA}"/>
                  </a:ext>
                </a:extLst>
              </p:cNvPr>
              <p:cNvSpPr txBox="1">
                <a:spLocks noRot="1" noChangeAspect="1" noMove="1" noResize="1" noEditPoints="1" noAdjustHandles="1" noChangeArrowheads="1" noChangeShapeType="1" noTextEdit="1"/>
              </p:cNvSpPr>
              <p:nvPr/>
            </p:nvSpPr>
            <p:spPr>
              <a:xfrm>
                <a:off x="7733193" y="5971710"/>
                <a:ext cx="441576" cy="369332"/>
              </a:xfrm>
              <a:prstGeom prst="rect">
                <a:avLst/>
              </a:prstGeom>
              <a:blipFill>
                <a:blip r:embed="rId14"/>
                <a:stretch>
                  <a:fillRect/>
                </a:stretch>
              </a:blipFill>
              <a:ln>
                <a:noFill/>
              </a:ln>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727CC92D-C70A-E766-1CDB-D1D8BFD2F299}"/>
              </a:ext>
            </a:extLst>
          </p:cNvPr>
          <p:cNvCxnSpPr>
            <a:cxnSpLocks/>
          </p:cNvCxnSpPr>
          <p:nvPr/>
        </p:nvCxnSpPr>
        <p:spPr>
          <a:xfrm>
            <a:off x="8611055" y="5904610"/>
            <a:ext cx="966631" cy="566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440BBC8-4351-CD43-6322-D0FAF5792029}"/>
                  </a:ext>
                </a:extLst>
              </p:cNvPr>
              <p:cNvSpPr txBox="1"/>
              <p:nvPr/>
            </p:nvSpPr>
            <p:spPr>
              <a:xfrm>
                <a:off x="9018879" y="5971710"/>
                <a:ext cx="44157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b="0" dirty="0"/>
              </a:p>
            </p:txBody>
          </p:sp>
        </mc:Choice>
        <mc:Fallback xmlns="">
          <p:sp>
            <p:nvSpPr>
              <p:cNvPr id="63" name="TextBox 62">
                <a:extLst>
                  <a:ext uri="{FF2B5EF4-FFF2-40B4-BE49-F238E27FC236}">
                    <a16:creationId xmlns:a16="http://schemas.microsoft.com/office/drawing/2014/main" id="{C440BBC8-4351-CD43-6322-D0FAF5792029}"/>
                  </a:ext>
                </a:extLst>
              </p:cNvPr>
              <p:cNvSpPr txBox="1">
                <a:spLocks noRot="1" noChangeAspect="1" noMove="1" noResize="1" noEditPoints="1" noAdjustHandles="1" noChangeArrowheads="1" noChangeShapeType="1" noTextEdit="1"/>
              </p:cNvSpPr>
              <p:nvPr/>
            </p:nvSpPr>
            <p:spPr>
              <a:xfrm>
                <a:off x="9018879" y="5971710"/>
                <a:ext cx="441576" cy="369332"/>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AAEA374-7E06-6726-671B-39E74C37A272}"/>
                  </a:ext>
                </a:extLst>
              </p:cNvPr>
              <p:cNvSpPr txBox="1"/>
              <p:nvPr/>
            </p:nvSpPr>
            <p:spPr>
              <a:xfrm>
                <a:off x="9408057" y="6461235"/>
                <a:ext cx="441576" cy="646331"/>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p>
                <a:endParaRPr lang="en-US" b="0" dirty="0"/>
              </a:p>
            </p:txBody>
          </p:sp>
        </mc:Choice>
        <mc:Fallback xmlns="">
          <p:sp>
            <p:nvSpPr>
              <p:cNvPr id="64" name="TextBox 63">
                <a:extLst>
                  <a:ext uri="{FF2B5EF4-FFF2-40B4-BE49-F238E27FC236}">
                    <a16:creationId xmlns:a16="http://schemas.microsoft.com/office/drawing/2014/main" id="{5AAEA374-7E06-6726-671B-39E74C37A272}"/>
                  </a:ext>
                </a:extLst>
              </p:cNvPr>
              <p:cNvSpPr txBox="1">
                <a:spLocks noRot="1" noChangeAspect="1" noMove="1" noResize="1" noEditPoints="1" noAdjustHandles="1" noChangeArrowheads="1" noChangeShapeType="1" noTextEdit="1"/>
              </p:cNvSpPr>
              <p:nvPr/>
            </p:nvSpPr>
            <p:spPr>
              <a:xfrm>
                <a:off x="9408057" y="6461235"/>
                <a:ext cx="441576" cy="646331"/>
              </a:xfrm>
              <a:prstGeom prst="rect">
                <a:avLst/>
              </a:prstGeom>
              <a:blipFill>
                <a:blip r:embed="rId16"/>
                <a:stretch>
                  <a:fillRect/>
                </a:stretch>
              </a:blipFill>
              <a:ln>
                <a:noFill/>
              </a:ln>
            </p:spPr>
            <p:txBody>
              <a:bodyPr/>
              <a:lstStyle/>
              <a:p>
                <a:r>
                  <a:rPr lang="en-US">
                    <a:noFill/>
                  </a:rPr>
                  <a:t> </a:t>
                </a:r>
              </a:p>
            </p:txBody>
          </p:sp>
        </mc:Fallback>
      </mc:AlternateContent>
      <p:sp>
        <p:nvSpPr>
          <p:cNvPr id="65" name="TextBox 64">
            <a:extLst>
              <a:ext uri="{FF2B5EF4-FFF2-40B4-BE49-F238E27FC236}">
                <a16:creationId xmlns:a16="http://schemas.microsoft.com/office/drawing/2014/main" id="{7C848C56-F912-CE85-98F9-BC03CFD159FE}"/>
              </a:ext>
            </a:extLst>
          </p:cNvPr>
          <p:cNvSpPr txBox="1"/>
          <p:nvPr/>
        </p:nvSpPr>
        <p:spPr>
          <a:xfrm>
            <a:off x="2256313" y="1434533"/>
            <a:ext cx="2593296" cy="461665"/>
          </a:xfrm>
          <a:prstGeom prst="rect">
            <a:avLst/>
          </a:prstGeom>
          <a:noFill/>
        </p:spPr>
        <p:txBody>
          <a:bodyPr wrap="square" rtlCol="0">
            <a:spAutoFit/>
          </a:bodyPr>
          <a:lstStyle/>
          <a:p>
            <a:r>
              <a:rPr lang="en-US" sz="2400" b="1" dirty="0">
                <a:solidFill>
                  <a:srgbClr val="005D7C"/>
                </a:solidFill>
              </a:rPr>
              <a:t>Encryption</a:t>
            </a:r>
          </a:p>
        </p:txBody>
      </p:sp>
      <p:sp>
        <p:nvSpPr>
          <p:cNvPr id="66" name="TextBox 65">
            <a:extLst>
              <a:ext uri="{FF2B5EF4-FFF2-40B4-BE49-F238E27FC236}">
                <a16:creationId xmlns:a16="http://schemas.microsoft.com/office/drawing/2014/main" id="{AC873FA7-5825-AEA1-7E63-C0A432DD0E4F}"/>
              </a:ext>
            </a:extLst>
          </p:cNvPr>
          <p:cNvSpPr txBox="1"/>
          <p:nvPr/>
        </p:nvSpPr>
        <p:spPr>
          <a:xfrm>
            <a:off x="7785697" y="1507056"/>
            <a:ext cx="2593296" cy="461665"/>
          </a:xfrm>
          <a:prstGeom prst="rect">
            <a:avLst/>
          </a:prstGeom>
          <a:noFill/>
        </p:spPr>
        <p:txBody>
          <a:bodyPr wrap="square" rtlCol="0">
            <a:spAutoFit/>
          </a:bodyPr>
          <a:lstStyle/>
          <a:p>
            <a:r>
              <a:rPr lang="en-US" sz="2400" b="1" dirty="0">
                <a:solidFill>
                  <a:srgbClr val="005D7C"/>
                </a:solidFill>
              </a:rPr>
              <a:t>Decryption</a:t>
            </a:r>
          </a:p>
        </p:txBody>
      </p:sp>
      <p:cxnSp>
        <p:nvCxnSpPr>
          <p:cNvPr id="69" name="Straight Arrow Connector 68">
            <a:extLst>
              <a:ext uri="{FF2B5EF4-FFF2-40B4-BE49-F238E27FC236}">
                <a16:creationId xmlns:a16="http://schemas.microsoft.com/office/drawing/2014/main" id="{BC5AB9C6-836B-D42B-C973-BBE907D414AC}"/>
              </a:ext>
            </a:extLst>
          </p:cNvPr>
          <p:cNvCxnSpPr>
            <a:cxnSpLocks/>
          </p:cNvCxnSpPr>
          <p:nvPr/>
        </p:nvCxnSpPr>
        <p:spPr>
          <a:xfrm>
            <a:off x="3127755" y="5936792"/>
            <a:ext cx="0" cy="3078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1" name="Picture 70" descr="A close-up of a television screen&#10;&#10;AI-generated content may be incorrect.">
            <a:extLst>
              <a:ext uri="{FF2B5EF4-FFF2-40B4-BE49-F238E27FC236}">
                <a16:creationId xmlns:a16="http://schemas.microsoft.com/office/drawing/2014/main" id="{2EDA3FD9-F004-D93A-2DBE-63F3BF2DC9EB}"/>
              </a:ext>
            </a:extLst>
          </p:cNvPr>
          <p:cNvPicPr>
            <a:picLocks noChangeAspect="1"/>
          </p:cNvPicPr>
          <p:nvPr/>
        </p:nvPicPr>
        <p:blipFill>
          <a:blip r:embed="rId17"/>
          <a:stretch>
            <a:fillRect/>
          </a:stretch>
        </p:blipFill>
        <p:spPr>
          <a:xfrm>
            <a:off x="3841395" y="4558002"/>
            <a:ext cx="276839" cy="310753"/>
          </a:xfrm>
          <a:prstGeom prst="rect">
            <a:avLst/>
          </a:prstGeom>
        </p:spPr>
      </p:pic>
      <p:pic>
        <p:nvPicPr>
          <p:cNvPr id="72" name="Picture 71" descr="A close-up of a television screen&#10;&#10;AI-generated content may be incorrect.">
            <a:extLst>
              <a:ext uri="{FF2B5EF4-FFF2-40B4-BE49-F238E27FC236}">
                <a16:creationId xmlns:a16="http://schemas.microsoft.com/office/drawing/2014/main" id="{F6B78B38-CC64-6B8A-ABDB-5538CE8E04F5}"/>
              </a:ext>
            </a:extLst>
          </p:cNvPr>
          <p:cNvPicPr>
            <a:picLocks noChangeAspect="1"/>
          </p:cNvPicPr>
          <p:nvPr/>
        </p:nvPicPr>
        <p:blipFill>
          <a:blip r:embed="rId17"/>
          <a:stretch>
            <a:fillRect/>
          </a:stretch>
        </p:blipFill>
        <p:spPr>
          <a:xfrm>
            <a:off x="7690665" y="3447552"/>
            <a:ext cx="276839" cy="310753"/>
          </a:xfrm>
          <a:prstGeom prst="rect">
            <a:avLst/>
          </a:prstGeom>
        </p:spPr>
      </p:pic>
      <p:pic>
        <p:nvPicPr>
          <p:cNvPr id="73" name="Picture 10" descr="image">
            <a:extLst>
              <a:ext uri="{FF2B5EF4-FFF2-40B4-BE49-F238E27FC236}">
                <a16:creationId xmlns:a16="http://schemas.microsoft.com/office/drawing/2014/main" id="{9B2824CF-E93A-F63E-4ADB-7EF777D0B6B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739" t="7476" r="30474"/>
          <a:stretch>
            <a:fillRect/>
          </a:stretch>
        </p:blipFill>
        <p:spPr bwMode="auto">
          <a:xfrm>
            <a:off x="2969025" y="6272758"/>
            <a:ext cx="298853" cy="37172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image">
            <a:extLst>
              <a:ext uri="{FF2B5EF4-FFF2-40B4-BE49-F238E27FC236}">
                <a16:creationId xmlns:a16="http://schemas.microsoft.com/office/drawing/2014/main" id="{53FE5D91-5949-DCE8-5DCD-D3A12E65EBFE}"/>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739" t="7476" r="30474"/>
          <a:stretch>
            <a:fillRect/>
          </a:stretch>
        </p:blipFill>
        <p:spPr bwMode="auto">
          <a:xfrm>
            <a:off x="8402082" y="2017768"/>
            <a:ext cx="298853" cy="37172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Photo Image Icon">
            <a:extLst>
              <a:ext uri="{FF2B5EF4-FFF2-40B4-BE49-F238E27FC236}">
                <a16:creationId xmlns:a16="http://schemas.microsoft.com/office/drawing/2014/main" id="{06466A2F-9D15-6791-726B-589359DA753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704" y="4753901"/>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Photo Image Icon">
            <a:extLst>
              <a:ext uri="{FF2B5EF4-FFF2-40B4-BE49-F238E27FC236}">
                <a16:creationId xmlns:a16="http://schemas.microsoft.com/office/drawing/2014/main" id="{E40F58E5-4F13-A6CD-C3C9-A4B83EA2C9E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2982" y="6372015"/>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3F9CF6C-8B9D-45A3-E702-C75F22457B8B}"/>
              </a:ext>
            </a:extLst>
          </p:cNvPr>
          <p:cNvSpPr>
            <a:spLocks noGrp="1"/>
          </p:cNvSpPr>
          <p:nvPr>
            <p:ph type="sldNum" sz="quarter" idx="12"/>
          </p:nvPr>
        </p:nvSpPr>
        <p:spPr/>
        <p:txBody>
          <a:bodyPr/>
          <a:lstStyle/>
          <a:p>
            <a:fld id="{98C1BC04-B89C-D043-B48C-D12E72BB068E}" type="slidenum">
              <a:rPr lang="en-US" smtClean="0"/>
              <a:t>21</a:t>
            </a:fld>
            <a:endParaRPr lang="en-US"/>
          </a:p>
        </p:txBody>
      </p:sp>
    </p:spTree>
    <p:extLst>
      <p:ext uri="{BB962C8B-B14F-4D97-AF65-F5344CB8AC3E}">
        <p14:creationId xmlns:p14="http://schemas.microsoft.com/office/powerpoint/2010/main" val="4041623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D7EE1-FE95-7BC9-B619-FF255100C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79B0B-B9FE-FD22-C7F6-9B7F00BA7857}"/>
              </a:ext>
            </a:extLst>
          </p:cNvPr>
          <p:cNvSpPr>
            <a:spLocks noGrp="1"/>
          </p:cNvSpPr>
          <p:nvPr>
            <p:ph type="title"/>
          </p:nvPr>
        </p:nvSpPr>
        <p:spPr/>
        <p:txBody>
          <a:bodyPr>
            <a:normAutofit/>
          </a:bodyPr>
          <a:lstStyle/>
          <a:p>
            <a:r>
              <a:rPr lang="en-US" altLang="zh-CN" dirty="0"/>
              <a:t>General Construction for </a:t>
            </a:r>
            <a:r>
              <a:rPr lang="en-US" altLang="zh-CN" dirty="0" err="1"/>
              <a:t>aIE</a:t>
            </a:r>
            <a:endParaRPr lang="en-US" dirty="0"/>
          </a:p>
        </p:txBody>
      </p:sp>
      <p:grpSp>
        <p:nvGrpSpPr>
          <p:cNvPr id="3" name="Group 2">
            <a:extLst>
              <a:ext uri="{FF2B5EF4-FFF2-40B4-BE49-F238E27FC236}">
                <a16:creationId xmlns:a16="http://schemas.microsoft.com/office/drawing/2014/main" id="{03148DDD-93C5-F9A9-B65F-C804F34BA3BF}"/>
              </a:ext>
            </a:extLst>
          </p:cNvPr>
          <p:cNvGrpSpPr/>
          <p:nvPr/>
        </p:nvGrpSpPr>
        <p:grpSpPr>
          <a:xfrm>
            <a:off x="957231" y="3028343"/>
            <a:ext cx="1299082" cy="679979"/>
            <a:chOff x="3265077" y="4955602"/>
            <a:chExt cx="1614692" cy="1025912"/>
          </a:xfrm>
        </p:grpSpPr>
        <p:sp>
          <p:nvSpPr>
            <p:cNvPr id="4" name="TextBox 3">
              <a:extLst>
                <a:ext uri="{FF2B5EF4-FFF2-40B4-BE49-F238E27FC236}">
                  <a16:creationId xmlns:a16="http://schemas.microsoft.com/office/drawing/2014/main" id="{E5E8DF86-1261-BD3E-9783-A30265198272}"/>
                </a:ext>
              </a:extLst>
            </p:cNvPr>
            <p:cNvSpPr txBox="1"/>
            <p:nvPr/>
          </p:nvSpPr>
          <p:spPr>
            <a:xfrm>
              <a:off x="3323058" y="5197240"/>
              <a:ext cx="1556711" cy="369332"/>
            </a:xfrm>
            <a:prstGeom prst="rect">
              <a:avLst/>
            </a:prstGeom>
            <a:noFill/>
            <a:ln>
              <a:noFill/>
            </a:ln>
          </p:spPr>
          <p:txBody>
            <a:bodyPr wrap="square" rtlCol="0">
              <a:spAutoFit/>
            </a:bodyPr>
            <a:lstStyle/>
            <a:p>
              <a:r>
                <a:rPr lang="en-US" dirty="0" err="1"/>
                <a:t>IMAC.Sign</a:t>
              </a:r>
              <a:endParaRPr lang="en-US" dirty="0"/>
            </a:p>
          </p:txBody>
        </p:sp>
        <p:sp>
          <p:nvSpPr>
            <p:cNvPr id="5" name="Rectangle 4">
              <a:extLst>
                <a:ext uri="{FF2B5EF4-FFF2-40B4-BE49-F238E27FC236}">
                  <a16:creationId xmlns:a16="http://schemas.microsoft.com/office/drawing/2014/main" id="{E11616A7-75C0-DADD-4318-5FD3FC9B791D}"/>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a:extLst>
              <a:ext uri="{FF2B5EF4-FFF2-40B4-BE49-F238E27FC236}">
                <a16:creationId xmlns:a16="http://schemas.microsoft.com/office/drawing/2014/main" id="{B87FC560-B277-CB81-11AB-0E43A56C9F74}"/>
              </a:ext>
            </a:extLst>
          </p:cNvPr>
          <p:cNvCxnSpPr>
            <a:cxnSpLocks/>
          </p:cNvCxnSpPr>
          <p:nvPr/>
        </p:nvCxnSpPr>
        <p:spPr>
          <a:xfrm flipH="1">
            <a:off x="2184933" y="2478742"/>
            <a:ext cx="747268" cy="509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572AA6-40A0-CC9B-1D55-720C35E52C31}"/>
                  </a:ext>
                </a:extLst>
              </p:cNvPr>
              <p:cNvSpPr txBox="1"/>
              <p:nvPr/>
            </p:nvSpPr>
            <p:spPr>
              <a:xfrm>
                <a:off x="500307" y="2087958"/>
                <a:ext cx="155671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𝑘</m:t>
                          </m:r>
                        </m:e>
                        <m:sub>
                          <m:r>
                            <a:rPr lang="en-US" b="0" i="1" smtClean="0">
                              <a:solidFill>
                                <a:srgbClr val="FF0000"/>
                              </a:solidFill>
                              <a:latin typeface="Cambria Math" panose="02040503050406030204" pitchFamily="18" charset="0"/>
                            </a:rPr>
                            <m:t>𝐼𝑀𝐴𝐶</m:t>
                          </m:r>
                        </m:sub>
                      </m:sSub>
                    </m:oMath>
                  </m:oMathPara>
                </a14:m>
                <a:endParaRPr lang="en-US" b="0" dirty="0">
                  <a:solidFill>
                    <a:srgbClr val="FF0000"/>
                  </a:solidFill>
                </a:endParaRPr>
              </a:p>
            </p:txBody>
          </p:sp>
        </mc:Choice>
        <mc:Fallback xmlns="">
          <p:sp>
            <p:nvSpPr>
              <p:cNvPr id="10" name="TextBox 9">
                <a:extLst>
                  <a:ext uri="{FF2B5EF4-FFF2-40B4-BE49-F238E27FC236}">
                    <a16:creationId xmlns:a16="http://schemas.microsoft.com/office/drawing/2014/main" id="{DA572AA6-40A0-CC9B-1D55-720C35E52C31}"/>
                  </a:ext>
                </a:extLst>
              </p:cNvPr>
              <p:cNvSpPr txBox="1">
                <a:spLocks noRot="1" noChangeAspect="1" noMove="1" noResize="1" noEditPoints="1" noAdjustHandles="1" noChangeArrowheads="1" noChangeShapeType="1" noTextEdit="1"/>
              </p:cNvSpPr>
              <p:nvPr/>
            </p:nvSpPr>
            <p:spPr>
              <a:xfrm>
                <a:off x="500307" y="2087958"/>
                <a:ext cx="1556711" cy="369332"/>
              </a:xfrm>
              <a:prstGeom prst="rect">
                <a:avLst/>
              </a:prstGeom>
              <a:blipFill>
                <a:blip r:embed="rId3"/>
                <a:stretch>
                  <a:fillRect/>
                </a:stretch>
              </a:blipFill>
              <a:ln>
                <a:no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EC4FB22-1B10-A0FD-19B1-4E9B75EE6335}"/>
              </a:ext>
            </a:extLst>
          </p:cNvPr>
          <p:cNvCxnSpPr>
            <a:cxnSpLocks/>
          </p:cNvCxnSpPr>
          <p:nvPr/>
        </p:nvCxnSpPr>
        <p:spPr>
          <a:xfrm>
            <a:off x="1288148" y="2546351"/>
            <a:ext cx="0" cy="478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F77A7E40-3107-28A5-F693-746FD4392BFD}"/>
              </a:ext>
            </a:extLst>
          </p:cNvPr>
          <p:cNvGrpSpPr/>
          <p:nvPr/>
        </p:nvGrpSpPr>
        <p:grpSpPr>
          <a:xfrm>
            <a:off x="3653917" y="3025214"/>
            <a:ext cx="1422448" cy="692943"/>
            <a:chOff x="3265077" y="4955602"/>
            <a:chExt cx="1825409" cy="1025912"/>
          </a:xfrm>
        </p:grpSpPr>
        <p:sp>
          <p:nvSpPr>
            <p:cNvPr id="15" name="TextBox 14">
              <a:extLst>
                <a:ext uri="{FF2B5EF4-FFF2-40B4-BE49-F238E27FC236}">
                  <a16:creationId xmlns:a16="http://schemas.microsoft.com/office/drawing/2014/main" id="{AC00319E-31C9-D742-81B8-BC07720C365C}"/>
                </a:ext>
              </a:extLst>
            </p:cNvPr>
            <p:cNvSpPr txBox="1"/>
            <p:nvPr/>
          </p:nvSpPr>
          <p:spPr>
            <a:xfrm>
              <a:off x="3533776" y="5181155"/>
              <a:ext cx="1556710" cy="369332"/>
            </a:xfrm>
            <a:prstGeom prst="rect">
              <a:avLst/>
            </a:prstGeom>
            <a:noFill/>
            <a:ln>
              <a:noFill/>
            </a:ln>
          </p:spPr>
          <p:txBody>
            <a:bodyPr wrap="square" rtlCol="0">
              <a:spAutoFit/>
            </a:bodyPr>
            <a:lstStyle/>
            <a:p>
              <a:r>
                <a:rPr lang="en-US" dirty="0" err="1"/>
                <a:t>IE.Enc</a:t>
              </a:r>
              <a:endParaRPr lang="en-US" dirty="0"/>
            </a:p>
          </p:txBody>
        </p:sp>
        <p:sp>
          <p:nvSpPr>
            <p:cNvPr id="16" name="Rectangle 15">
              <a:extLst>
                <a:ext uri="{FF2B5EF4-FFF2-40B4-BE49-F238E27FC236}">
                  <a16:creationId xmlns:a16="http://schemas.microsoft.com/office/drawing/2014/main" id="{0C36849B-3747-53D7-FE10-26BA3CE8DDBC}"/>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id="{D26519D1-ABA8-3B93-9FA2-6E83662CEEFB}"/>
              </a:ext>
            </a:extLst>
          </p:cNvPr>
          <p:cNvCxnSpPr>
            <a:cxnSpLocks/>
          </p:cNvCxnSpPr>
          <p:nvPr/>
        </p:nvCxnSpPr>
        <p:spPr>
          <a:xfrm>
            <a:off x="3267052" y="2479896"/>
            <a:ext cx="773731" cy="508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C24044D-6A25-E0E2-B65D-9A832FBD8E1B}"/>
                  </a:ext>
                </a:extLst>
              </p:cNvPr>
              <p:cNvSpPr txBox="1"/>
              <p:nvPr/>
            </p:nvSpPr>
            <p:spPr>
              <a:xfrm>
                <a:off x="3826988" y="2133791"/>
                <a:ext cx="155671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oMath>
                  </m:oMathPara>
                </a14:m>
                <a:endParaRPr lang="en-US" b="0" dirty="0"/>
              </a:p>
            </p:txBody>
          </p:sp>
        </mc:Choice>
        <mc:Fallback xmlns="">
          <p:sp>
            <p:nvSpPr>
              <p:cNvPr id="19" name="TextBox 18">
                <a:extLst>
                  <a:ext uri="{FF2B5EF4-FFF2-40B4-BE49-F238E27FC236}">
                    <a16:creationId xmlns:a16="http://schemas.microsoft.com/office/drawing/2014/main" id="{6C24044D-6A25-E0E2-B65D-9A832FBD8E1B}"/>
                  </a:ext>
                </a:extLst>
              </p:cNvPr>
              <p:cNvSpPr txBox="1">
                <a:spLocks noRot="1" noChangeAspect="1" noMove="1" noResize="1" noEditPoints="1" noAdjustHandles="1" noChangeArrowheads="1" noChangeShapeType="1" noTextEdit="1"/>
              </p:cNvSpPr>
              <p:nvPr/>
            </p:nvSpPr>
            <p:spPr>
              <a:xfrm>
                <a:off x="3826988" y="2133791"/>
                <a:ext cx="1556711" cy="369332"/>
              </a:xfrm>
              <a:prstGeom prst="rect">
                <a:avLst/>
              </a:prstGeom>
              <a:blipFill>
                <a:blip r:embed="rId4"/>
                <a:stretch>
                  <a:fillRect/>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C4BC5557-16B6-33D2-1251-445FBFEAB6A2}"/>
              </a:ext>
            </a:extLst>
          </p:cNvPr>
          <p:cNvCxnSpPr>
            <a:cxnSpLocks/>
          </p:cNvCxnSpPr>
          <p:nvPr/>
        </p:nvCxnSpPr>
        <p:spPr>
          <a:xfrm>
            <a:off x="4596264" y="2550732"/>
            <a:ext cx="0" cy="489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F063F13-43CC-73D5-44EE-D6A08CD18137}"/>
              </a:ext>
            </a:extLst>
          </p:cNvPr>
          <p:cNvCxnSpPr>
            <a:cxnSpLocks/>
          </p:cNvCxnSpPr>
          <p:nvPr/>
        </p:nvCxnSpPr>
        <p:spPr>
          <a:xfrm>
            <a:off x="1592872" y="3738874"/>
            <a:ext cx="0" cy="6099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B9796E-C89C-AB5B-7CE4-CB983454B50B}"/>
                  </a:ext>
                </a:extLst>
              </p:cNvPr>
              <p:cNvSpPr txBox="1"/>
              <p:nvPr/>
            </p:nvSpPr>
            <p:spPr>
              <a:xfrm>
                <a:off x="1477958" y="3868486"/>
                <a:ext cx="66575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b="0" dirty="0"/>
              </a:p>
            </p:txBody>
          </p:sp>
        </mc:Choice>
        <mc:Fallback xmlns="">
          <p:sp>
            <p:nvSpPr>
              <p:cNvPr id="22" name="TextBox 21">
                <a:extLst>
                  <a:ext uri="{FF2B5EF4-FFF2-40B4-BE49-F238E27FC236}">
                    <a16:creationId xmlns:a16="http://schemas.microsoft.com/office/drawing/2014/main" id="{83B9796E-C89C-AB5B-7CE4-CB983454B50B}"/>
                  </a:ext>
                </a:extLst>
              </p:cNvPr>
              <p:cNvSpPr txBox="1">
                <a:spLocks noRot="1" noChangeAspect="1" noMove="1" noResize="1" noEditPoints="1" noAdjustHandles="1" noChangeArrowheads="1" noChangeShapeType="1" noTextEdit="1"/>
              </p:cNvSpPr>
              <p:nvPr/>
            </p:nvSpPr>
            <p:spPr>
              <a:xfrm>
                <a:off x="1477958" y="3868486"/>
                <a:ext cx="665756" cy="369332"/>
              </a:xfrm>
              <a:prstGeom prst="rect">
                <a:avLst/>
              </a:prstGeom>
              <a:blipFill>
                <a:blip r:embed="rId5"/>
                <a:stretch>
                  <a:fillRect/>
                </a:stretch>
              </a:blipFill>
              <a:ln>
                <a:noFill/>
              </a:ln>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ADE79C7E-66A8-05B1-08F3-4DC2E5A96AFA}"/>
              </a:ext>
            </a:extLst>
          </p:cNvPr>
          <p:cNvGrpSpPr/>
          <p:nvPr/>
        </p:nvGrpSpPr>
        <p:grpSpPr>
          <a:xfrm>
            <a:off x="1041290" y="4373870"/>
            <a:ext cx="1215023" cy="679018"/>
            <a:chOff x="3265077" y="4955602"/>
            <a:chExt cx="1682018" cy="1025912"/>
          </a:xfrm>
        </p:grpSpPr>
        <p:sp>
          <p:nvSpPr>
            <p:cNvPr id="24" name="TextBox 23">
              <a:extLst>
                <a:ext uri="{FF2B5EF4-FFF2-40B4-BE49-F238E27FC236}">
                  <a16:creationId xmlns:a16="http://schemas.microsoft.com/office/drawing/2014/main" id="{3E700D98-4B07-E343-8B96-DACE4C49F450}"/>
                </a:ext>
              </a:extLst>
            </p:cNvPr>
            <p:cNvSpPr txBox="1"/>
            <p:nvPr/>
          </p:nvSpPr>
          <p:spPr>
            <a:xfrm>
              <a:off x="3390383" y="5188878"/>
              <a:ext cx="1556712" cy="369332"/>
            </a:xfrm>
            <a:prstGeom prst="rect">
              <a:avLst/>
            </a:prstGeom>
            <a:noFill/>
            <a:ln>
              <a:noFill/>
            </a:ln>
          </p:spPr>
          <p:txBody>
            <a:bodyPr wrap="square" rtlCol="0">
              <a:spAutoFit/>
            </a:bodyPr>
            <a:lstStyle/>
            <a:p>
              <a:r>
                <a:rPr lang="en-US" dirty="0" err="1"/>
                <a:t>SE.Enc</a:t>
              </a:r>
              <a:endParaRPr lang="en-US" dirty="0"/>
            </a:p>
          </p:txBody>
        </p:sp>
        <p:sp>
          <p:nvSpPr>
            <p:cNvPr id="25" name="Rectangle 24">
              <a:extLst>
                <a:ext uri="{FF2B5EF4-FFF2-40B4-BE49-F238E27FC236}">
                  <a16:creationId xmlns:a16="http://schemas.microsoft.com/office/drawing/2014/main" id="{686E3C40-F2D3-58C6-D8BF-3A54FF1E5388}"/>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B312102-BEA6-3B9D-775D-CC1328D7FB17}"/>
                  </a:ext>
                </a:extLst>
              </p:cNvPr>
              <p:cNvSpPr txBox="1"/>
              <p:nvPr/>
            </p:nvSpPr>
            <p:spPr>
              <a:xfrm>
                <a:off x="817805" y="3801857"/>
                <a:ext cx="72386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oMath>
                  </m:oMathPara>
                </a14:m>
                <a:endParaRPr lang="en-US" b="0" dirty="0"/>
              </a:p>
            </p:txBody>
          </p:sp>
        </mc:Choice>
        <mc:Fallback xmlns="">
          <p:sp>
            <p:nvSpPr>
              <p:cNvPr id="26" name="TextBox 25">
                <a:extLst>
                  <a:ext uri="{FF2B5EF4-FFF2-40B4-BE49-F238E27FC236}">
                    <a16:creationId xmlns:a16="http://schemas.microsoft.com/office/drawing/2014/main" id="{DB312102-BEA6-3B9D-775D-CC1328D7FB17}"/>
                  </a:ext>
                </a:extLst>
              </p:cNvPr>
              <p:cNvSpPr txBox="1">
                <a:spLocks noRot="1" noChangeAspect="1" noMove="1" noResize="1" noEditPoints="1" noAdjustHandles="1" noChangeArrowheads="1" noChangeShapeType="1" noTextEdit="1"/>
              </p:cNvSpPr>
              <p:nvPr/>
            </p:nvSpPr>
            <p:spPr>
              <a:xfrm>
                <a:off x="817805" y="3801857"/>
                <a:ext cx="723864" cy="369332"/>
              </a:xfrm>
              <a:prstGeom prst="rect">
                <a:avLst/>
              </a:prstGeom>
              <a:blipFill>
                <a:blip r:embed="rId6"/>
                <a:stretch>
                  <a:fillRect/>
                </a:stretch>
              </a:blipFill>
              <a:ln>
                <a:noFill/>
              </a:ln>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734A28E9-0231-8856-F2BF-F24952336070}"/>
              </a:ext>
            </a:extLst>
          </p:cNvPr>
          <p:cNvCxnSpPr>
            <a:cxnSpLocks/>
          </p:cNvCxnSpPr>
          <p:nvPr/>
        </p:nvCxnSpPr>
        <p:spPr>
          <a:xfrm>
            <a:off x="1192900" y="4144084"/>
            <a:ext cx="0" cy="2108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CEF243F-85D0-1DF3-1DC4-D9DC599D521C}"/>
              </a:ext>
            </a:extLst>
          </p:cNvPr>
          <p:cNvCxnSpPr>
            <a:cxnSpLocks/>
          </p:cNvCxnSpPr>
          <p:nvPr/>
        </p:nvCxnSpPr>
        <p:spPr>
          <a:xfrm>
            <a:off x="4218477" y="3725718"/>
            <a:ext cx="0" cy="16437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2" descr="Photo Image Icon">
            <a:extLst>
              <a:ext uri="{FF2B5EF4-FFF2-40B4-BE49-F238E27FC236}">
                <a16:creationId xmlns:a16="http://schemas.microsoft.com/office/drawing/2014/main" id="{7CA3CDB6-A525-A4F2-4E46-FB4DBE13FD3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3839" y="1972372"/>
            <a:ext cx="731575" cy="53075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3F70433-4DBF-8117-2871-C5525370E1B7}"/>
              </a:ext>
            </a:extLst>
          </p:cNvPr>
          <p:cNvGrpSpPr/>
          <p:nvPr/>
        </p:nvGrpSpPr>
        <p:grpSpPr>
          <a:xfrm>
            <a:off x="8021528" y="2908913"/>
            <a:ext cx="1218139" cy="549977"/>
            <a:chOff x="3265077" y="4955602"/>
            <a:chExt cx="1759957" cy="1025912"/>
          </a:xfrm>
        </p:grpSpPr>
        <p:sp>
          <p:nvSpPr>
            <p:cNvPr id="12" name="TextBox 11">
              <a:extLst>
                <a:ext uri="{FF2B5EF4-FFF2-40B4-BE49-F238E27FC236}">
                  <a16:creationId xmlns:a16="http://schemas.microsoft.com/office/drawing/2014/main" id="{84D3468B-8C45-3D84-0DD4-04474568CA75}"/>
                </a:ext>
              </a:extLst>
            </p:cNvPr>
            <p:cNvSpPr txBox="1"/>
            <p:nvPr/>
          </p:nvSpPr>
          <p:spPr>
            <a:xfrm>
              <a:off x="3468323" y="5181245"/>
              <a:ext cx="1556711" cy="688942"/>
            </a:xfrm>
            <a:prstGeom prst="rect">
              <a:avLst/>
            </a:prstGeom>
            <a:noFill/>
            <a:ln>
              <a:noFill/>
            </a:ln>
          </p:spPr>
          <p:txBody>
            <a:bodyPr wrap="square" rtlCol="0">
              <a:spAutoFit/>
            </a:bodyPr>
            <a:lstStyle/>
            <a:p>
              <a:r>
                <a:rPr lang="en-US" dirty="0"/>
                <a:t>Extract</a:t>
              </a:r>
            </a:p>
          </p:txBody>
        </p:sp>
        <p:sp>
          <p:nvSpPr>
            <p:cNvPr id="13" name="Rectangle 12">
              <a:extLst>
                <a:ext uri="{FF2B5EF4-FFF2-40B4-BE49-F238E27FC236}">
                  <a16:creationId xmlns:a16="http://schemas.microsoft.com/office/drawing/2014/main" id="{0B1EE6B3-E7C5-D098-F49B-2CF53F6B973B}"/>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Arrow Connector 17">
            <a:extLst>
              <a:ext uri="{FF2B5EF4-FFF2-40B4-BE49-F238E27FC236}">
                <a16:creationId xmlns:a16="http://schemas.microsoft.com/office/drawing/2014/main" id="{CCF45375-3665-4251-FAAC-990D62D5A0A8}"/>
              </a:ext>
            </a:extLst>
          </p:cNvPr>
          <p:cNvCxnSpPr>
            <a:cxnSpLocks/>
          </p:cNvCxnSpPr>
          <p:nvPr/>
        </p:nvCxnSpPr>
        <p:spPr>
          <a:xfrm>
            <a:off x="8577157" y="2419331"/>
            <a:ext cx="0" cy="489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C3A1CB6-B6B4-F6A4-CEA0-3F1F24B4470F}"/>
                  </a:ext>
                </a:extLst>
              </p:cNvPr>
              <p:cNvSpPr txBox="1"/>
              <p:nvPr/>
            </p:nvSpPr>
            <p:spPr>
              <a:xfrm>
                <a:off x="8900480" y="3432681"/>
                <a:ext cx="643307"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oMath>
                  </m:oMathPara>
                </a14:m>
                <a:endParaRPr lang="en-US" b="0" dirty="0"/>
              </a:p>
            </p:txBody>
          </p:sp>
        </mc:Choice>
        <mc:Fallback xmlns="">
          <p:sp>
            <p:nvSpPr>
              <p:cNvPr id="30" name="TextBox 29">
                <a:extLst>
                  <a:ext uri="{FF2B5EF4-FFF2-40B4-BE49-F238E27FC236}">
                    <a16:creationId xmlns:a16="http://schemas.microsoft.com/office/drawing/2014/main" id="{9C3A1CB6-B6B4-F6A4-CEA0-3F1F24B4470F}"/>
                  </a:ext>
                </a:extLst>
              </p:cNvPr>
              <p:cNvSpPr txBox="1">
                <a:spLocks noRot="1" noChangeAspect="1" noMove="1" noResize="1" noEditPoints="1" noAdjustHandles="1" noChangeArrowheads="1" noChangeShapeType="1" noTextEdit="1"/>
              </p:cNvSpPr>
              <p:nvPr/>
            </p:nvSpPr>
            <p:spPr>
              <a:xfrm>
                <a:off x="8900480" y="3432681"/>
                <a:ext cx="643307" cy="369332"/>
              </a:xfrm>
              <a:prstGeom prst="rect">
                <a:avLst/>
              </a:prstGeom>
              <a:blipFill>
                <a:blip r:embed="rId8"/>
                <a:stretch>
                  <a:fillRect/>
                </a:stretch>
              </a:blipFill>
              <a:ln>
                <a:noFill/>
              </a:ln>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7DE94708-D911-9C7A-91B0-3BFDE567A723}"/>
              </a:ext>
            </a:extLst>
          </p:cNvPr>
          <p:cNvCxnSpPr>
            <a:cxnSpLocks/>
          </p:cNvCxnSpPr>
          <p:nvPr/>
        </p:nvCxnSpPr>
        <p:spPr>
          <a:xfrm flipH="1">
            <a:off x="7577137" y="3472384"/>
            <a:ext cx="1000019" cy="553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79606F8-4965-F83F-C733-85BE994CE1A4}"/>
              </a:ext>
            </a:extLst>
          </p:cNvPr>
          <p:cNvCxnSpPr>
            <a:cxnSpLocks/>
          </p:cNvCxnSpPr>
          <p:nvPr/>
        </p:nvCxnSpPr>
        <p:spPr>
          <a:xfrm>
            <a:off x="8577156" y="3472384"/>
            <a:ext cx="966631" cy="566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74EE1742-32A4-3771-2E78-9AFA69F9BADF}"/>
              </a:ext>
            </a:extLst>
          </p:cNvPr>
          <p:cNvGrpSpPr/>
          <p:nvPr/>
        </p:nvGrpSpPr>
        <p:grpSpPr>
          <a:xfrm>
            <a:off x="6719859" y="4058652"/>
            <a:ext cx="1422448" cy="692944"/>
            <a:chOff x="3265077" y="4955602"/>
            <a:chExt cx="1825409" cy="1025912"/>
          </a:xfrm>
        </p:grpSpPr>
        <p:sp>
          <p:nvSpPr>
            <p:cNvPr id="34" name="TextBox 33">
              <a:extLst>
                <a:ext uri="{FF2B5EF4-FFF2-40B4-BE49-F238E27FC236}">
                  <a16:creationId xmlns:a16="http://schemas.microsoft.com/office/drawing/2014/main" id="{B82EF20F-1D6A-0A70-60AA-55F521A7C400}"/>
                </a:ext>
              </a:extLst>
            </p:cNvPr>
            <p:cNvSpPr txBox="1"/>
            <p:nvPr/>
          </p:nvSpPr>
          <p:spPr>
            <a:xfrm>
              <a:off x="3533775" y="5181155"/>
              <a:ext cx="1556711" cy="546801"/>
            </a:xfrm>
            <a:prstGeom prst="rect">
              <a:avLst/>
            </a:prstGeom>
            <a:noFill/>
            <a:ln>
              <a:noFill/>
            </a:ln>
          </p:spPr>
          <p:txBody>
            <a:bodyPr wrap="square" rtlCol="0">
              <a:spAutoFit/>
            </a:bodyPr>
            <a:lstStyle/>
            <a:p>
              <a:r>
                <a:rPr lang="en-US" dirty="0" err="1"/>
                <a:t>IE.Dec</a:t>
              </a:r>
              <a:endParaRPr lang="en-US" dirty="0"/>
            </a:p>
          </p:txBody>
        </p:sp>
        <p:sp>
          <p:nvSpPr>
            <p:cNvPr id="35" name="Rectangle 34">
              <a:extLst>
                <a:ext uri="{FF2B5EF4-FFF2-40B4-BE49-F238E27FC236}">
                  <a16:creationId xmlns:a16="http://schemas.microsoft.com/office/drawing/2014/main" id="{BB6B5E8C-A19E-BF48-45DF-0CCD07F25EF4}"/>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BC350B9-B046-A364-3F08-47E4725D36E5}"/>
                  </a:ext>
                </a:extLst>
              </p:cNvPr>
              <p:cNvSpPr txBox="1"/>
              <p:nvPr/>
            </p:nvSpPr>
            <p:spPr>
              <a:xfrm>
                <a:off x="6308807" y="3214543"/>
                <a:ext cx="155671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oMath>
                  </m:oMathPara>
                </a14:m>
                <a:endParaRPr lang="en-US" b="0" dirty="0"/>
              </a:p>
            </p:txBody>
          </p:sp>
        </mc:Choice>
        <mc:Fallback xmlns="">
          <p:sp>
            <p:nvSpPr>
              <p:cNvPr id="36" name="TextBox 35">
                <a:extLst>
                  <a:ext uri="{FF2B5EF4-FFF2-40B4-BE49-F238E27FC236}">
                    <a16:creationId xmlns:a16="http://schemas.microsoft.com/office/drawing/2014/main" id="{4BC350B9-B046-A364-3F08-47E4725D36E5}"/>
                  </a:ext>
                </a:extLst>
              </p:cNvPr>
              <p:cNvSpPr txBox="1">
                <a:spLocks noRot="1" noChangeAspect="1" noMove="1" noResize="1" noEditPoints="1" noAdjustHandles="1" noChangeArrowheads="1" noChangeShapeType="1" noTextEdit="1"/>
              </p:cNvSpPr>
              <p:nvPr/>
            </p:nvSpPr>
            <p:spPr>
              <a:xfrm>
                <a:off x="6308807" y="3214543"/>
                <a:ext cx="1556711" cy="369332"/>
              </a:xfrm>
              <a:prstGeom prst="rect">
                <a:avLst/>
              </a:prstGeom>
              <a:blipFill>
                <a:blip r:embed="rId9"/>
                <a:stretch>
                  <a:fillRect/>
                </a:stretch>
              </a:blipFill>
              <a:ln>
                <a:no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8D7F6872-87A0-5801-4C5F-969DFBE9B6EE}"/>
              </a:ext>
            </a:extLst>
          </p:cNvPr>
          <p:cNvCxnSpPr>
            <a:cxnSpLocks/>
          </p:cNvCxnSpPr>
          <p:nvPr/>
        </p:nvCxnSpPr>
        <p:spPr>
          <a:xfrm>
            <a:off x="7073672" y="3561071"/>
            <a:ext cx="0" cy="489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487E593C-8AEA-75BD-0ADF-41FC66382C35}"/>
              </a:ext>
            </a:extLst>
          </p:cNvPr>
          <p:cNvGrpSpPr/>
          <p:nvPr/>
        </p:nvGrpSpPr>
        <p:grpSpPr>
          <a:xfrm>
            <a:off x="9139123" y="4087029"/>
            <a:ext cx="1376493" cy="692944"/>
            <a:chOff x="3265077" y="4955602"/>
            <a:chExt cx="1767564" cy="1025912"/>
          </a:xfrm>
        </p:grpSpPr>
        <p:sp>
          <p:nvSpPr>
            <p:cNvPr id="42" name="TextBox 41">
              <a:extLst>
                <a:ext uri="{FF2B5EF4-FFF2-40B4-BE49-F238E27FC236}">
                  <a16:creationId xmlns:a16="http://schemas.microsoft.com/office/drawing/2014/main" id="{876DF407-0F15-7FF9-1856-5F229D887BD9}"/>
                </a:ext>
              </a:extLst>
            </p:cNvPr>
            <p:cNvSpPr txBox="1"/>
            <p:nvPr/>
          </p:nvSpPr>
          <p:spPr>
            <a:xfrm>
              <a:off x="3475929" y="5181019"/>
              <a:ext cx="1556712" cy="546801"/>
            </a:xfrm>
            <a:prstGeom prst="rect">
              <a:avLst/>
            </a:prstGeom>
            <a:noFill/>
            <a:ln>
              <a:noFill/>
            </a:ln>
          </p:spPr>
          <p:txBody>
            <a:bodyPr wrap="square" rtlCol="0">
              <a:spAutoFit/>
            </a:bodyPr>
            <a:lstStyle/>
            <a:p>
              <a:r>
                <a:rPr lang="en-US" dirty="0" err="1"/>
                <a:t>SE.Dec</a:t>
              </a:r>
              <a:endParaRPr lang="en-US" dirty="0"/>
            </a:p>
          </p:txBody>
        </p:sp>
        <p:sp>
          <p:nvSpPr>
            <p:cNvPr id="43" name="Rectangle 42">
              <a:extLst>
                <a:ext uri="{FF2B5EF4-FFF2-40B4-BE49-F238E27FC236}">
                  <a16:creationId xmlns:a16="http://schemas.microsoft.com/office/drawing/2014/main" id="{7B47C829-280C-A6DE-85BC-CC4888A26668}"/>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F0C3E6D-51C3-4BE2-3A56-4DB61807263F}"/>
                  </a:ext>
                </a:extLst>
              </p:cNvPr>
              <p:cNvSpPr txBox="1"/>
              <p:nvPr/>
            </p:nvSpPr>
            <p:spPr>
              <a:xfrm>
                <a:off x="9767845" y="3248015"/>
                <a:ext cx="72386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oMath>
                  </m:oMathPara>
                </a14:m>
                <a:endParaRPr lang="en-US" b="0" dirty="0"/>
              </a:p>
            </p:txBody>
          </p:sp>
        </mc:Choice>
        <mc:Fallback xmlns="">
          <p:sp>
            <p:nvSpPr>
              <p:cNvPr id="44" name="TextBox 43">
                <a:extLst>
                  <a:ext uri="{FF2B5EF4-FFF2-40B4-BE49-F238E27FC236}">
                    <a16:creationId xmlns:a16="http://schemas.microsoft.com/office/drawing/2014/main" id="{6F0C3E6D-51C3-4BE2-3A56-4DB61807263F}"/>
                  </a:ext>
                </a:extLst>
              </p:cNvPr>
              <p:cNvSpPr txBox="1">
                <a:spLocks noRot="1" noChangeAspect="1" noMove="1" noResize="1" noEditPoints="1" noAdjustHandles="1" noChangeArrowheads="1" noChangeShapeType="1" noTextEdit="1"/>
              </p:cNvSpPr>
              <p:nvPr/>
            </p:nvSpPr>
            <p:spPr>
              <a:xfrm>
                <a:off x="9767845" y="3248015"/>
                <a:ext cx="723864" cy="369332"/>
              </a:xfrm>
              <a:prstGeom prst="rect">
                <a:avLst/>
              </a:prstGeom>
              <a:blipFill>
                <a:blip r:embed="rId10"/>
                <a:stretch>
                  <a:fillRect/>
                </a:stretch>
              </a:blipFill>
              <a:ln>
                <a:noFill/>
              </a:ln>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F699A0F8-BEC4-C1D7-27A1-27B2730360A0}"/>
              </a:ext>
            </a:extLst>
          </p:cNvPr>
          <p:cNvCxnSpPr>
            <a:cxnSpLocks/>
          </p:cNvCxnSpPr>
          <p:nvPr/>
        </p:nvCxnSpPr>
        <p:spPr>
          <a:xfrm>
            <a:off x="10107122" y="3625162"/>
            <a:ext cx="0" cy="489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98773CD8-5E4A-C8FF-D1DA-7092EC20FEDB}"/>
              </a:ext>
            </a:extLst>
          </p:cNvPr>
          <p:cNvCxnSpPr>
            <a:cxnSpLocks/>
          </p:cNvCxnSpPr>
          <p:nvPr/>
        </p:nvCxnSpPr>
        <p:spPr>
          <a:xfrm>
            <a:off x="7348982" y="4759595"/>
            <a:ext cx="618522" cy="4500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D598D76B-69B3-5B22-2361-780425425D2A}"/>
              </a:ext>
            </a:extLst>
          </p:cNvPr>
          <p:cNvCxnSpPr>
            <a:cxnSpLocks/>
          </p:cNvCxnSpPr>
          <p:nvPr/>
        </p:nvCxnSpPr>
        <p:spPr>
          <a:xfrm flipH="1">
            <a:off x="9222133" y="4789732"/>
            <a:ext cx="535960" cy="4138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B60B11A-8D7A-D3F9-EE9F-D70046955AF8}"/>
                  </a:ext>
                </a:extLst>
              </p:cNvPr>
              <p:cNvSpPr txBox="1"/>
              <p:nvPr/>
            </p:nvSpPr>
            <p:spPr>
              <a:xfrm>
                <a:off x="9301667" y="4824791"/>
                <a:ext cx="77835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b="0" dirty="0"/>
              </a:p>
            </p:txBody>
          </p:sp>
        </mc:Choice>
        <mc:Fallback xmlns="">
          <p:sp>
            <p:nvSpPr>
              <p:cNvPr id="53" name="TextBox 52">
                <a:extLst>
                  <a:ext uri="{FF2B5EF4-FFF2-40B4-BE49-F238E27FC236}">
                    <a16:creationId xmlns:a16="http://schemas.microsoft.com/office/drawing/2014/main" id="{FB60B11A-8D7A-D3F9-EE9F-D70046955AF8}"/>
                  </a:ext>
                </a:extLst>
              </p:cNvPr>
              <p:cNvSpPr txBox="1">
                <a:spLocks noRot="1" noChangeAspect="1" noMove="1" noResize="1" noEditPoints="1" noAdjustHandles="1" noChangeArrowheads="1" noChangeShapeType="1" noTextEdit="1"/>
              </p:cNvSpPr>
              <p:nvPr/>
            </p:nvSpPr>
            <p:spPr>
              <a:xfrm>
                <a:off x="9301667" y="4824791"/>
                <a:ext cx="778356" cy="369332"/>
              </a:xfrm>
              <a:prstGeom prst="rect">
                <a:avLst/>
              </a:prstGeom>
              <a:blipFill>
                <a:blip r:embed="rId11"/>
                <a:stretch>
                  <a:fillRect/>
                </a:stretch>
              </a:blipFill>
              <a:ln>
                <a:noFill/>
              </a:ln>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951B82EE-4ABF-0F87-7184-B07C25EB1B2D}"/>
              </a:ext>
            </a:extLst>
          </p:cNvPr>
          <p:cNvGrpSpPr/>
          <p:nvPr/>
        </p:nvGrpSpPr>
        <p:grpSpPr>
          <a:xfrm>
            <a:off x="7644730" y="5209640"/>
            <a:ext cx="2070908" cy="679980"/>
            <a:chOff x="3265077" y="4955602"/>
            <a:chExt cx="1790949" cy="1025912"/>
          </a:xfrm>
        </p:grpSpPr>
        <p:sp>
          <p:nvSpPr>
            <p:cNvPr id="55" name="TextBox 54">
              <a:extLst>
                <a:ext uri="{FF2B5EF4-FFF2-40B4-BE49-F238E27FC236}">
                  <a16:creationId xmlns:a16="http://schemas.microsoft.com/office/drawing/2014/main" id="{FC283DFC-422C-BBDF-B5C6-A1AB05684124}"/>
                </a:ext>
              </a:extLst>
            </p:cNvPr>
            <p:cNvSpPr txBox="1"/>
            <p:nvPr/>
          </p:nvSpPr>
          <p:spPr>
            <a:xfrm>
              <a:off x="3499315" y="5222914"/>
              <a:ext cx="1556711" cy="557225"/>
            </a:xfrm>
            <a:prstGeom prst="rect">
              <a:avLst/>
            </a:prstGeom>
            <a:noFill/>
            <a:ln>
              <a:noFill/>
            </a:ln>
          </p:spPr>
          <p:txBody>
            <a:bodyPr wrap="square" rtlCol="0">
              <a:spAutoFit/>
            </a:bodyPr>
            <a:lstStyle/>
            <a:p>
              <a:r>
                <a:rPr lang="en-US" dirty="0" err="1"/>
                <a:t>IMAC.Verify</a:t>
              </a:r>
              <a:endParaRPr lang="en-US" dirty="0"/>
            </a:p>
          </p:txBody>
        </p:sp>
        <p:sp>
          <p:nvSpPr>
            <p:cNvPr id="56" name="Rectangle 55">
              <a:extLst>
                <a:ext uri="{FF2B5EF4-FFF2-40B4-BE49-F238E27FC236}">
                  <a16:creationId xmlns:a16="http://schemas.microsoft.com/office/drawing/2014/main" id="{BF513C3C-BFFF-189D-D41E-54429F07FC1B}"/>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64D9174-9965-6723-F1C1-A71FA74C18ED}"/>
                  </a:ext>
                </a:extLst>
              </p:cNvPr>
              <p:cNvSpPr txBox="1"/>
              <p:nvPr/>
            </p:nvSpPr>
            <p:spPr>
              <a:xfrm>
                <a:off x="7816463" y="4421486"/>
                <a:ext cx="1556711"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𝑘</m:t>
                          </m:r>
                        </m:e>
                        <m:sub>
                          <m:r>
                            <a:rPr lang="en-US" b="0" i="1" smtClean="0">
                              <a:solidFill>
                                <a:srgbClr val="FF0000"/>
                              </a:solidFill>
                              <a:latin typeface="Cambria Math" panose="02040503050406030204" pitchFamily="18" charset="0"/>
                            </a:rPr>
                            <m:t>𝐼𝑀𝐴𝐶</m:t>
                          </m:r>
                        </m:sub>
                      </m:sSub>
                    </m:oMath>
                  </m:oMathPara>
                </a14:m>
                <a:endParaRPr lang="en-US" b="0" dirty="0">
                  <a:solidFill>
                    <a:srgbClr val="FF0000"/>
                  </a:solidFill>
                </a:endParaRPr>
              </a:p>
            </p:txBody>
          </p:sp>
        </mc:Choice>
        <mc:Fallback xmlns="">
          <p:sp>
            <p:nvSpPr>
              <p:cNvPr id="57" name="TextBox 56">
                <a:extLst>
                  <a:ext uri="{FF2B5EF4-FFF2-40B4-BE49-F238E27FC236}">
                    <a16:creationId xmlns:a16="http://schemas.microsoft.com/office/drawing/2014/main" id="{964D9174-9965-6723-F1C1-A71FA74C18ED}"/>
                  </a:ext>
                </a:extLst>
              </p:cNvPr>
              <p:cNvSpPr txBox="1">
                <a:spLocks noRot="1" noChangeAspect="1" noMove="1" noResize="1" noEditPoints="1" noAdjustHandles="1" noChangeArrowheads="1" noChangeShapeType="1" noTextEdit="1"/>
              </p:cNvSpPr>
              <p:nvPr/>
            </p:nvSpPr>
            <p:spPr>
              <a:xfrm>
                <a:off x="7816463" y="4421486"/>
                <a:ext cx="1556711" cy="369332"/>
              </a:xfrm>
              <a:prstGeom prst="rect">
                <a:avLst/>
              </a:prstGeom>
              <a:blipFill>
                <a:blip r:embed="rId12"/>
                <a:stretch>
                  <a:fillRect/>
                </a:stretch>
              </a:blipFill>
              <a:ln>
                <a:noFill/>
              </a:ln>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72115D2-FEA7-62BC-43F2-C4D0995B4091}"/>
              </a:ext>
            </a:extLst>
          </p:cNvPr>
          <p:cNvCxnSpPr>
            <a:cxnSpLocks/>
            <a:endCxn id="56" idx="0"/>
          </p:cNvCxnSpPr>
          <p:nvPr/>
        </p:nvCxnSpPr>
        <p:spPr>
          <a:xfrm>
            <a:off x="8576614" y="4772717"/>
            <a:ext cx="1666" cy="436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14F44EE5-D063-0B0B-2381-52F7979A136D}"/>
              </a:ext>
            </a:extLst>
          </p:cNvPr>
          <p:cNvCxnSpPr>
            <a:cxnSpLocks/>
          </p:cNvCxnSpPr>
          <p:nvPr/>
        </p:nvCxnSpPr>
        <p:spPr>
          <a:xfrm flipH="1">
            <a:off x="7611036" y="5911358"/>
            <a:ext cx="1000019" cy="553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A40E246-D4A8-12ED-3663-C33C28D7001E}"/>
                  </a:ext>
                </a:extLst>
              </p:cNvPr>
              <p:cNvSpPr txBox="1"/>
              <p:nvPr/>
            </p:nvSpPr>
            <p:spPr>
              <a:xfrm>
                <a:off x="7733193" y="5971710"/>
                <a:ext cx="44157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b="0" dirty="0"/>
              </a:p>
            </p:txBody>
          </p:sp>
        </mc:Choice>
        <mc:Fallback xmlns="">
          <p:sp>
            <p:nvSpPr>
              <p:cNvPr id="61" name="TextBox 60">
                <a:extLst>
                  <a:ext uri="{FF2B5EF4-FFF2-40B4-BE49-F238E27FC236}">
                    <a16:creationId xmlns:a16="http://schemas.microsoft.com/office/drawing/2014/main" id="{6A40E246-D4A8-12ED-3663-C33C28D7001E}"/>
                  </a:ext>
                </a:extLst>
              </p:cNvPr>
              <p:cNvSpPr txBox="1">
                <a:spLocks noRot="1" noChangeAspect="1" noMove="1" noResize="1" noEditPoints="1" noAdjustHandles="1" noChangeArrowheads="1" noChangeShapeType="1" noTextEdit="1"/>
              </p:cNvSpPr>
              <p:nvPr/>
            </p:nvSpPr>
            <p:spPr>
              <a:xfrm>
                <a:off x="7733193" y="5971710"/>
                <a:ext cx="441576" cy="369332"/>
              </a:xfrm>
              <a:prstGeom prst="rect">
                <a:avLst/>
              </a:prstGeom>
              <a:blipFill>
                <a:blip r:embed="rId13"/>
                <a:stretch>
                  <a:fillRect/>
                </a:stretch>
              </a:blipFill>
              <a:ln>
                <a:noFill/>
              </a:ln>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BA07E213-708A-E529-C3AE-347777DCCAAC}"/>
              </a:ext>
            </a:extLst>
          </p:cNvPr>
          <p:cNvCxnSpPr>
            <a:cxnSpLocks/>
          </p:cNvCxnSpPr>
          <p:nvPr/>
        </p:nvCxnSpPr>
        <p:spPr>
          <a:xfrm>
            <a:off x="8611055" y="5904610"/>
            <a:ext cx="966631" cy="566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88C0CA2-2EE0-54DF-01D9-170726B46D4B}"/>
                  </a:ext>
                </a:extLst>
              </p:cNvPr>
              <p:cNvSpPr txBox="1"/>
              <p:nvPr/>
            </p:nvSpPr>
            <p:spPr>
              <a:xfrm>
                <a:off x="9018879" y="5971710"/>
                <a:ext cx="44157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b="0" dirty="0"/>
              </a:p>
            </p:txBody>
          </p:sp>
        </mc:Choice>
        <mc:Fallback xmlns="">
          <p:sp>
            <p:nvSpPr>
              <p:cNvPr id="63" name="TextBox 62">
                <a:extLst>
                  <a:ext uri="{FF2B5EF4-FFF2-40B4-BE49-F238E27FC236}">
                    <a16:creationId xmlns:a16="http://schemas.microsoft.com/office/drawing/2014/main" id="{388C0CA2-2EE0-54DF-01D9-170726B46D4B}"/>
                  </a:ext>
                </a:extLst>
              </p:cNvPr>
              <p:cNvSpPr txBox="1">
                <a:spLocks noRot="1" noChangeAspect="1" noMove="1" noResize="1" noEditPoints="1" noAdjustHandles="1" noChangeArrowheads="1" noChangeShapeType="1" noTextEdit="1"/>
              </p:cNvSpPr>
              <p:nvPr/>
            </p:nvSpPr>
            <p:spPr>
              <a:xfrm>
                <a:off x="9018879" y="5971710"/>
                <a:ext cx="441576" cy="369332"/>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1BE88B0-718C-5B0D-E801-18E9B2C17A32}"/>
                  </a:ext>
                </a:extLst>
              </p:cNvPr>
              <p:cNvSpPr txBox="1"/>
              <p:nvPr/>
            </p:nvSpPr>
            <p:spPr>
              <a:xfrm>
                <a:off x="9408057" y="6461235"/>
                <a:ext cx="441576" cy="646331"/>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p>
                <a:endParaRPr lang="en-US" b="0" dirty="0"/>
              </a:p>
            </p:txBody>
          </p:sp>
        </mc:Choice>
        <mc:Fallback xmlns="">
          <p:sp>
            <p:nvSpPr>
              <p:cNvPr id="64" name="TextBox 63">
                <a:extLst>
                  <a:ext uri="{FF2B5EF4-FFF2-40B4-BE49-F238E27FC236}">
                    <a16:creationId xmlns:a16="http://schemas.microsoft.com/office/drawing/2014/main" id="{E1BE88B0-718C-5B0D-E801-18E9B2C17A32}"/>
                  </a:ext>
                </a:extLst>
              </p:cNvPr>
              <p:cNvSpPr txBox="1">
                <a:spLocks noRot="1" noChangeAspect="1" noMove="1" noResize="1" noEditPoints="1" noAdjustHandles="1" noChangeArrowheads="1" noChangeShapeType="1" noTextEdit="1"/>
              </p:cNvSpPr>
              <p:nvPr/>
            </p:nvSpPr>
            <p:spPr>
              <a:xfrm>
                <a:off x="9408057" y="6461235"/>
                <a:ext cx="441576" cy="646331"/>
              </a:xfrm>
              <a:prstGeom prst="rect">
                <a:avLst/>
              </a:prstGeom>
              <a:blipFill>
                <a:blip r:embed="rId15"/>
                <a:stretch>
                  <a:fillRect/>
                </a:stretch>
              </a:blipFill>
              <a:ln>
                <a:noFill/>
              </a:ln>
            </p:spPr>
            <p:txBody>
              <a:bodyPr/>
              <a:lstStyle/>
              <a:p>
                <a:r>
                  <a:rPr lang="en-US">
                    <a:noFill/>
                  </a:rPr>
                  <a:t> </a:t>
                </a:r>
              </a:p>
            </p:txBody>
          </p:sp>
        </mc:Fallback>
      </mc:AlternateContent>
      <p:sp>
        <p:nvSpPr>
          <p:cNvPr id="65" name="TextBox 64">
            <a:extLst>
              <a:ext uri="{FF2B5EF4-FFF2-40B4-BE49-F238E27FC236}">
                <a16:creationId xmlns:a16="http://schemas.microsoft.com/office/drawing/2014/main" id="{2AC9BD49-C4B2-8F16-1AD7-97C1BA78AA78}"/>
              </a:ext>
            </a:extLst>
          </p:cNvPr>
          <p:cNvSpPr txBox="1"/>
          <p:nvPr/>
        </p:nvSpPr>
        <p:spPr>
          <a:xfrm>
            <a:off x="2256313" y="1434533"/>
            <a:ext cx="2593296" cy="461665"/>
          </a:xfrm>
          <a:prstGeom prst="rect">
            <a:avLst/>
          </a:prstGeom>
          <a:noFill/>
        </p:spPr>
        <p:txBody>
          <a:bodyPr wrap="square" rtlCol="0">
            <a:spAutoFit/>
          </a:bodyPr>
          <a:lstStyle/>
          <a:p>
            <a:r>
              <a:rPr lang="en-US" sz="2400" b="1" dirty="0">
                <a:solidFill>
                  <a:srgbClr val="005D7C"/>
                </a:solidFill>
              </a:rPr>
              <a:t>Encryption</a:t>
            </a:r>
          </a:p>
        </p:txBody>
      </p:sp>
      <p:sp>
        <p:nvSpPr>
          <p:cNvPr id="66" name="TextBox 65">
            <a:extLst>
              <a:ext uri="{FF2B5EF4-FFF2-40B4-BE49-F238E27FC236}">
                <a16:creationId xmlns:a16="http://schemas.microsoft.com/office/drawing/2014/main" id="{AA41975F-948C-6CD3-7975-05D0694B5C67}"/>
              </a:ext>
            </a:extLst>
          </p:cNvPr>
          <p:cNvSpPr txBox="1"/>
          <p:nvPr/>
        </p:nvSpPr>
        <p:spPr>
          <a:xfrm>
            <a:off x="7785697" y="1507056"/>
            <a:ext cx="2593296" cy="461665"/>
          </a:xfrm>
          <a:prstGeom prst="rect">
            <a:avLst/>
          </a:prstGeom>
          <a:noFill/>
        </p:spPr>
        <p:txBody>
          <a:bodyPr wrap="square" rtlCol="0">
            <a:spAutoFit/>
          </a:bodyPr>
          <a:lstStyle/>
          <a:p>
            <a:r>
              <a:rPr lang="en-US" sz="2400" b="1" dirty="0">
                <a:solidFill>
                  <a:srgbClr val="005D7C"/>
                </a:solidFill>
              </a:rPr>
              <a:t>Decryption</a:t>
            </a:r>
          </a:p>
        </p:txBody>
      </p:sp>
      <p:cxnSp>
        <p:nvCxnSpPr>
          <p:cNvPr id="69" name="Straight Arrow Connector 68">
            <a:extLst>
              <a:ext uri="{FF2B5EF4-FFF2-40B4-BE49-F238E27FC236}">
                <a16:creationId xmlns:a16="http://schemas.microsoft.com/office/drawing/2014/main" id="{21E9F461-8C35-E51C-21A9-B55E207C137D}"/>
              </a:ext>
            </a:extLst>
          </p:cNvPr>
          <p:cNvCxnSpPr>
            <a:cxnSpLocks/>
          </p:cNvCxnSpPr>
          <p:nvPr/>
        </p:nvCxnSpPr>
        <p:spPr>
          <a:xfrm>
            <a:off x="3097601" y="5936792"/>
            <a:ext cx="0" cy="3078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1" name="Picture 70" descr="A close-up of a television screen&#10;&#10;AI-generated content may be incorrect.">
            <a:extLst>
              <a:ext uri="{FF2B5EF4-FFF2-40B4-BE49-F238E27FC236}">
                <a16:creationId xmlns:a16="http://schemas.microsoft.com/office/drawing/2014/main" id="{295B3708-316F-741F-2235-A910A797DCD3}"/>
              </a:ext>
            </a:extLst>
          </p:cNvPr>
          <p:cNvPicPr>
            <a:picLocks noChangeAspect="1"/>
          </p:cNvPicPr>
          <p:nvPr/>
        </p:nvPicPr>
        <p:blipFill>
          <a:blip r:embed="rId16"/>
          <a:stretch>
            <a:fillRect/>
          </a:stretch>
        </p:blipFill>
        <p:spPr>
          <a:xfrm>
            <a:off x="3841395" y="4558002"/>
            <a:ext cx="276839" cy="310753"/>
          </a:xfrm>
          <a:prstGeom prst="rect">
            <a:avLst/>
          </a:prstGeom>
        </p:spPr>
      </p:pic>
      <p:pic>
        <p:nvPicPr>
          <p:cNvPr id="72" name="Picture 71" descr="A close-up of a television screen&#10;&#10;AI-generated content may be incorrect.">
            <a:extLst>
              <a:ext uri="{FF2B5EF4-FFF2-40B4-BE49-F238E27FC236}">
                <a16:creationId xmlns:a16="http://schemas.microsoft.com/office/drawing/2014/main" id="{02256BF8-6FBA-C416-4E43-E552502F2898}"/>
              </a:ext>
            </a:extLst>
          </p:cNvPr>
          <p:cNvPicPr>
            <a:picLocks noChangeAspect="1"/>
          </p:cNvPicPr>
          <p:nvPr/>
        </p:nvPicPr>
        <p:blipFill>
          <a:blip r:embed="rId16"/>
          <a:stretch>
            <a:fillRect/>
          </a:stretch>
        </p:blipFill>
        <p:spPr>
          <a:xfrm>
            <a:off x="7690665" y="3447552"/>
            <a:ext cx="276839" cy="310753"/>
          </a:xfrm>
          <a:prstGeom prst="rect">
            <a:avLst/>
          </a:prstGeom>
        </p:spPr>
      </p:pic>
      <p:pic>
        <p:nvPicPr>
          <p:cNvPr id="73" name="Picture 10" descr="image">
            <a:extLst>
              <a:ext uri="{FF2B5EF4-FFF2-40B4-BE49-F238E27FC236}">
                <a16:creationId xmlns:a16="http://schemas.microsoft.com/office/drawing/2014/main" id="{957ED101-48B6-F546-6E6C-FF8759DDF04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4739" t="7476" r="30474"/>
          <a:stretch>
            <a:fillRect/>
          </a:stretch>
        </p:blipFill>
        <p:spPr bwMode="auto">
          <a:xfrm>
            <a:off x="2938871" y="6272758"/>
            <a:ext cx="298853" cy="37172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image">
            <a:extLst>
              <a:ext uri="{FF2B5EF4-FFF2-40B4-BE49-F238E27FC236}">
                <a16:creationId xmlns:a16="http://schemas.microsoft.com/office/drawing/2014/main" id="{B8CBC33E-AEB3-C377-AE87-8951A9183DA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4739" t="7476" r="30474"/>
          <a:stretch>
            <a:fillRect/>
          </a:stretch>
        </p:blipFill>
        <p:spPr bwMode="auto">
          <a:xfrm>
            <a:off x="8402082" y="2017768"/>
            <a:ext cx="298853" cy="37172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Photo Image Icon">
            <a:extLst>
              <a:ext uri="{FF2B5EF4-FFF2-40B4-BE49-F238E27FC236}">
                <a16:creationId xmlns:a16="http://schemas.microsoft.com/office/drawing/2014/main" id="{DF081489-1A2C-8200-A3B5-424A28C26E1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704" y="4753901"/>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Photo Image Icon">
            <a:extLst>
              <a:ext uri="{FF2B5EF4-FFF2-40B4-BE49-F238E27FC236}">
                <a16:creationId xmlns:a16="http://schemas.microsoft.com/office/drawing/2014/main" id="{398F9D25-77BB-034A-CA51-7373B407041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2982" y="6372015"/>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3B2EFE0-9C09-B086-FBFB-4CB74CE6BA63}"/>
              </a:ext>
            </a:extLst>
          </p:cNvPr>
          <p:cNvSpPr/>
          <p:nvPr/>
        </p:nvSpPr>
        <p:spPr>
          <a:xfrm>
            <a:off x="4308276" y="2043203"/>
            <a:ext cx="549807" cy="5307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87F661F-E41E-3DF8-2D7B-71DD8A259D4B}"/>
              </a:ext>
            </a:extLst>
          </p:cNvPr>
          <p:cNvSpPr/>
          <p:nvPr/>
        </p:nvSpPr>
        <p:spPr>
          <a:xfrm>
            <a:off x="894935" y="3680249"/>
            <a:ext cx="549807" cy="5307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E3F50AD-2EF3-C158-7F30-AED638ABF031}"/>
              </a:ext>
            </a:extLst>
          </p:cNvPr>
          <p:cNvSpPr/>
          <p:nvPr/>
        </p:nvSpPr>
        <p:spPr>
          <a:xfrm>
            <a:off x="6787039" y="3072177"/>
            <a:ext cx="549807" cy="5307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A606E0B-1306-275F-9E14-40967B5815EB}"/>
              </a:ext>
            </a:extLst>
          </p:cNvPr>
          <p:cNvSpPr/>
          <p:nvPr/>
        </p:nvSpPr>
        <p:spPr>
          <a:xfrm>
            <a:off x="9838353" y="3132190"/>
            <a:ext cx="549807" cy="5307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CBEBC932-2FE2-C29E-CBEB-6062C952FC7A}"/>
              </a:ext>
            </a:extLst>
          </p:cNvPr>
          <p:cNvCxnSpPr>
            <a:cxnSpLocks/>
          </p:cNvCxnSpPr>
          <p:nvPr/>
        </p:nvCxnSpPr>
        <p:spPr>
          <a:xfrm>
            <a:off x="8585496" y="3491138"/>
            <a:ext cx="9322" cy="3581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ACE9C87C-62DE-3468-289F-CB697065DDE0}"/>
              </a:ext>
            </a:extLst>
          </p:cNvPr>
          <p:cNvSpPr txBox="1"/>
          <p:nvPr/>
        </p:nvSpPr>
        <p:spPr>
          <a:xfrm>
            <a:off x="8465041" y="3854320"/>
            <a:ext cx="261610" cy="369332"/>
          </a:xfrm>
          <a:prstGeom prst="rect">
            <a:avLst/>
          </a:prstGeom>
          <a:noFill/>
        </p:spPr>
        <p:txBody>
          <a:bodyPr wrap="none" rtlCol="0">
            <a:spAutoFit/>
          </a:bodyPr>
          <a:lstStyle/>
          <a:p>
            <a:r>
              <a:rPr lang="en-US" dirty="0">
                <a:solidFill>
                  <a:srgbClr val="FF0000"/>
                </a:solidFill>
              </a:rPr>
              <a:t>r</a:t>
            </a:r>
          </a:p>
        </p:txBody>
      </p:sp>
      <p:cxnSp>
        <p:nvCxnSpPr>
          <p:cNvPr id="70" name="Straight Arrow Connector 69">
            <a:extLst>
              <a:ext uri="{FF2B5EF4-FFF2-40B4-BE49-F238E27FC236}">
                <a16:creationId xmlns:a16="http://schemas.microsoft.com/office/drawing/2014/main" id="{C9F3C934-30F5-CCE4-1E33-B7DA47B3B6AD}"/>
              </a:ext>
            </a:extLst>
          </p:cNvPr>
          <p:cNvCxnSpPr>
            <a:cxnSpLocks/>
          </p:cNvCxnSpPr>
          <p:nvPr/>
        </p:nvCxnSpPr>
        <p:spPr>
          <a:xfrm>
            <a:off x="3088279" y="5048906"/>
            <a:ext cx="9322" cy="3581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B2197BC1-15C8-7A93-06A0-E1038CDEE296}"/>
              </a:ext>
            </a:extLst>
          </p:cNvPr>
          <p:cNvSpPr txBox="1"/>
          <p:nvPr/>
        </p:nvSpPr>
        <p:spPr>
          <a:xfrm>
            <a:off x="2964095" y="4724721"/>
            <a:ext cx="261610" cy="369332"/>
          </a:xfrm>
          <a:prstGeom prst="rect">
            <a:avLst/>
          </a:prstGeom>
          <a:noFill/>
        </p:spPr>
        <p:txBody>
          <a:bodyPr wrap="none" rtlCol="0">
            <a:spAutoFit/>
          </a:bodyPr>
          <a:lstStyle/>
          <a:p>
            <a:r>
              <a:rPr lang="en-US" dirty="0">
                <a:solidFill>
                  <a:srgbClr val="FF0000"/>
                </a:solidFill>
              </a:rPr>
              <a:t>r</a:t>
            </a:r>
          </a:p>
        </p:txBody>
      </p:sp>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91B345D6-E384-9E5C-4BB7-2A5E7A52848A}"/>
                  </a:ext>
                </a:extLst>
              </p:cNvPr>
              <p:cNvSpPr txBox="1"/>
              <p:nvPr/>
            </p:nvSpPr>
            <p:spPr>
              <a:xfrm>
                <a:off x="5416364" y="1721661"/>
                <a:ext cx="2228366" cy="94808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𝑟</m:t>
                    </m:r>
                    <m:r>
                      <a:rPr lang="en-US" i="1">
                        <a:latin typeface="Cambria Math" panose="02040503050406030204" pitchFamily="18" charset="0"/>
                      </a:rPr>
                      <m:t>←</m:t>
                    </m:r>
                  </m:oMath>
                </a14:m>
                <a:r>
                  <a:rPr lang="en-US" dirty="0"/>
                  <a:t> $</a:t>
                </a:r>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PRF(</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𝑘</m:t>
                        </m:r>
                      </m:e>
                      <m:sub>
                        <m:r>
                          <a:rPr lang="en-US" i="1">
                            <a:solidFill>
                              <a:srgbClr val="FF0000"/>
                            </a:solidFill>
                            <a:latin typeface="Cambria Math" panose="02040503050406030204" pitchFamily="18" charset="0"/>
                          </a:rPr>
                          <m:t>𝐸</m:t>
                        </m:r>
                      </m:sub>
                    </m:sSub>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PRF(</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𝑘</m:t>
                        </m:r>
                      </m:e>
                      <m:sub>
                        <m:r>
                          <a:rPr lang="en-US" i="1">
                            <a:solidFill>
                              <a:srgbClr val="FF0000"/>
                            </a:solidFill>
                            <a:latin typeface="Cambria Math" panose="02040503050406030204" pitchFamily="18" charset="0"/>
                          </a:rPr>
                          <m:t>𝐸</m:t>
                        </m:r>
                      </m:sub>
                    </m:sSub>
                    <m:r>
                      <a:rPr lang="en-US" i="1">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oMath>
                </a14:m>
                <a:r>
                  <a:rPr lang="en-US" dirty="0"/>
                  <a:t>)</a:t>
                </a:r>
              </a:p>
            </p:txBody>
          </p:sp>
        </mc:Choice>
        <mc:Fallback>
          <p:sp>
            <p:nvSpPr>
              <p:cNvPr id="77" name="TextBox 76">
                <a:extLst>
                  <a:ext uri="{FF2B5EF4-FFF2-40B4-BE49-F238E27FC236}">
                    <a16:creationId xmlns:a16="http://schemas.microsoft.com/office/drawing/2014/main" id="{91B345D6-E384-9E5C-4BB7-2A5E7A52848A}"/>
                  </a:ext>
                </a:extLst>
              </p:cNvPr>
              <p:cNvSpPr txBox="1">
                <a:spLocks noRot="1" noChangeAspect="1" noMove="1" noResize="1" noEditPoints="1" noAdjustHandles="1" noChangeArrowheads="1" noChangeShapeType="1" noTextEdit="1"/>
              </p:cNvSpPr>
              <p:nvPr/>
            </p:nvSpPr>
            <p:spPr>
              <a:xfrm>
                <a:off x="5416364" y="1721661"/>
                <a:ext cx="2228366" cy="948080"/>
              </a:xfrm>
              <a:prstGeom prst="rect">
                <a:avLst/>
              </a:prstGeom>
              <a:blipFill>
                <a:blip r:embed="rId18"/>
                <a:stretch>
                  <a:fillRect t="-2632" b="-6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D33C02B8-652C-3EFC-37E8-20E432CFFB2C}"/>
                  </a:ext>
                </a:extLst>
              </p:cNvPr>
              <p:cNvSpPr txBox="1"/>
              <p:nvPr/>
            </p:nvSpPr>
            <p:spPr>
              <a:xfrm>
                <a:off x="1437261" y="1318151"/>
                <a:ext cx="80272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rPr>
                            <m:t>𝑘</m:t>
                          </m:r>
                        </m:e>
                        <m:sub>
                          <m:r>
                            <a:rPr lang="en-US" b="0" i="1" smtClean="0">
                              <a:solidFill>
                                <a:srgbClr val="FF0000"/>
                              </a:solidFill>
                              <a:latin typeface="Cambria Math" panose="02040503050406030204" pitchFamily="18" charset="0"/>
                            </a:rPr>
                            <m:t>𝐸</m:t>
                          </m:r>
                        </m:sub>
                      </m:sSub>
                    </m:oMath>
                  </m:oMathPara>
                </a14:m>
                <a:endParaRPr lang="en-US"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𝑘</m:t>
                          </m:r>
                        </m:e>
                        <m:sub>
                          <m:r>
                            <a:rPr lang="en-US" i="1">
                              <a:solidFill>
                                <a:srgbClr val="FF0000"/>
                              </a:solidFill>
                              <a:latin typeface="Cambria Math" panose="02040503050406030204" pitchFamily="18" charset="0"/>
                            </a:rPr>
                            <m:t>𝐼𝑀𝐴𝐶</m:t>
                          </m:r>
                        </m:sub>
                      </m:sSub>
                    </m:oMath>
                  </m:oMathPara>
                </a14:m>
                <a:endParaRPr lang="en-US" dirty="0">
                  <a:solidFill>
                    <a:srgbClr val="FF0000"/>
                  </a:solidFill>
                </a:endParaRPr>
              </a:p>
            </p:txBody>
          </p:sp>
        </mc:Choice>
        <mc:Fallback>
          <p:sp>
            <p:nvSpPr>
              <p:cNvPr id="60" name="TextBox 59">
                <a:extLst>
                  <a:ext uri="{FF2B5EF4-FFF2-40B4-BE49-F238E27FC236}">
                    <a16:creationId xmlns:a16="http://schemas.microsoft.com/office/drawing/2014/main" id="{D33C02B8-652C-3EFC-37E8-20E432CFFB2C}"/>
                  </a:ext>
                </a:extLst>
              </p:cNvPr>
              <p:cNvSpPr txBox="1">
                <a:spLocks noRot="1" noChangeAspect="1" noMove="1" noResize="1" noEditPoints="1" noAdjustHandles="1" noChangeArrowheads="1" noChangeShapeType="1" noTextEdit="1"/>
              </p:cNvSpPr>
              <p:nvPr/>
            </p:nvSpPr>
            <p:spPr>
              <a:xfrm>
                <a:off x="1437261" y="1318151"/>
                <a:ext cx="802720" cy="646331"/>
              </a:xfrm>
              <a:prstGeom prst="rect">
                <a:avLst/>
              </a:prstGeom>
              <a:blipFill>
                <a:blip r:embed="rId19"/>
                <a:stretch>
                  <a:fillRect/>
                </a:stretch>
              </a:blipFill>
            </p:spPr>
            <p:txBody>
              <a:bodyPr/>
              <a:lstStyle/>
              <a:p>
                <a:r>
                  <a:rPr lang="en-US">
                    <a:noFill/>
                  </a:rPr>
                  <a:t> </a:t>
                </a:r>
              </a:p>
            </p:txBody>
          </p:sp>
        </mc:Fallback>
      </mc:AlternateContent>
      <p:sp>
        <p:nvSpPr>
          <p:cNvPr id="78" name="Slide Number Placeholder 77">
            <a:extLst>
              <a:ext uri="{FF2B5EF4-FFF2-40B4-BE49-F238E27FC236}">
                <a16:creationId xmlns:a16="http://schemas.microsoft.com/office/drawing/2014/main" id="{F7E3DF27-F037-C539-00EC-434AA0856620}"/>
              </a:ext>
            </a:extLst>
          </p:cNvPr>
          <p:cNvSpPr>
            <a:spLocks noGrp="1"/>
          </p:cNvSpPr>
          <p:nvPr>
            <p:ph type="sldNum" sz="quarter" idx="12"/>
          </p:nvPr>
        </p:nvSpPr>
        <p:spPr/>
        <p:txBody>
          <a:bodyPr/>
          <a:lstStyle/>
          <a:p>
            <a:fld id="{98C1BC04-B89C-D043-B48C-D12E72BB068E}" type="slidenum">
              <a:rPr lang="en-US" smtClean="0"/>
              <a:t>22</a:t>
            </a:fld>
            <a:endParaRPr lang="en-US"/>
          </a:p>
        </p:txBody>
      </p:sp>
      <mc:AlternateContent xmlns:mc="http://schemas.openxmlformats.org/markup-compatibility/2006">
        <mc:Choice xmlns:a14="http://schemas.microsoft.com/office/drawing/2010/main" Requires="a14">
          <p:sp>
            <p:nvSpPr>
              <p:cNvPr id="79" name="TextBox 78">
                <a:extLst>
                  <a:ext uri="{FF2B5EF4-FFF2-40B4-BE49-F238E27FC236}">
                    <a16:creationId xmlns:a16="http://schemas.microsoft.com/office/drawing/2014/main" id="{6C150046-EB51-C459-5907-F89D5ED3DF82}"/>
                  </a:ext>
                </a:extLst>
              </p:cNvPr>
              <p:cNvSpPr txBox="1"/>
              <p:nvPr/>
            </p:nvSpPr>
            <p:spPr>
              <a:xfrm>
                <a:off x="7112864" y="1244235"/>
                <a:ext cx="80271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𝑘</m:t>
                          </m:r>
                        </m:e>
                        <m:sub>
                          <m:r>
                            <a:rPr lang="en-US" i="1">
                              <a:solidFill>
                                <a:srgbClr val="FF0000"/>
                              </a:solidFill>
                              <a:latin typeface="Cambria Math" panose="02040503050406030204" pitchFamily="18" charset="0"/>
                            </a:rPr>
                            <m:t>𝐸</m:t>
                          </m:r>
                        </m:sub>
                      </m:sSub>
                    </m:oMath>
                  </m:oMathPara>
                </a14:m>
                <a:endParaRPr lang="en-US"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𝑘</m:t>
                          </m:r>
                        </m:e>
                        <m:sub>
                          <m:r>
                            <a:rPr lang="en-US" i="1">
                              <a:solidFill>
                                <a:srgbClr val="FF0000"/>
                              </a:solidFill>
                              <a:latin typeface="Cambria Math" panose="02040503050406030204" pitchFamily="18" charset="0"/>
                            </a:rPr>
                            <m:t>𝐼𝑀𝐴𝐶</m:t>
                          </m:r>
                        </m:sub>
                      </m:sSub>
                    </m:oMath>
                  </m:oMathPara>
                </a14:m>
                <a:endParaRPr lang="en-US" dirty="0">
                  <a:solidFill>
                    <a:srgbClr val="FF0000"/>
                  </a:solidFill>
                </a:endParaRPr>
              </a:p>
            </p:txBody>
          </p:sp>
        </mc:Choice>
        <mc:Fallback>
          <p:sp>
            <p:nvSpPr>
              <p:cNvPr id="79" name="TextBox 78">
                <a:extLst>
                  <a:ext uri="{FF2B5EF4-FFF2-40B4-BE49-F238E27FC236}">
                    <a16:creationId xmlns:a16="http://schemas.microsoft.com/office/drawing/2014/main" id="{6C150046-EB51-C459-5907-F89D5ED3DF82}"/>
                  </a:ext>
                </a:extLst>
              </p:cNvPr>
              <p:cNvSpPr txBox="1">
                <a:spLocks noRot="1" noChangeAspect="1" noMove="1" noResize="1" noEditPoints="1" noAdjustHandles="1" noChangeArrowheads="1" noChangeShapeType="1" noTextEdit="1"/>
              </p:cNvSpPr>
              <p:nvPr/>
            </p:nvSpPr>
            <p:spPr>
              <a:xfrm>
                <a:off x="7112864" y="1244235"/>
                <a:ext cx="802719" cy="646331"/>
              </a:xfrm>
              <a:prstGeom prst="rect">
                <a:avLst/>
              </a:prstGeom>
              <a:blipFill>
                <a:blip r:embed="rId20"/>
                <a:stretch>
                  <a:fillRect/>
                </a:stretch>
              </a:blipFill>
            </p:spPr>
            <p:txBody>
              <a:bodyPr/>
              <a:lstStyle/>
              <a:p>
                <a:r>
                  <a:rPr lang="en-US">
                    <a:noFill/>
                  </a:rPr>
                  <a:t> </a:t>
                </a:r>
              </a:p>
            </p:txBody>
          </p:sp>
        </mc:Fallback>
      </mc:AlternateContent>
      <p:grpSp>
        <p:nvGrpSpPr>
          <p:cNvPr id="81" name="Group 80">
            <a:extLst>
              <a:ext uri="{FF2B5EF4-FFF2-40B4-BE49-F238E27FC236}">
                <a16:creationId xmlns:a16="http://schemas.microsoft.com/office/drawing/2014/main" id="{870B42E4-8610-20CE-6B38-BA64A750A475}"/>
              </a:ext>
            </a:extLst>
          </p:cNvPr>
          <p:cNvGrpSpPr/>
          <p:nvPr/>
        </p:nvGrpSpPr>
        <p:grpSpPr>
          <a:xfrm>
            <a:off x="2116687" y="5386816"/>
            <a:ext cx="2672112" cy="549976"/>
            <a:chOff x="3265077" y="4955602"/>
            <a:chExt cx="1976865" cy="1025912"/>
          </a:xfrm>
        </p:grpSpPr>
        <p:sp>
          <p:nvSpPr>
            <p:cNvPr id="82" name="TextBox 81">
              <a:extLst>
                <a:ext uri="{FF2B5EF4-FFF2-40B4-BE49-F238E27FC236}">
                  <a16:creationId xmlns:a16="http://schemas.microsoft.com/office/drawing/2014/main" id="{3C337729-E319-D25A-50BC-2CEFA9119C1F}"/>
                </a:ext>
              </a:extLst>
            </p:cNvPr>
            <p:cNvSpPr txBox="1"/>
            <p:nvPr/>
          </p:nvSpPr>
          <p:spPr>
            <a:xfrm>
              <a:off x="3685231" y="5136122"/>
              <a:ext cx="1556711" cy="369333"/>
            </a:xfrm>
            <a:prstGeom prst="rect">
              <a:avLst/>
            </a:prstGeom>
            <a:noFill/>
            <a:ln>
              <a:noFill/>
            </a:ln>
          </p:spPr>
          <p:txBody>
            <a:bodyPr wrap="square" rtlCol="0">
              <a:spAutoFit/>
            </a:bodyPr>
            <a:lstStyle/>
            <a:p>
              <a:r>
                <a:rPr lang="en-US" dirty="0"/>
                <a:t>Embed</a:t>
              </a:r>
            </a:p>
          </p:txBody>
        </p:sp>
        <p:sp>
          <p:nvSpPr>
            <p:cNvPr id="83" name="Rectangle 82">
              <a:extLst>
                <a:ext uri="{FF2B5EF4-FFF2-40B4-BE49-F238E27FC236}">
                  <a16:creationId xmlns:a16="http://schemas.microsoft.com/office/drawing/2014/main" id="{62218656-55A7-454E-E2AF-BEDA04DDC2C3}"/>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569B7B24-B492-1B50-98C4-241A93448CF3}"/>
              </a:ext>
            </a:extLst>
          </p:cNvPr>
          <p:cNvCxnSpPr>
            <a:cxnSpLocks/>
          </p:cNvCxnSpPr>
          <p:nvPr/>
        </p:nvCxnSpPr>
        <p:spPr>
          <a:xfrm>
            <a:off x="1624485" y="5052888"/>
            <a:ext cx="1025349" cy="3165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6B22DFB8-408A-B2DE-81F8-A02BBA53FCCA}"/>
                  </a:ext>
                </a:extLst>
              </p:cNvPr>
              <p:cNvSpPr txBox="1"/>
              <p:nvPr/>
            </p:nvSpPr>
            <p:spPr>
              <a:xfrm>
                <a:off x="2081280" y="4943026"/>
                <a:ext cx="665756"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oMath>
                  </m:oMathPara>
                </a14:m>
                <a:endParaRPr lang="en-US" b="0" dirty="0"/>
              </a:p>
            </p:txBody>
          </p:sp>
        </mc:Choice>
        <mc:Fallback xmlns="">
          <p:sp>
            <p:nvSpPr>
              <p:cNvPr id="85" name="TextBox 84">
                <a:extLst>
                  <a:ext uri="{FF2B5EF4-FFF2-40B4-BE49-F238E27FC236}">
                    <a16:creationId xmlns:a16="http://schemas.microsoft.com/office/drawing/2014/main" id="{6B22DFB8-408A-B2DE-81F8-A02BBA53FCCA}"/>
                  </a:ext>
                </a:extLst>
              </p:cNvPr>
              <p:cNvSpPr txBox="1">
                <a:spLocks noRot="1" noChangeAspect="1" noMove="1" noResize="1" noEditPoints="1" noAdjustHandles="1" noChangeArrowheads="1" noChangeShapeType="1" noTextEdit="1"/>
              </p:cNvSpPr>
              <p:nvPr/>
            </p:nvSpPr>
            <p:spPr>
              <a:xfrm>
                <a:off x="2081280" y="4943026"/>
                <a:ext cx="665756" cy="369332"/>
              </a:xfrm>
              <a:prstGeom prst="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18274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DE475-4466-FC30-7742-7D3EA0991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12492-1184-D7D6-89EB-3EAFCA4680C6}"/>
              </a:ext>
            </a:extLst>
          </p:cNvPr>
          <p:cNvSpPr>
            <a:spLocks noGrp="1"/>
          </p:cNvSpPr>
          <p:nvPr>
            <p:ph type="title"/>
          </p:nvPr>
        </p:nvSpPr>
        <p:spPr/>
        <p:txBody>
          <a:bodyPr>
            <a:normAutofit/>
          </a:bodyPr>
          <a:lstStyle/>
          <a:p>
            <a:r>
              <a:rPr lang="en-US" altLang="zh-CN" dirty="0"/>
              <a:t>General Construction for </a:t>
            </a:r>
            <a:r>
              <a:rPr lang="en-US" altLang="zh-CN" dirty="0" err="1"/>
              <a:t>aIE</a:t>
            </a:r>
            <a:endParaRPr lang="en-US" dirty="0"/>
          </a:p>
        </p:txBody>
      </p:sp>
      <p:sp>
        <p:nvSpPr>
          <p:cNvPr id="18" name="TextBox 17">
            <a:extLst>
              <a:ext uri="{FF2B5EF4-FFF2-40B4-BE49-F238E27FC236}">
                <a16:creationId xmlns:a16="http://schemas.microsoft.com/office/drawing/2014/main" id="{4C53BEF1-C1B6-5B00-15F8-46E4974E3406}"/>
              </a:ext>
            </a:extLst>
          </p:cNvPr>
          <p:cNvSpPr txBox="1"/>
          <p:nvPr/>
        </p:nvSpPr>
        <p:spPr>
          <a:xfrm>
            <a:off x="923320" y="1690688"/>
            <a:ext cx="10156531" cy="1938992"/>
          </a:xfrm>
          <a:prstGeom prst="rect">
            <a:avLst/>
          </a:prstGeom>
          <a:noFill/>
        </p:spPr>
        <p:txBody>
          <a:bodyPr wrap="square" rtlCol="0">
            <a:spAutoFit/>
          </a:bodyPr>
          <a:lstStyle/>
          <a:p>
            <a:r>
              <a:rPr lang="en-US" sz="2400" dirty="0"/>
              <a:t>We proved: for any similarity function</a:t>
            </a:r>
          </a:p>
          <a:p>
            <a:pPr marL="285750" indent="-285750">
              <a:buFont typeface="Arial" panose="020B0604020202020204" pitchFamily="34" charset="0"/>
              <a:buChar char="•"/>
            </a:pPr>
            <a:r>
              <a:rPr lang="en-US" sz="2400" dirty="0"/>
              <a:t>For the Embedding function we use, </a:t>
            </a:r>
            <a:r>
              <a:rPr lang="en-US" sz="2400" dirty="0">
                <a:solidFill>
                  <a:srgbClr val="005D7C"/>
                </a:solidFill>
              </a:rPr>
              <a:t>correctness</a:t>
            </a:r>
            <a:r>
              <a:rPr lang="en-US" sz="2400" dirty="0"/>
              <a:t> of IE and IMAC implies </a:t>
            </a:r>
            <a:r>
              <a:rPr lang="en-US" sz="2400" dirty="0">
                <a:solidFill>
                  <a:srgbClr val="056887"/>
                </a:solidFill>
              </a:rPr>
              <a:t>correctness </a:t>
            </a:r>
            <a:r>
              <a:rPr lang="en-US" sz="2400" dirty="0"/>
              <a:t>of </a:t>
            </a:r>
            <a:r>
              <a:rPr lang="en-US" sz="2400" dirty="0" err="1"/>
              <a:t>aIE</a:t>
            </a:r>
            <a:endParaRPr lang="en-US" sz="2400" dirty="0"/>
          </a:p>
          <a:p>
            <a:pPr marL="285750" indent="-285750">
              <a:buFont typeface="Arial" panose="020B0604020202020204" pitchFamily="34" charset="0"/>
              <a:buChar char="•"/>
            </a:pPr>
            <a:r>
              <a:rPr lang="en-US" sz="2400" dirty="0">
                <a:solidFill>
                  <a:srgbClr val="005D7C"/>
                </a:solidFill>
              </a:rPr>
              <a:t>Secrecy</a:t>
            </a:r>
            <a:r>
              <a:rPr lang="en-US" sz="2400" dirty="0"/>
              <a:t> of IE and SE implies </a:t>
            </a:r>
            <a:r>
              <a:rPr lang="en-US" sz="2400" dirty="0">
                <a:solidFill>
                  <a:srgbClr val="005D7C"/>
                </a:solidFill>
              </a:rPr>
              <a:t>secrecy</a:t>
            </a:r>
            <a:r>
              <a:rPr lang="en-US" sz="2400" dirty="0"/>
              <a:t> of </a:t>
            </a:r>
            <a:r>
              <a:rPr lang="en-US" sz="2400" dirty="0" err="1"/>
              <a:t>aIE</a:t>
            </a:r>
            <a:r>
              <a:rPr lang="en-US" sz="2400" dirty="0"/>
              <a:t> </a:t>
            </a:r>
          </a:p>
          <a:p>
            <a:pPr marL="285750" indent="-285750">
              <a:buFont typeface="Arial" panose="020B0604020202020204" pitchFamily="34" charset="0"/>
              <a:buChar char="•"/>
            </a:pPr>
            <a:r>
              <a:rPr lang="en-US" sz="2400" dirty="0">
                <a:solidFill>
                  <a:srgbClr val="005D7C"/>
                </a:solidFill>
              </a:rPr>
              <a:t>Unforgeability</a:t>
            </a:r>
            <a:r>
              <a:rPr lang="en-US" sz="2400" dirty="0"/>
              <a:t> of IMAC implies </a:t>
            </a:r>
            <a:r>
              <a:rPr lang="en-US" sz="2400" dirty="0">
                <a:solidFill>
                  <a:srgbClr val="005D7C"/>
                </a:solidFill>
              </a:rPr>
              <a:t>integrity</a:t>
            </a:r>
            <a:r>
              <a:rPr lang="en-US" sz="2400" dirty="0"/>
              <a:t> of </a:t>
            </a:r>
            <a:r>
              <a:rPr lang="en-US" sz="2400" dirty="0" err="1"/>
              <a:t>aIE</a:t>
            </a:r>
            <a:endParaRPr lang="en-US" sz="2400" dirty="0"/>
          </a:p>
        </p:txBody>
      </p:sp>
      <p:grpSp>
        <p:nvGrpSpPr>
          <p:cNvPr id="6" name="Group 5">
            <a:extLst>
              <a:ext uri="{FF2B5EF4-FFF2-40B4-BE49-F238E27FC236}">
                <a16:creationId xmlns:a16="http://schemas.microsoft.com/office/drawing/2014/main" id="{887C5CD7-827F-B1B7-BA41-BA175624C431}"/>
              </a:ext>
            </a:extLst>
          </p:cNvPr>
          <p:cNvGrpSpPr/>
          <p:nvPr/>
        </p:nvGrpSpPr>
        <p:grpSpPr>
          <a:xfrm>
            <a:off x="5937917" y="1443841"/>
            <a:ext cx="693207" cy="1015663"/>
            <a:chOff x="3119651" y="3244334"/>
            <a:chExt cx="693207" cy="1015663"/>
          </a:xfrm>
        </p:grpSpPr>
        <p:sp>
          <p:nvSpPr>
            <p:cNvPr id="7" name="TextBox 6">
              <a:extLst>
                <a:ext uri="{FF2B5EF4-FFF2-40B4-BE49-F238E27FC236}">
                  <a16:creationId xmlns:a16="http://schemas.microsoft.com/office/drawing/2014/main" id="{7BF7D578-F824-FC01-D80D-7A3C4C3EE162}"/>
                </a:ext>
              </a:extLst>
            </p:cNvPr>
            <p:cNvSpPr txBox="1"/>
            <p:nvPr/>
          </p:nvSpPr>
          <p:spPr>
            <a:xfrm>
              <a:off x="3155883" y="3244334"/>
              <a:ext cx="656975" cy="1015663"/>
            </a:xfrm>
            <a:prstGeom prst="rect">
              <a:avLst/>
            </a:prstGeom>
            <a:noFill/>
          </p:spPr>
          <p:txBody>
            <a:bodyPr wrap="square">
              <a:spAutoFit/>
            </a:bodyPr>
            <a:lstStyle/>
            <a:p>
              <a:r>
                <a:rPr lang="en-US" sz="6000" dirty="0"/>
                <a:t>≈</a:t>
              </a:r>
            </a:p>
          </p:txBody>
        </p:sp>
        <p:sp>
          <p:nvSpPr>
            <p:cNvPr id="8" name="TextBox 7">
              <a:extLst>
                <a:ext uri="{FF2B5EF4-FFF2-40B4-BE49-F238E27FC236}">
                  <a16:creationId xmlns:a16="http://schemas.microsoft.com/office/drawing/2014/main" id="{1D68145B-A8F3-958D-32B3-844585DA69CE}"/>
                </a:ext>
              </a:extLst>
            </p:cNvPr>
            <p:cNvSpPr txBox="1"/>
            <p:nvPr/>
          </p:nvSpPr>
          <p:spPr>
            <a:xfrm>
              <a:off x="3119651" y="3292639"/>
              <a:ext cx="656975" cy="369332"/>
            </a:xfrm>
            <a:prstGeom prst="rect">
              <a:avLst/>
            </a:prstGeom>
            <a:noFill/>
          </p:spPr>
          <p:txBody>
            <a:bodyPr wrap="square" rtlCol="0">
              <a:spAutoFit/>
            </a:bodyPr>
            <a:lstStyle/>
            <a:p>
              <a:pPr algn="ctr"/>
              <a:endParaRPr lang="en-US" dirty="0"/>
            </a:p>
          </p:txBody>
        </p:sp>
      </p:grpSp>
      <p:sp>
        <p:nvSpPr>
          <p:cNvPr id="3" name="Slide Number Placeholder 2">
            <a:extLst>
              <a:ext uri="{FF2B5EF4-FFF2-40B4-BE49-F238E27FC236}">
                <a16:creationId xmlns:a16="http://schemas.microsoft.com/office/drawing/2014/main" id="{656E2C7D-0721-0A91-A3CA-DE5097C014A1}"/>
              </a:ext>
            </a:extLst>
          </p:cNvPr>
          <p:cNvSpPr>
            <a:spLocks noGrp="1"/>
          </p:cNvSpPr>
          <p:nvPr>
            <p:ph type="sldNum" sz="quarter" idx="12"/>
          </p:nvPr>
        </p:nvSpPr>
        <p:spPr/>
        <p:txBody>
          <a:bodyPr/>
          <a:lstStyle/>
          <a:p>
            <a:fld id="{98C1BC04-B89C-D043-B48C-D12E72BB068E}" type="slidenum">
              <a:rPr lang="en-US" smtClean="0"/>
              <a:t>23</a:t>
            </a:fld>
            <a:endParaRPr lang="en-US"/>
          </a:p>
        </p:txBody>
      </p:sp>
    </p:spTree>
    <p:extLst>
      <p:ext uri="{BB962C8B-B14F-4D97-AF65-F5344CB8AC3E}">
        <p14:creationId xmlns:p14="http://schemas.microsoft.com/office/powerpoint/2010/main" val="392401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6BFA-24AC-E515-28F6-A68CEA14B8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26324-9FE7-5333-A04B-FE9367EF64C0}"/>
              </a:ext>
            </a:extLst>
          </p:cNvPr>
          <p:cNvSpPr>
            <a:spLocks noGrp="1"/>
          </p:cNvSpPr>
          <p:nvPr>
            <p:ph type="title"/>
          </p:nvPr>
        </p:nvSpPr>
        <p:spPr/>
        <p:txBody>
          <a:bodyPr>
            <a:normAutofit/>
          </a:bodyPr>
          <a:lstStyle/>
          <a:p>
            <a:r>
              <a:rPr lang="en-US" altLang="zh-CN" dirty="0"/>
              <a:t>General Construction for </a:t>
            </a:r>
            <a:r>
              <a:rPr lang="en-US" altLang="zh-CN" dirty="0" err="1"/>
              <a:t>aIE</a:t>
            </a:r>
            <a:endParaRPr lang="en-US" dirty="0"/>
          </a:p>
        </p:txBody>
      </p:sp>
      <p:sp>
        <p:nvSpPr>
          <p:cNvPr id="18" name="TextBox 17">
            <a:extLst>
              <a:ext uri="{FF2B5EF4-FFF2-40B4-BE49-F238E27FC236}">
                <a16:creationId xmlns:a16="http://schemas.microsoft.com/office/drawing/2014/main" id="{742F041A-6C90-9C8B-3053-7FF05049748B}"/>
              </a:ext>
            </a:extLst>
          </p:cNvPr>
          <p:cNvSpPr txBox="1"/>
          <p:nvPr/>
        </p:nvSpPr>
        <p:spPr>
          <a:xfrm>
            <a:off x="923320" y="1690688"/>
            <a:ext cx="10156531" cy="1938992"/>
          </a:xfrm>
          <a:prstGeom prst="rect">
            <a:avLst/>
          </a:prstGeom>
          <a:noFill/>
        </p:spPr>
        <p:txBody>
          <a:bodyPr wrap="square" rtlCol="0">
            <a:spAutoFit/>
          </a:bodyPr>
          <a:lstStyle/>
          <a:p>
            <a:r>
              <a:rPr lang="en-US" sz="2400" dirty="0"/>
              <a:t>We proved: for any similarity function</a:t>
            </a:r>
          </a:p>
          <a:p>
            <a:pPr marL="285750" indent="-285750">
              <a:buFont typeface="Arial" panose="020B0604020202020204" pitchFamily="34" charset="0"/>
              <a:buChar char="•"/>
            </a:pPr>
            <a:r>
              <a:rPr lang="en-US" sz="2400" dirty="0"/>
              <a:t>For the Embedding function we use, </a:t>
            </a:r>
            <a:r>
              <a:rPr lang="en-US" sz="2400" dirty="0">
                <a:solidFill>
                  <a:srgbClr val="005D7C"/>
                </a:solidFill>
              </a:rPr>
              <a:t>correctness</a:t>
            </a:r>
            <a:r>
              <a:rPr lang="en-US" sz="2400" dirty="0"/>
              <a:t> of IE and IMAC implies correctness of </a:t>
            </a:r>
            <a:r>
              <a:rPr lang="en-US" sz="2400" dirty="0" err="1"/>
              <a:t>aIE</a:t>
            </a:r>
            <a:endParaRPr lang="en-US" sz="2400" dirty="0"/>
          </a:p>
          <a:p>
            <a:pPr marL="285750" indent="-285750">
              <a:buFont typeface="Arial" panose="020B0604020202020204" pitchFamily="34" charset="0"/>
              <a:buChar char="•"/>
            </a:pPr>
            <a:r>
              <a:rPr lang="en-US" sz="2400" dirty="0">
                <a:solidFill>
                  <a:srgbClr val="005D7C"/>
                </a:solidFill>
              </a:rPr>
              <a:t>Secrecy</a:t>
            </a:r>
            <a:r>
              <a:rPr lang="en-US" sz="2400" dirty="0"/>
              <a:t> of IE and SE implies </a:t>
            </a:r>
            <a:r>
              <a:rPr lang="en-US" sz="2400" dirty="0">
                <a:solidFill>
                  <a:srgbClr val="005D7C"/>
                </a:solidFill>
              </a:rPr>
              <a:t>secrecy</a:t>
            </a:r>
            <a:r>
              <a:rPr lang="en-US" sz="2400" dirty="0"/>
              <a:t> of </a:t>
            </a:r>
            <a:r>
              <a:rPr lang="en-US" sz="2400" dirty="0" err="1"/>
              <a:t>aIE</a:t>
            </a:r>
            <a:r>
              <a:rPr lang="en-US" sz="2400" dirty="0"/>
              <a:t> </a:t>
            </a:r>
          </a:p>
          <a:p>
            <a:pPr marL="285750" indent="-285750">
              <a:buFont typeface="Arial" panose="020B0604020202020204" pitchFamily="34" charset="0"/>
              <a:buChar char="•"/>
            </a:pPr>
            <a:r>
              <a:rPr lang="en-US" sz="2400" dirty="0">
                <a:solidFill>
                  <a:srgbClr val="005D7C"/>
                </a:solidFill>
              </a:rPr>
              <a:t>Unforgeability</a:t>
            </a:r>
            <a:r>
              <a:rPr lang="en-US" sz="2400" dirty="0"/>
              <a:t> of IMAC implies </a:t>
            </a:r>
            <a:r>
              <a:rPr lang="en-US" sz="2400" dirty="0">
                <a:solidFill>
                  <a:srgbClr val="005D7C"/>
                </a:solidFill>
              </a:rPr>
              <a:t>integrity</a:t>
            </a:r>
            <a:r>
              <a:rPr lang="en-US" sz="2400" dirty="0"/>
              <a:t> of </a:t>
            </a:r>
            <a:r>
              <a:rPr lang="en-US" sz="2400" dirty="0" err="1"/>
              <a:t>aIE</a:t>
            </a:r>
            <a:endParaRPr lang="en-US" sz="2400" dirty="0"/>
          </a:p>
        </p:txBody>
      </p:sp>
      <p:sp>
        <p:nvSpPr>
          <p:cNvPr id="3" name="TextBox 2">
            <a:extLst>
              <a:ext uri="{FF2B5EF4-FFF2-40B4-BE49-F238E27FC236}">
                <a16:creationId xmlns:a16="http://schemas.microsoft.com/office/drawing/2014/main" id="{E03B3E1F-9093-864F-BBDA-8535A62E6129}"/>
              </a:ext>
            </a:extLst>
          </p:cNvPr>
          <p:cNvSpPr txBox="1"/>
          <p:nvPr/>
        </p:nvSpPr>
        <p:spPr>
          <a:xfrm>
            <a:off x="731147" y="4520981"/>
            <a:ext cx="9519053" cy="646331"/>
          </a:xfrm>
          <a:prstGeom prst="rect">
            <a:avLst/>
          </a:prstGeom>
          <a:noFill/>
        </p:spPr>
        <p:txBody>
          <a:bodyPr wrap="square" rtlCol="0">
            <a:spAutoFit/>
          </a:bodyPr>
          <a:lstStyle/>
          <a:p>
            <a:pPr algn="ctr"/>
            <a:r>
              <a:rPr lang="en-US" sz="3600" dirty="0">
                <a:solidFill>
                  <a:srgbClr val="FF0000"/>
                </a:solidFill>
              </a:rPr>
              <a:t>Now, how do we instantiate it?</a:t>
            </a:r>
          </a:p>
        </p:txBody>
      </p:sp>
      <p:grpSp>
        <p:nvGrpSpPr>
          <p:cNvPr id="4" name="Group 3">
            <a:extLst>
              <a:ext uri="{FF2B5EF4-FFF2-40B4-BE49-F238E27FC236}">
                <a16:creationId xmlns:a16="http://schemas.microsoft.com/office/drawing/2014/main" id="{226B8937-797A-EB17-C71A-1A260079DE0B}"/>
              </a:ext>
            </a:extLst>
          </p:cNvPr>
          <p:cNvGrpSpPr/>
          <p:nvPr/>
        </p:nvGrpSpPr>
        <p:grpSpPr>
          <a:xfrm>
            <a:off x="5937917" y="1443841"/>
            <a:ext cx="693207" cy="1015663"/>
            <a:chOff x="3119651" y="3244334"/>
            <a:chExt cx="693207" cy="1015663"/>
          </a:xfrm>
        </p:grpSpPr>
        <p:sp>
          <p:nvSpPr>
            <p:cNvPr id="5" name="TextBox 4">
              <a:extLst>
                <a:ext uri="{FF2B5EF4-FFF2-40B4-BE49-F238E27FC236}">
                  <a16:creationId xmlns:a16="http://schemas.microsoft.com/office/drawing/2014/main" id="{F52AEDC3-8299-9781-01B3-51B8602A3244}"/>
                </a:ext>
              </a:extLst>
            </p:cNvPr>
            <p:cNvSpPr txBox="1"/>
            <p:nvPr/>
          </p:nvSpPr>
          <p:spPr>
            <a:xfrm>
              <a:off x="3155883" y="3244334"/>
              <a:ext cx="656975" cy="1015663"/>
            </a:xfrm>
            <a:prstGeom prst="rect">
              <a:avLst/>
            </a:prstGeom>
            <a:noFill/>
          </p:spPr>
          <p:txBody>
            <a:bodyPr wrap="square">
              <a:spAutoFit/>
            </a:bodyPr>
            <a:lstStyle/>
            <a:p>
              <a:r>
                <a:rPr lang="en-US" sz="6000" dirty="0"/>
                <a:t>≈</a:t>
              </a:r>
            </a:p>
          </p:txBody>
        </p:sp>
        <p:sp>
          <p:nvSpPr>
            <p:cNvPr id="6" name="TextBox 5">
              <a:extLst>
                <a:ext uri="{FF2B5EF4-FFF2-40B4-BE49-F238E27FC236}">
                  <a16:creationId xmlns:a16="http://schemas.microsoft.com/office/drawing/2014/main" id="{7045C829-7C34-2190-EA7F-4D56DF9C95F2}"/>
                </a:ext>
              </a:extLst>
            </p:cNvPr>
            <p:cNvSpPr txBox="1"/>
            <p:nvPr/>
          </p:nvSpPr>
          <p:spPr>
            <a:xfrm>
              <a:off x="3119651" y="3292639"/>
              <a:ext cx="656975" cy="369332"/>
            </a:xfrm>
            <a:prstGeom prst="rect">
              <a:avLst/>
            </a:prstGeom>
            <a:noFill/>
          </p:spPr>
          <p:txBody>
            <a:bodyPr wrap="square" rtlCol="0">
              <a:spAutoFit/>
            </a:bodyPr>
            <a:lstStyle/>
            <a:p>
              <a:pPr algn="ctr"/>
              <a:endParaRPr lang="en-US" dirty="0"/>
            </a:p>
          </p:txBody>
        </p:sp>
      </p:grpSp>
      <p:sp>
        <p:nvSpPr>
          <p:cNvPr id="7" name="Slide Number Placeholder 6">
            <a:extLst>
              <a:ext uri="{FF2B5EF4-FFF2-40B4-BE49-F238E27FC236}">
                <a16:creationId xmlns:a16="http://schemas.microsoft.com/office/drawing/2014/main" id="{157D6526-D74A-6AA1-2E1E-E0F14F9C7A0C}"/>
              </a:ext>
            </a:extLst>
          </p:cNvPr>
          <p:cNvSpPr>
            <a:spLocks noGrp="1"/>
          </p:cNvSpPr>
          <p:nvPr>
            <p:ph type="sldNum" sz="quarter" idx="12"/>
          </p:nvPr>
        </p:nvSpPr>
        <p:spPr/>
        <p:txBody>
          <a:bodyPr/>
          <a:lstStyle/>
          <a:p>
            <a:fld id="{98C1BC04-B89C-D043-B48C-D12E72BB068E}" type="slidenum">
              <a:rPr lang="en-US" smtClean="0"/>
              <a:t>24</a:t>
            </a:fld>
            <a:endParaRPr lang="en-US"/>
          </a:p>
        </p:txBody>
      </p:sp>
    </p:spTree>
    <p:extLst>
      <p:ext uri="{BB962C8B-B14F-4D97-AF65-F5344CB8AC3E}">
        <p14:creationId xmlns:p14="http://schemas.microsoft.com/office/powerpoint/2010/main" val="502894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9D1E-B8CA-79C2-5C41-0CF5E38EB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912B2-423B-BBDD-DB8E-2D6CCAAB5C8E}"/>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2E7E8D4B-4B14-5D8F-F8B1-5F4BE1827181}"/>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98DEE643-FBF1-FBA9-6AB8-DC34B18D3AA1}"/>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9546CC0-A5F4-7059-5FE4-2DEBE578EF70}"/>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grpSp>
        <p:nvGrpSpPr>
          <p:cNvPr id="19" name="Group 18">
            <a:extLst>
              <a:ext uri="{FF2B5EF4-FFF2-40B4-BE49-F238E27FC236}">
                <a16:creationId xmlns:a16="http://schemas.microsoft.com/office/drawing/2014/main" id="{D2E4B35A-CD3A-B596-3178-70130BBAC6B9}"/>
              </a:ext>
            </a:extLst>
          </p:cNvPr>
          <p:cNvGrpSpPr/>
          <p:nvPr/>
        </p:nvGrpSpPr>
        <p:grpSpPr>
          <a:xfrm>
            <a:off x="4107389" y="1592676"/>
            <a:ext cx="7677220" cy="1251226"/>
            <a:chOff x="4107389" y="1592676"/>
            <a:chExt cx="7435683" cy="1251226"/>
          </a:xfrm>
        </p:grpSpPr>
        <p:sp>
          <p:nvSpPr>
            <p:cNvPr id="9" name="TextBox 8">
              <a:extLst>
                <a:ext uri="{FF2B5EF4-FFF2-40B4-BE49-F238E27FC236}">
                  <a16:creationId xmlns:a16="http://schemas.microsoft.com/office/drawing/2014/main" id="{93BD499D-5CC6-F71F-AD71-754D0F95F3B2}"/>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solidFill>
                </a:rPr>
                <a:t>Image Encryption</a:t>
              </a:r>
            </a:p>
            <a:p>
              <a:pPr algn="ctr"/>
              <a:r>
                <a:rPr lang="en-US" dirty="0">
                  <a:solidFill>
                    <a:srgbClr val="1A395B"/>
                  </a:solidFill>
                </a:rPr>
                <a:t>(IE)</a:t>
              </a:r>
            </a:p>
          </p:txBody>
        </p:sp>
        <p:sp>
          <p:nvSpPr>
            <p:cNvPr id="17" name="Rectangle 16">
              <a:extLst>
                <a:ext uri="{FF2B5EF4-FFF2-40B4-BE49-F238E27FC236}">
                  <a16:creationId xmlns:a16="http://schemas.microsoft.com/office/drawing/2014/main" id="{FEF6613E-9AB4-D6FA-5AC8-C1FE3DDE99E6}"/>
                </a:ext>
              </a:extLst>
            </p:cNvPr>
            <p:cNvSpPr/>
            <p:nvPr/>
          </p:nvSpPr>
          <p:spPr>
            <a:xfrm>
              <a:off x="4139936" y="1592676"/>
              <a:ext cx="7403136" cy="12512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Arrow Connector 26">
            <a:extLst>
              <a:ext uri="{FF2B5EF4-FFF2-40B4-BE49-F238E27FC236}">
                <a16:creationId xmlns:a16="http://schemas.microsoft.com/office/drawing/2014/main" id="{ED300FB6-6347-B140-0567-01B4DC6D5A85}"/>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8C123871-DB88-BB34-0BE1-F6F0CB9D16C4}"/>
              </a:ext>
            </a:extLst>
          </p:cNvPr>
          <p:cNvGrpSpPr/>
          <p:nvPr/>
        </p:nvGrpSpPr>
        <p:grpSpPr>
          <a:xfrm>
            <a:off x="6409779" y="1812868"/>
            <a:ext cx="2555018" cy="338554"/>
            <a:chOff x="6193815" y="1855495"/>
            <a:chExt cx="2555018" cy="338554"/>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397EF7-9064-72E2-8427-5A79D45BC20A}"/>
                    </a:ext>
                  </a:extLst>
                </p:cNvPr>
                <p:cNvSpPr txBox="1"/>
                <p:nvPr/>
              </p:nvSpPr>
              <p:spPr>
                <a:xfrm>
                  <a:off x="6193815" y="1855495"/>
                  <a:ext cx="2555018"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34" name="TextBox 33">
                  <a:extLst>
                    <a:ext uri="{FF2B5EF4-FFF2-40B4-BE49-F238E27FC236}">
                      <a16:creationId xmlns:a16="http://schemas.microsoft.com/office/drawing/2014/main" id="{4F397EF7-9064-72E2-8427-5A79D45BC20A}"/>
                    </a:ext>
                  </a:extLst>
                </p:cNvPr>
                <p:cNvSpPr txBox="1">
                  <a:spLocks noRot="1" noChangeAspect="1" noMove="1" noResize="1" noEditPoints="1" noAdjustHandles="1" noChangeArrowheads="1" noChangeShapeType="1" noTextEdit="1"/>
                </p:cNvSpPr>
                <p:nvPr/>
              </p:nvSpPr>
              <p:spPr>
                <a:xfrm>
                  <a:off x="6193815" y="1855495"/>
                  <a:ext cx="2555018" cy="338554"/>
                </a:xfrm>
                <a:prstGeom prst="rect">
                  <a:avLst/>
                </a:prstGeom>
                <a:blipFill>
                  <a:blip r:embed="rId3"/>
                  <a:stretch>
                    <a:fillRect t="-3571" b="-21429"/>
                  </a:stretch>
                </a:blipFill>
              </p:spPr>
              <p:txBody>
                <a:bodyPr/>
                <a:lstStyle/>
                <a:p>
                  <a:r>
                    <a:rPr lang="en-US">
                      <a:noFill/>
                    </a:rPr>
                    <a:t> </a:t>
                  </a:r>
                </a:p>
              </p:txBody>
            </p:sp>
          </mc:Fallback>
        </mc:AlternateContent>
        <p:pic>
          <p:nvPicPr>
            <p:cNvPr id="35" name="Picture 34" descr="A close-up of a television screen&#10;&#10;AI-generated content may be incorrect.">
              <a:extLst>
                <a:ext uri="{FF2B5EF4-FFF2-40B4-BE49-F238E27FC236}">
                  <a16:creationId xmlns:a16="http://schemas.microsoft.com/office/drawing/2014/main" id="{FD4A68F5-1E48-1974-024D-63BDADE43C33}"/>
                </a:ext>
              </a:extLst>
            </p:cNvPr>
            <p:cNvPicPr>
              <a:picLocks noChangeAspect="1"/>
            </p:cNvPicPr>
            <p:nvPr/>
          </p:nvPicPr>
          <p:blipFill>
            <a:blip r:embed="rId4"/>
            <a:stretch>
              <a:fillRect/>
            </a:stretch>
          </p:blipFill>
          <p:spPr>
            <a:xfrm>
              <a:off x="6196912" y="1869395"/>
              <a:ext cx="276839" cy="310753"/>
            </a:xfrm>
            <a:prstGeom prst="rect">
              <a:avLst/>
            </a:prstGeom>
          </p:spPr>
        </p:pic>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870C939-5188-79EB-658A-12FEEA0022C5}"/>
                  </a:ext>
                </a:extLst>
              </p:cNvPr>
              <p:cNvSpPr txBox="1"/>
              <p:nvPr/>
            </p:nvSpPr>
            <p:spPr>
              <a:xfrm>
                <a:off x="6409778" y="2339109"/>
                <a:ext cx="4301107" cy="338554"/>
              </a:xfrm>
              <a:prstGeom prst="rect">
                <a:avLst/>
              </a:prstGeom>
              <a:noFill/>
            </p:spPr>
            <p:txBody>
              <a:bodyPr wrap="square" rtlCol="0">
                <a:spAutoFit/>
              </a:bodyPr>
              <a:lstStyle/>
              <a:p>
                <a:r>
                  <a:rPr lang="en-US" sz="1600" dirty="0"/>
                  <a:t>      ← </a:t>
                </a:r>
                <a:r>
                  <a:rPr lang="en-US" sz="1600" dirty="0" err="1"/>
                  <a:t>IE.Enc</a:t>
                </a:r>
                <a:r>
                  <a:rPr lang="en-US" sz="1600" dirty="0"/>
                  <a:t>(</a:t>
                </a:r>
                <a14:m>
                  <m:oMath xmlns:m="http://schemas.openxmlformats.org/officeDocument/2006/math">
                    <m:r>
                      <m:rPr>
                        <m:nor/>
                      </m:rPr>
                      <a:rPr lang="en-US" sz="1600" b="1" i="1" dirty="0"/>
                      <m:t>k</m:t>
                    </m:r>
                  </m:oMath>
                </a14:m>
                <a:r>
                  <a:rPr lang="en-US" sz="1600" dirty="0"/>
                  <a:t>, </a:t>
                </a:r>
                <a:r>
                  <a:rPr lang="en-US" sz="1600" dirty="0" err="1"/>
                  <a:t>Compr</a:t>
                </a:r>
                <a:r>
                  <a:rPr lang="en-US" sz="1600" dirty="0"/>
                  <a:t>(         ))</a:t>
                </a:r>
              </a:p>
            </p:txBody>
          </p:sp>
        </mc:Choice>
        <mc:Fallback xmlns="">
          <p:sp>
            <p:nvSpPr>
              <p:cNvPr id="47" name="TextBox 46">
                <a:extLst>
                  <a:ext uri="{FF2B5EF4-FFF2-40B4-BE49-F238E27FC236}">
                    <a16:creationId xmlns:a16="http://schemas.microsoft.com/office/drawing/2014/main" id="{3870C939-5188-79EB-658A-12FEEA0022C5}"/>
                  </a:ext>
                </a:extLst>
              </p:cNvPr>
              <p:cNvSpPr txBox="1">
                <a:spLocks noRot="1" noChangeAspect="1" noMove="1" noResize="1" noEditPoints="1" noAdjustHandles="1" noChangeArrowheads="1" noChangeShapeType="1" noTextEdit="1"/>
              </p:cNvSpPr>
              <p:nvPr/>
            </p:nvSpPr>
            <p:spPr>
              <a:xfrm>
                <a:off x="6409778" y="2339109"/>
                <a:ext cx="4301107" cy="338554"/>
              </a:xfrm>
              <a:prstGeom prst="rect">
                <a:avLst/>
              </a:prstGeom>
              <a:blipFill>
                <a:blip r:embed="rId5"/>
                <a:stretch>
                  <a:fillRect t="-7407" b="-22222"/>
                </a:stretch>
              </a:blipFill>
            </p:spPr>
            <p:txBody>
              <a:bodyPr/>
              <a:lstStyle/>
              <a:p>
                <a:r>
                  <a:rPr lang="en-US">
                    <a:noFill/>
                  </a:rPr>
                  <a:t> </a:t>
                </a:r>
              </a:p>
            </p:txBody>
          </p:sp>
        </mc:Fallback>
      </mc:AlternateContent>
      <p:pic>
        <p:nvPicPr>
          <p:cNvPr id="51" name="Picture 50" descr="A close-up of a television screen&#10;&#10;AI-generated content may be incorrect.">
            <a:extLst>
              <a:ext uri="{FF2B5EF4-FFF2-40B4-BE49-F238E27FC236}">
                <a16:creationId xmlns:a16="http://schemas.microsoft.com/office/drawing/2014/main" id="{D36BB37A-82FA-4555-E5E4-8988164E81DA}"/>
              </a:ext>
            </a:extLst>
          </p:cNvPr>
          <p:cNvPicPr>
            <a:picLocks noChangeAspect="1"/>
          </p:cNvPicPr>
          <p:nvPr/>
        </p:nvPicPr>
        <p:blipFill>
          <a:blip r:embed="rId4"/>
          <a:stretch>
            <a:fillRect/>
          </a:stretch>
        </p:blipFill>
        <p:spPr>
          <a:xfrm>
            <a:off x="8461421" y="2347092"/>
            <a:ext cx="276839" cy="310753"/>
          </a:xfrm>
          <a:prstGeom prst="rect">
            <a:avLst/>
          </a:prstGeom>
        </p:spPr>
      </p:pic>
      <p:sp>
        <p:nvSpPr>
          <p:cNvPr id="54" name="TextBox 53">
            <a:extLst>
              <a:ext uri="{FF2B5EF4-FFF2-40B4-BE49-F238E27FC236}">
                <a16:creationId xmlns:a16="http://schemas.microsoft.com/office/drawing/2014/main" id="{98EB8F12-9CB4-283D-8DFF-26A2BD01B15A}"/>
              </a:ext>
            </a:extLst>
          </p:cNvPr>
          <p:cNvSpPr txBox="1"/>
          <p:nvPr/>
        </p:nvSpPr>
        <p:spPr>
          <a:xfrm>
            <a:off x="9027047" y="1797477"/>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Secrecy</a:t>
            </a:r>
          </a:p>
        </p:txBody>
      </p:sp>
      <p:pic>
        <p:nvPicPr>
          <p:cNvPr id="18" name="Picture 2" descr="Photo Image Icon">
            <a:extLst>
              <a:ext uri="{FF2B5EF4-FFF2-40B4-BE49-F238E27FC236}">
                <a16:creationId xmlns:a16="http://schemas.microsoft.com/office/drawing/2014/main" id="{3A2084EC-6B8E-ECFA-6339-BAF7A60C391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2414" y="1707564"/>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hoto Image Icon">
            <a:extLst>
              <a:ext uri="{FF2B5EF4-FFF2-40B4-BE49-F238E27FC236}">
                <a16:creationId xmlns:a16="http://schemas.microsoft.com/office/drawing/2014/main" id="{91D4E912-D2E3-BEA0-520C-7E36AD7C7D8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5507" y="2250339"/>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65CFAC9-43AD-7BF5-815A-9C2358425195}"/>
              </a:ext>
            </a:extLst>
          </p:cNvPr>
          <p:cNvSpPr>
            <a:spLocks noGrp="1"/>
          </p:cNvSpPr>
          <p:nvPr>
            <p:ph type="sldNum" sz="quarter" idx="12"/>
          </p:nvPr>
        </p:nvSpPr>
        <p:spPr/>
        <p:txBody>
          <a:bodyPr/>
          <a:lstStyle/>
          <a:p>
            <a:fld id="{98C1BC04-B89C-D043-B48C-D12E72BB068E}" type="slidenum">
              <a:rPr lang="en-US" smtClean="0"/>
              <a:t>25</a:t>
            </a:fld>
            <a:endParaRPr lang="en-US"/>
          </a:p>
        </p:txBody>
      </p:sp>
      <p:sp>
        <p:nvSpPr>
          <p:cNvPr id="5" name="Rectangle 4">
            <a:extLst>
              <a:ext uri="{FF2B5EF4-FFF2-40B4-BE49-F238E27FC236}">
                <a16:creationId xmlns:a16="http://schemas.microsoft.com/office/drawing/2014/main" id="{A606F32A-BEFB-47C3-0DF7-A9CD1D77F130}"/>
              </a:ext>
            </a:extLst>
          </p:cNvPr>
          <p:cNvSpPr/>
          <p:nvPr/>
        </p:nvSpPr>
        <p:spPr>
          <a:xfrm>
            <a:off x="4123662" y="3597212"/>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6" name="TextBox 5">
            <a:extLst>
              <a:ext uri="{FF2B5EF4-FFF2-40B4-BE49-F238E27FC236}">
                <a16:creationId xmlns:a16="http://schemas.microsoft.com/office/drawing/2014/main" id="{28EBE485-9B31-8A5B-0DF5-39544284C50F}"/>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alpha val="50000"/>
                  </a:srgbClr>
                </a:solidFill>
              </a:rPr>
              <a:t>Image MAC</a:t>
            </a:r>
          </a:p>
          <a:p>
            <a:pPr algn="ctr"/>
            <a:r>
              <a:rPr lang="en-US" sz="2000" dirty="0">
                <a:solidFill>
                  <a:srgbClr val="1A395B">
                    <a:alpha val="50000"/>
                  </a:srgbClr>
                </a:solidFill>
              </a:rPr>
              <a:t>(IMAC)</a:t>
            </a:r>
          </a:p>
        </p:txBody>
      </p:sp>
      <p:sp>
        <p:nvSpPr>
          <p:cNvPr id="7" name="Rectangle 6">
            <a:extLst>
              <a:ext uri="{FF2B5EF4-FFF2-40B4-BE49-F238E27FC236}">
                <a16:creationId xmlns:a16="http://schemas.microsoft.com/office/drawing/2014/main" id="{1D10506A-C719-5160-E87D-3252E9F1BA06}"/>
              </a:ext>
            </a:extLst>
          </p:cNvPr>
          <p:cNvSpPr/>
          <p:nvPr/>
        </p:nvSpPr>
        <p:spPr>
          <a:xfrm>
            <a:off x="4123662" y="5331599"/>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8" name="TextBox 7">
            <a:extLst>
              <a:ext uri="{FF2B5EF4-FFF2-40B4-BE49-F238E27FC236}">
                <a16:creationId xmlns:a16="http://schemas.microsoft.com/office/drawing/2014/main" id="{332AE805-B4FA-2363-5D44-9BCB3F955A85}"/>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alpha val="50000"/>
                  </a:srgbClr>
                </a:solidFill>
              </a:rPr>
              <a:t>Embedding</a:t>
            </a:r>
          </a:p>
        </p:txBody>
      </p:sp>
      <p:cxnSp>
        <p:nvCxnSpPr>
          <p:cNvPr id="10" name="Straight Arrow Connector 9">
            <a:extLst>
              <a:ext uri="{FF2B5EF4-FFF2-40B4-BE49-F238E27FC236}">
                <a16:creationId xmlns:a16="http://schemas.microsoft.com/office/drawing/2014/main" id="{6721F5D5-CE02-11AA-5A73-AC92FBA8DD6E}"/>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06C64B0-01F5-3D29-F05D-BEA83AEE4401}"/>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161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urtle swimming under water&#10;&#10;AI-generated content may be incorrect.">
            <a:extLst>
              <a:ext uri="{FF2B5EF4-FFF2-40B4-BE49-F238E27FC236}">
                <a16:creationId xmlns:a16="http://schemas.microsoft.com/office/drawing/2014/main" id="{ACCA199B-25CA-EE4A-CA3F-55FEAD79A2A9}"/>
              </a:ext>
            </a:extLst>
          </p:cNvPr>
          <p:cNvPicPr>
            <a:picLocks noChangeAspect="1"/>
          </p:cNvPicPr>
          <p:nvPr/>
        </p:nvPicPr>
        <p:blipFill>
          <a:blip r:embed="rId2"/>
          <a:stretch>
            <a:fillRect/>
          </a:stretch>
        </p:blipFill>
        <p:spPr>
          <a:xfrm>
            <a:off x="1519178" y="3429000"/>
            <a:ext cx="2319848" cy="1546188"/>
          </a:xfrm>
          <a:prstGeom prst="rect">
            <a:avLst/>
          </a:prstGeom>
        </p:spPr>
      </p:pic>
      <p:sp>
        <p:nvSpPr>
          <p:cNvPr id="2" name="Title 1">
            <a:extLst>
              <a:ext uri="{FF2B5EF4-FFF2-40B4-BE49-F238E27FC236}">
                <a16:creationId xmlns:a16="http://schemas.microsoft.com/office/drawing/2014/main" id="{69024440-E67E-3D10-2BAA-209D6DA2BCF2}"/>
              </a:ext>
            </a:extLst>
          </p:cNvPr>
          <p:cNvSpPr>
            <a:spLocks noGrp="1"/>
          </p:cNvSpPr>
          <p:nvPr>
            <p:ph type="title"/>
          </p:nvPr>
        </p:nvSpPr>
        <p:spPr/>
        <p:txBody>
          <a:bodyPr/>
          <a:lstStyle/>
          <a:p>
            <a:pPr algn="just"/>
            <a:r>
              <a:rPr lang="en-US" dirty="0"/>
              <a:t>Background - Images</a:t>
            </a:r>
          </a:p>
        </p:txBody>
      </p:sp>
      <p:sp>
        <p:nvSpPr>
          <p:cNvPr id="3" name="Content Placeholder 2">
            <a:extLst>
              <a:ext uri="{FF2B5EF4-FFF2-40B4-BE49-F238E27FC236}">
                <a16:creationId xmlns:a16="http://schemas.microsoft.com/office/drawing/2014/main" id="{C4A5019D-CCBA-FC5C-139C-F86A59CF1FCB}"/>
              </a:ext>
            </a:extLst>
          </p:cNvPr>
          <p:cNvSpPr>
            <a:spLocks noGrp="1"/>
          </p:cNvSpPr>
          <p:nvPr>
            <p:ph idx="1"/>
          </p:nvPr>
        </p:nvSpPr>
        <p:spPr/>
        <p:txBody>
          <a:bodyPr/>
          <a:lstStyle/>
          <a:p>
            <a:r>
              <a:rPr lang="en-US" dirty="0"/>
              <a:t>Images are grids of pixels, each pixel has three values ranging from 0 to 255 (in </a:t>
            </a:r>
            <a:r>
              <a:rPr lang="en-US" dirty="0" err="1"/>
              <a:t>YCbcr</a:t>
            </a:r>
            <a:r>
              <a:rPr lang="en-US" dirty="0"/>
              <a:t> format). </a:t>
            </a:r>
          </a:p>
        </p:txBody>
      </p:sp>
      <p:cxnSp>
        <p:nvCxnSpPr>
          <p:cNvPr id="8" name="Straight Arrow Connector 7">
            <a:extLst>
              <a:ext uri="{FF2B5EF4-FFF2-40B4-BE49-F238E27FC236}">
                <a16:creationId xmlns:a16="http://schemas.microsoft.com/office/drawing/2014/main" id="{3466F479-2B50-DCF1-B607-C25F59026501}"/>
              </a:ext>
            </a:extLst>
          </p:cNvPr>
          <p:cNvCxnSpPr>
            <a:cxnSpLocks/>
          </p:cNvCxnSpPr>
          <p:nvPr/>
        </p:nvCxnSpPr>
        <p:spPr>
          <a:xfrm flipV="1">
            <a:off x="4348976" y="3367668"/>
            <a:ext cx="2265927" cy="2988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4" name="Table 13">
            <a:extLst>
              <a:ext uri="{FF2B5EF4-FFF2-40B4-BE49-F238E27FC236}">
                <a16:creationId xmlns:a16="http://schemas.microsoft.com/office/drawing/2014/main" id="{CB739BDD-A428-AB16-AE2F-4FE054BF9367}"/>
              </a:ext>
            </a:extLst>
          </p:cNvPr>
          <p:cNvGraphicFramePr>
            <a:graphicFrameLocks noGrp="1"/>
          </p:cNvGraphicFramePr>
          <p:nvPr>
            <p:extLst>
              <p:ext uri="{D42A27DB-BD31-4B8C-83A1-F6EECF244321}">
                <p14:modId xmlns:p14="http://schemas.microsoft.com/office/powerpoint/2010/main" val="3406568651"/>
              </p:ext>
            </p:extLst>
          </p:nvPr>
        </p:nvGraphicFramePr>
        <p:xfrm>
          <a:off x="7005442" y="2831294"/>
          <a:ext cx="3333969" cy="1371600"/>
        </p:xfrm>
        <a:graphic>
          <a:graphicData uri="http://schemas.openxmlformats.org/drawingml/2006/table">
            <a:tbl>
              <a:tblPr firstRow="1" bandRow="1">
                <a:tableStyleId>{5940675A-B579-460E-94D1-54222C63F5DA}</a:tableStyleId>
              </a:tblPr>
              <a:tblGrid>
                <a:gridCol w="1111323">
                  <a:extLst>
                    <a:ext uri="{9D8B030D-6E8A-4147-A177-3AD203B41FA5}">
                      <a16:colId xmlns:a16="http://schemas.microsoft.com/office/drawing/2014/main" val="390681360"/>
                    </a:ext>
                  </a:extLst>
                </a:gridCol>
                <a:gridCol w="1111323">
                  <a:extLst>
                    <a:ext uri="{9D8B030D-6E8A-4147-A177-3AD203B41FA5}">
                      <a16:colId xmlns:a16="http://schemas.microsoft.com/office/drawing/2014/main" val="1867984506"/>
                    </a:ext>
                  </a:extLst>
                </a:gridCol>
                <a:gridCol w="1111323">
                  <a:extLst>
                    <a:ext uri="{9D8B030D-6E8A-4147-A177-3AD203B41FA5}">
                      <a16:colId xmlns:a16="http://schemas.microsoft.com/office/drawing/2014/main" val="1389319726"/>
                    </a:ext>
                  </a:extLst>
                </a:gridCol>
              </a:tblGrid>
              <a:tr h="457200">
                <a:tc>
                  <a:txBody>
                    <a:bodyPr/>
                    <a:lstStyle/>
                    <a:p>
                      <a:pPr algn="ctr"/>
                      <a:r>
                        <a:rPr lang="en-US" sz="1200" b="0" i="0" kern="1200" dirty="0">
                          <a:solidFill>
                            <a:schemeClr val="tx1"/>
                          </a:solidFill>
                          <a:effectLst/>
                          <a:latin typeface="+mn-lt"/>
                          <a:ea typeface="+mn-ea"/>
                          <a:cs typeface="+mn-cs"/>
                        </a:rPr>
                        <a:t>82, 158, 83</a:t>
                      </a:r>
                      <a:endParaRPr lang="en-US" sz="1200" dirty="0">
                        <a:solidFill>
                          <a:schemeClr val="tx1"/>
                        </a:solidFill>
                      </a:endParaRPr>
                    </a:p>
                  </a:txBody>
                  <a:tcPr anchor="ctr"/>
                </a:tc>
                <a:tc>
                  <a:txBody>
                    <a:bodyPr/>
                    <a:lstStyle/>
                    <a:p>
                      <a:pPr algn="ctr"/>
                      <a:r>
                        <a:rPr lang="en-US" sz="1200" b="0" i="0" kern="1200" dirty="0">
                          <a:solidFill>
                            <a:schemeClr val="tx1"/>
                          </a:solidFill>
                          <a:effectLst/>
                          <a:latin typeface="+mn-lt"/>
                          <a:ea typeface="+mn-ea"/>
                          <a:cs typeface="+mn-cs"/>
                        </a:rPr>
                        <a:t>84, 159, 80</a:t>
                      </a:r>
                      <a:endParaRPr lang="en-US" sz="1200" dirty="0">
                        <a:solidFill>
                          <a:schemeClr val="tx1"/>
                        </a:solidFill>
                      </a:endParaRPr>
                    </a:p>
                  </a:txBody>
                  <a:tcPr anchor="ctr"/>
                </a:tc>
                <a:tc>
                  <a:txBody>
                    <a:bodyPr/>
                    <a:lstStyle/>
                    <a:p>
                      <a:pPr algn="ctr"/>
                      <a:r>
                        <a:rPr lang="en-US" sz="1200" b="0" i="0" kern="1200" dirty="0">
                          <a:solidFill>
                            <a:schemeClr val="tx1"/>
                          </a:solidFill>
                          <a:effectLst/>
                          <a:latin typeface="+mn-lt"/>
                          <a:ea typeface="+mn-ea"/>
                          <a:cs typeface="+mn-cs"/>
                        </a:rPr>
                        <a:t>81, 158, 82</a:t>
                      </a:r>
                      <a:endParaRPr lang="en-US" sz="1200" dirty="0">
                        <a:solidFill>
                          <a:schemeClr val="tx1"/>
                        </a:solidFill>
                      </a:endParaRPr>
                    </a:p>
                  </a:txBody>
                  <a:tcPr anchor="ctr"/>
                </a:tc>
                <a:extLst>
                  <a:ext uri="{0D108BD9-81ED-4DB2-BD59-A6C34878D82A}">
                    <a16:rowId xmlns:a16="http://schemas.microsoft.com/office/drawing/2014/main" val="1413934484"/>
                  </a:ext>
                </a:extLst>
              </a:tr>
              <a:tr h="457200">
                <a:tc>
                  <a:txBody>
                    <a:bodyPr/>
                    <a:lstStyle/>
                    <a:p>
                      <a:pPr algn="ctr"/>
                      <a:r>
                        <a:rPr lang="en-US" sz="1200" b="0" i="0" kern="1200" dirty="0">
                          <a:solidFill>
                            <a:schemeClr val="tx1"/>
                          </a:solidFill>
                          <a:effectLst/>
                          <a:latin typeface="+mn-lt"/>
                          <a:ea typeface="+mn-ea"/>
                          <a:cs typeface="+mn-cs"/>
                        </a:rPr>
                        <a:t>84, 154, 86</a:t>
                      </a:r>
                      <a:endParaRPr lang="en-US" sz="1200" dirty="0">
                        <a:solidFill>
                          <a:schemeClr val="tx1"/>
                        </a:solidFill>
                      </a:endParaRPr>
                    </a:p>
                  </a:txBody>
                  <a:tcPr anchor="ctr"/>
                </a:tc>
                <a:tc>
                  <a:txBody>
                    <a:bodyPr/>
                    <a:lstStyle/>
                    <a:p>
                      <a:pPr algn="ctr"/>
                      <a:r>
                        <a:rPr lang="en-US" sz="1200" b="0" i="0" kern="1200" dirty="0">
                          <a:solidFill>
                            <a:schemeClr val="tx1"/>
                          </a:solidFill>
                          <a:effectLst/>
                          <a:latin typeface="+mn-lt"/>
                          <a:ea typeface="+mn-ea"/>
                          <a:cs typeface="+mn-cs"/>
                        </a:rPr>
                        <a:t>142, 106, 155</a:t>
                      </a:r>
                      <a:endParaRPr lang="en-US" sz="1200" dirty="0">
                        <a:solidFill>
                          <a:schemeClr val="tx1"/>
                        </a:solidFill>
                      </a:endParaRPr>
                    </a:p>
                  </a:txBody>
                  <a:tcPr anchor="ctr"/>
                </a:tc>
                <a:tc>
                  <a:txBody>
                    <a:bodyPr/>
                    <a:lstStyle/>
                    <a:p>
                      <a:pPr algn="ctr"/>
                      <a:r>
                        <a:rPr lang="en-US" sz="1200" b="0" i="0" kern="1200" dirty="0">
                          <a:solidFill>
                            <a:schemeClr val="tx1"/>
                          </a:solidFill>
                          <a:effectLst/>
                          <a:latin typeface="+mn-lt"/>
                          <a:ea typeface="+mn-ea"/>
                          <a:cs typeface="+mn-cs"/>
                        </a:rPr>
                        <a:t>80, 153, 88</a:t>
                      </a:r>
                      <a:endParaRPr lang="en-US" sz="1200" dirty="0">
                        <a:solidFill>
                          <a:schemeClr val="tx1"/>
                        </a:solidFill>
                      </a:endParaRPr>
                    </a:p>
                  </a:txBody>
                  <a:tcPr anchor="ctr"/>
                </a:tc>
                <a:extLst>
                  <a:ext uri="{0D108BD9-81ED-4DB2-BD59-A6C34878D82A}">
                    <a16:rowId xmlns:a16="http://schemas.microsoft.com/office/drawing/2014/main" val="2142747768"/>
                  </a:ext>
                </a:extLst>
              </a:tr>
              <a:tr h="457200">
                <a:tc>
                  <a:txBody>
                    <a:bodyPr/>
                    <a:lstStyle/>
                    <a:p>
                      <a:pPr algn="ctr"/>
                      <a:r>
                        <a:rPr lang="en-US" sz="1200" b="0" i="0" kern="1200" dirty="0">
                          <a:solidFill>
                            <a:schemeClr val="tx1"/>
                          </a:solidFill>
                          <a:effectLst/>
                          <a:latin typeface="+mn-lt"/>
                          <a:ea typeface="+mn-ea"/>
                          <a:cs typeface="+mn-cs"/>
                        </a:rPr>
                        <a:t>110, 104, 159</a:t>
                      </a:r>
                      <a:endParaRPr lang="en-US" sz="1200" dirty="0">
                        <a:solidFill>
                          <a:schemeClr val="tx1"/>
                        </a:solidFill>
                      </a:endParaRPr>
                    </a:p>
                  </a:txBody>
                  <a:tcPr anchor="ctr"/>
                </a:tc>
                <a:tc>
                  <a:txBody>
                    <a:bodyPr/>
                    <a:lstStyle/>
                    <a:p>
                      <a:pPr algn="ctr"/>
                      <a:r>
                        <a:rPr lang="en-US" sz="1200" b="0" i="0" kern="1200" dirty="0">
                          <a:solidFill>
                            <a:schemeClr val="tx1"/>
                          </a:solidFill>
                          <a:effectLst/>
                          <a:latin typeface="+mn-lt"/>
                          <a:ea typeface="+mn-ea"/>
                          <a:cs typeface="+mn-cs"/>
                        </a:rPr>
                        <a:t>124, 110, 157</a:t>
                      </a:r>
                      <a:endParaRPr lang="en-US" sz="1200" dirty="0">
                        <a:solidFill>
                          <a:schemeClr val="tx1"/>
                        </a:solidFill>
                      </a:endParaRPr>
                    </a:p>
                  </a:txBody>
                  <a:tcPr anchor="ctr"/>
                </a:tc>
                <a:tc>
                  <a:txBody>
                    <a:bodyPr/>
                    <a:lstStyle/>
                    <a:p>
                      <a:pPr algn="ctr"/>
                      <a:r>
                        <a:rPr lang="en-US" sz="1200" b="0" i="0" kern="1200" dirty="0">
                          <a:solidFill>
                            <a:schemeClr val="tx1"/>
                          </a:solidFill>
                          <a:effectLst/>
                          <a:latin typeface="+mn-lt"/>
                          <a:ea typeface="+mn-ea"/>
                          <a:cs typeface="+mn-cs"/>
                        </a:rPr>
                        <a:t>142, 100, 155</a:t>
                      </a:r>
                      <a:endParaRPr lang="en-US" sz="1200" dirty="0">
                        <a:solidFill>
                          <a:schemeClr val="tx1"/>
                        </a:solidFill>
                      </a:endParaRPr>
                    </a:p>
                  </a:txBody>
                  <a:tcPr anchor="ctr"/>
                </a:tc>
                <a:extLst>
                  <a:ext uri="{0D108BD9-81ED-4DB2-BD59-A6C34878D82A}">
                    <a16:rowId xmlns:a16="http://schemas.microsoft.com/office/drawing/2014/main" val="827296960"/>
                  </a:ext>
                </a:extLst>
              </a:tr>
            </a:tbl>
          </a:graphicData>
        </a:graphic>
      </p:graphicFrame>
      <p:sp>
        <p:nvSpPr>
          <p:cNvPr id="5" name="TextBox 4">
            <a:extLst>
              <a:ext uri="{FF2B5EF4-FFF2-40B4-BE49-F238E27FC236}">
                <a16:creationId xmlns:a16="http://schemas.microsoft.com/office/drawing/2014/main" id="{A5721B59-552C-D793-1E2B-5BCB003D73AD}"/>
              </a:ext>
            </a:extLst>
          </p:cNvPr>
          <p:cNvSpPr txBox="1"/>
          <p:nvPr/>
        </p:nvSpPr>
        <p:spPr>
          <a:xfrm>
            <a:off x="7096636" y="4235677"/>
            <a:ext cx="3135723" cy="369332"/>
          </a:xfrm>
          <a:prstGeom prst="rect">
            <a:avLst/>
          </a:prstGeom>
          <a:noFill/>
        </p:spPr>
        <p:txBody>
          <a:bodyPr wrap="square" rtlCol="0">
            <a:spAutoFit/>
          </a:bodyPr>
          <a:lstStyle/>
          <a:p>
            <a:pPr algn="ctr"/>
            <a:r>
              <a:rPr lang="en-US" dirty="0"/>
              <a:t>……</a:t>
            </a:r>
          </a:p>
        </p:txBody>
      </p:sp>
      <p:sp>
        <p:nvSpPr>
          <p:cNvPr id="7" name="TextBox 6">
            <a:extLst>
              <a:ext uri="{FF2B5EF4-FFF2-40B4-BE49-F238E27FC236}">
                <a16:creationId xmlns:a16="http://schemas.microsoft.com/office/drawing/2014/main" id="{7D94EA57-A034-1F44-137F-07D8AB32489B}"/>
              </a:ext>
            </a:extLst>
          </p:cNvPr>
          <p:cNvSpPr txBox="1"/>
          <p:nvPr/>
        </p:nvSpPr>
        <p:spPr>
          <a:xfrm>
            <a:off x="9162088" y="3297189"/>
            <a:ext cx="3135723" cy="369332"/>
          </a:xfrm>
          <a:prstGeom prst="rect">
            <a:avLst/>
          </a:prstGeom>
          <a:noFill/>
        </p:spPr>
        <p:txBody>
          <a:bodyPr wrap="square" rtlCol="0">
            <a:spAutoFit/>
          </a:bodyPr>
          <a:lstStyle/>
          <a:p>
            <a:pPr algn="ctr"/>
            <a:r>
              <a:rPr lang="en-US"/>
              <a:t>……</a:t>
            </a:r>
            <a:endParaRPr lang="en-US" dirty="0"/>
          </a:p>
        </p:txBody>
      </p:sp>
      <p:sp>
        <p:nvSpPr>
          <p:cNvPr id="4" name="Slide Number Placeholder 3">
            <a:extLst>
              <a:ext uri="{FF2B5EF4-FFF2-40B4-BE49-F238E27FC236}">
                <a16:creationId xmlns:a16="http://schemas.microsoft.com/office/drawing/2014/main" id="{E83B3350-8AA5-7E0E-9A0A-8E31895F4B5B}"/>
              </a:ext>
            </a:extLst>
          </p:cNvPr>
          <p:cNvSpPr>
            <a:spLocks noGrp="1"/>
          </p:cNvSpPr>
          <p:nvPr>
            <p:ph type="sldNum" sz="quarter" idx="12"/>
          </p:nvPr>
        </p:nvSpPr>
        <p:spPr/>
        <p:txBody>
          <a:bodyPr/>
          <a:lstStyle/>
          <a:p>
            <a:fld id="{98C1BC04-B89C-D043-B48C-D12E72BB068E}" type="slidenum">
              <a:rPr lang="en-US" smtClean="0"/>
              <a:t>26</a:t>
            </a:fld>
            <a:endParaRPr lang="en-US"/>
          </a:p>
        </p:txBody>
      </p:sp>
    </p:spTree>
    <p:extLst>
      <p:ext uri="{BB962C8B-B14F-4D97-AF65-F5344CB8AC3E}">
        <p14:creationId xmlns:p14="http://schemas.microsoft.com/office/powerpoint/2010/main" val="51175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506BA-712E-CE1B-FC6C-4504A37D3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10299-150E-D292-433F-FDD7934A7978}"/>
              </a:ext>
            </a:extLst>
          </p:cNvPr>
          <p:cNvSpPr>
            <a:spLocks noGrp="1"/>
          </p:cNvSpPr>
          <p:nvPr>
            <p:ph type="title"/>
          </p:nvPr>
        </p:nvSpPr>
        <p:spPr/>
        <p:txBody>
          <a:bodyPr/>
          <a:lstStyle/>
          <a:p>
            <a:r>
              <a:rPr lang="en-US" dirty="0"/>
              <a:t>Background - JPEG Compression</a:t>
            </a:r>
          </a:p>
        </p:txBody>
      </p:sp>
      <p:sp>
        <p:nvSpPr>
          <p:cNvPr id="3" name="Content Placeholder 2">
            <a:extLst>
              <a:ext uri="{FF2B5EF4-FFF2-40B4-BE49-F238E27FC236}">
                <a16:creationId xmlns:a16="http://schemas.microsoft.com/office/drawing/2014/main" id="{697D2637-FF57-8DCF-41E9-74F0AD530ED1}"/>
              </a:ext>
            </a:extLst>
          </p:cNvPr>
          <p:cNvSpPr>
            <a:spLocks noGrp="1"/>
          </p:cNvSpPr>
          <p:nvPr>
            <p:ph idx="1"/>
          </p:nvPr>
        </p:nvSpPr>
        <p:spPr/>
        <p:txBody>
          <a:bodyPr/>
          <a:lstStyle/>
          <a:p>
            <a:r>
              <a:rPr lang="en-US" dirty="0"/>
              <a:t>Divides image into 8x8 blocks of pixels</a:t>
            </a:r>
          </a:p>
          <a:p>
            <a:r>
              <a:rPr lang="en-US" dirty="0"/>
              <a:t>For each block: divides into three layers Y, </a:t>
            </a:r>
            <a:r>
              <a:rPr lang="en-US" dirty="0" err="1"/>
              <a:t>Cb</a:t>
            </a:r>
            <a:r>
              <a:rPr lang="en-US" dirty="0"/>
              <a:t>, Cr</a:t>
            </a:r>
          </a:p>
        </p:txBody>
      </p:sp>
      <p:sp>
        <p:nvSpPr>
          <p:cNvPr id="4" name="Slide Number Placeholder 3">
            <a:extLst>
              <a:ext uri="{FF2B5EF4-FFF2-40B4-BE49-F238E27FC236}">
                <a16:creationId xmlns:a16="http://schemas.microsoft.com/office/drawing/2014/main" id="{57EAA5A0-3B24-60F9-B538-0DB3B0DEEC09}"/>
              </a:ext>
            </a:extLst>
          </p:cNvPr>
          <p:cNvSpPr>
            <a:spLocks noGrp="1"/>
          </p:cNvSpPr>
          <p:nvPr>
            <p:ph type="sldNum" sz="quarter" idx="12"/>
          </p:nvPr>
        </p:nvSpPr>
        <p:spPr/>
        <p:txBody>
          <a:bodyPr/>
          <a:lstStyle/>
          <a:p>
            <a:fld id="{98C1BC04-B89C-D043-B48C-D12E72BB068E}" type="slidenum">
              <a:rPr lang="en-US" smtClean="0"/>
              <a:t>27</a:t>
            </a:fld>
            <a:endParaRPr lang="en-US"/>
          </a:p>
        </p:txBody>
      </p:sp>
    </p:spTree>
    <p:extLst>
      <p:ext uri="{BB962C8B-B14F-4D97-AF65-F5344CB8AC3E}">
        <p14:creationId xmlns:p14="http://schemas.microsoft.com/office/powerpoint/2010/main" val="3311407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E25A5-43C1-5989-78AA-449D0064F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4E93D-B2A9-0CB5-C967-30E366760140}"/>
              </a:ext>
            </a:extLst>
          </p:cNvPr>
          <p:cNvSpPr>
            <a:spLocks noGrp="1"/>
          </p:cNvSpPr>
          <p:nvPr>
            <p:ph type="title"/>
          </p:nvPr>
        </p:nvSpPr>
        <p:spPr/>
        <p:txBody>
          <a:bodyPr/>
          <a:lstStyle/>
          <a:p>
            <a:r>
              <a:rPr lang="en-US" dirty="0"/>
              <a:t>Background - JPEG Compression</a:t>
            </a:r>
          </a:p>
        </p:txBody>
      </p:sp>
      <p:sp>
        <p:nvSpPr>
          <p:cNvPr id="3" name="Content Placeholder 2">
            <a:extLst>
              <a:ext uri="{FF2B5EF4-FFF2-40B4-BE49-F238E27FC236}">
                <a16:creationId xmlns:a16="http://schemas.microsoft.com/office/drawing/2014/main" id="{A17C12E4-7723-54F8-16FC-1D90FEA8D842}"/>
              </a:ext>
            </a:extLst>
          </p:cNvPr>
          <p:cNvSpPr>
            <a:spLocks noGrp="1"/>
          </p:cNvSpPr>
          <p:nvPr>
            <p:ph idx="1"/>
          </p:nvPr>
        </p:nvSpPr>
        <p:spPr/>
        <p:txBody>
          <a:bodyPr/>
          <a:lstStyle/>
          <a:p>
            <a:r>
              <a:rPr lang="en-US" dirty="0"/>
              <a:t>Divides image into 8x8 blocks of pixels</a:t>
            </a:r>
          </a:p>
          <a:p>
            <a:r>
              <a:rPr lang="en-US" dirty="0"/>
              <a:t>For each block: divides into three layers Y, </a:t>
            </a:r>
            <a:r>
              <a:rPr lang="en-US" dirty="0" err="1"/>
              <a:t>Cb</a:t>
            </a:r>
            <a:r>
              <a:rPr lang="en-US" dirty="0"/>
              <a:t>, Cr</a:t>
            </a:r>
          </a:p>
          <a:p>
            <a:pPr lvl="1"/>
            <a:r>
              <a:rPr lang="en-US" sz="2800" dirty="0"/>
              <a:t>For </a:t>
            </a:r>
            <a:r>
              <a:rPr lang="en-US" sz="2800" dirty="0" err="1"/>
              <a:t>Cb</a:t>
            </a:r>
            <a:r>
              <a:rPr lang="en-US" sz="2800" dirty="0"/>
              <a:t> Cr layer: Subsample (</a:t>
            </a:r>
            <a:r>
              <a:rPr lang="en-US" sz="2800" dirty="0">
                <a:solidFill>
                  <a:srgbClr val="FF0000"/>
                </a:solidFill>
              </a:rPr>
              <a:t>dropping half of all pixels</a:t>
            </a:r>
            <a:r>
              <a:rPr lang="en-US" sz="2800" dirty="0"/>
              <a:t>)</a:t>
            </a:r>
          </a:p>
        </p:txBody>
      </p:sp>
      <p:graphicFrame>
        <p:nvGraphicFramePr>
          <p:cNvPr id="4" name="Table 3">
            <a:extLst>
              <a:ext uri="{FF2B5EF4-FFF2-40B4-BE49-F238E27FC236}">
                <a16:creationId xmlns:a16="http://schemas.microsoft.com/office/drawing/2014/main" id="{AF196FF2-A96C-2F6A-546A-E025007850D6}"/>
              </a:ext>
            </a:extLst>
          </p:cNvPr>
          <p:cNvGraphicFramePr>
            <a:graphicFrameLocks noGrp="1"/>
          </p:cNvGraphicFramePr>
          <p:nvPr>
            <p:extLst>
              <p:ext uri="{D42A27DB-BD31-4B8C-83A1-F6EECF244321}">
                <p14:modId xmlns:p14="http://schemas.microsoft.com/office/powerpoint/2010/main" val="22509127"/>
              </p:ext>
            </p:extLst>
          </p:nvPr>
        </p:nvGraphicFramePr>
        <p:xfrm>
          <a:off x="1199871" y="3896657"/>
          <a:ext cx="731520" cy="7315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347935839"/>
                    </a:ext>
                  </a:extLst>
                </a:gridCol>
                <a:gridCol w="365760">
                  <a:extLst>
                    <a:ext uri="{9D8B030D-6E8A-4147-A177-3AD203B41FA5}">
                      <a16:colId xmlns:a16="http://schemas.microsoft.com/office/drawing/2014/main" val="1864979537"/>
                    </a:ext>
                  </a:extLst>
                </a:gridCol>
              </a:tblGrid>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778073"/>
                  </a:ext>
                </a:extLst>
              </a:tr>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4446890"/>
                  </a:ext>
                </a:extLst>
              </a:tr>
            </a:tbl>
          </a:graphicData>
        </a:graphic>
      </p:graphicFrame>
      <p:sp>
        <p:nvSpPr>
          <p:cNvPr id="5" name="TextBox 4">
            <a:extLst>
              <a:ext uri="{FF2B5EF4-FFF2-40B4-BE49-F238E27FC236}">
                <a16:creationId xmlns:a16="http://schemas.microsoft.com/office/drawing/2014/main" id="{43952042-2DA4-62D6-0546-06C6E00B8C19}"/>
              </a:ext>
            </a:extLst>
          </p:cNvPr>
          <p:cNvSpPr txBox="1"/>
          <p:nvPr/>
        </p:nvSpPr>
        <p:spPr>
          <a:xfrm>
            <a:off x="-2231" y="4628177"/>
            <a:ext cx="3135723" cy="369332"/>
          </a:xfrm>
          <a:prstGeom prst="rect">
            <a:avLst/>
          </a:prstGeom>
          <a:noFill/>
        </p:spPr>
        <p:txBody>
          <a:bodyPr wrap="square" rtlCol="0">
            <a:spAutoFit/>
          </a:bodyPr>
          <a:lstStyle/>
          <a:p>
            <a:pPr algn="ctr"/>
            <a:r>
              <a:rPr lang="en-US" dirty="0"/>
              <a:t>……</a:t>
            </a:r>
          </a:p>
        </p:txBody>
      </p:sp>
      <p:sp>
        <p:nvSpPr>
          <p:cNvPr id="6" name="TextBox 5">
            <a:extLst>
              <a:ext uri="{FF2B5EF4-FFF2-40B4-BE49-F238E27FC236}">
                <a16:creationId xmlns:a16="http://schemas.microsoft.com/office/drawing/2014/main" id="{25316AE8-7070-9C55-1243-6764FDF0AA1D}"/>
              </a:ext>
            </a:extLst>
          </p:cNvPr>
          <p:cNvSpPr txBox="1"/>
          <p:nvPr/>
        </p:nvSpPr>
        <p:spPr>
          <a:xfrm>
            <a:off x="677994" y="4039416"/>
            <a:ext cx="3135723" cy="369332"/>
          </a:xfrm>
          <a:prstGeom prst="rect">
            <a:avLst/>
          </a:prstGeom>
          <a:noFill/>
        </p:spPr>
        <p:txBody>
          <a:bodyPr wrap="square" rtlCol="0">
            <a:spAutoFit/>
          </a:bodyPr>
          <a:lstStyle/>
          <a:p>
            <a:pPr algn="ctr"/>
            <a:r>
              <a:rPr lang="en-US" dirty="0"/>
              <a:t>……</a:t>
            </a:r>
          </a:p>
        </p:txBody>
      </p:sp>
      <p:sp>
        <p:nvSpPr>
          <p:cNvPr id="8" name="Arrow: Down 7">
            <a:extLst>
              <a:ext uri="{FF2B5EF4-FFF2-40B4-BE49-F238E27FC236}">
                <a16:creationId xmlns:a16="http://schemas.microsoft.com/office/drawing/2014/main" id="{3E0ED4C2-0922-2AC2-898C-FC138FFB387C}"/>
              </a:ext>
            </a:extLst>
          </p:cNvPr>
          <p:cNvSpPr/>
          <p:nvPr/>
        </p:nvSpPr>
        <p:spPr>
          <a:xfrm rot="16200000">
            <a:off x="2881234" y="4118662"/>
            <a:ext cx="305670" cy="2875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5A26FC09-6D33-70C6-9850-4848CC78BE6D}"/>
              </a:ext>
            </a:extLst>
          </p:cNvPr>
          <p:cNvGraphicFramePr>
            <a:graphicFrameLocks noGrp="1"/>
          </p:cNvGraphicFramePr>
          <p:nvPr>
            <p:extLst>
              <p:ext uri="{D42A27DB-BD31-4B8C-83A1-F6EECF244321}">
                <p14:modId xmlns:p14="http://schemas.microsoft.com/office/powerpoint/2010/main" val="4078248162"/>
              </p:ext>
            </p:extLst>
          </p:nvPr>
        </p:nvGraphicFramePr>
        <p:xfrm>
          <a:off x="4045662" y="3896657"/>
          <a:ext cx="365760" cy="7315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347935839"/>
                    </a:ext>
                  </a:extLst>
                </a:gridCol>
              </a:tblGrid>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extLst>
                  <a:ext uri="{0D108BD9-81ED-4DB2-BD59-A6C34878D82A}">
                    <a16:rowId xmlns:a16="http://schemas.microsoft.com/office/drawing/2014/main" val="2698778073"/>
                  </a:ext>
                </a:extLst>
              </a:tr>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extLst>
                  <a:ext uri="{0D108BD9-81ED-4DB2-BD59-A6C34878D82A}">
                    <a16:rowId xmlns:a16="http://schemas.microsoft.com/office/drawing/2014/main" val="194446890"/>
                  </a:ext>
                </a:extLst>
              </a:tr>
            </a:tbl>
          </a:graphicData>
        </a:graphic>
      </p:graphicFrame>
      <p:sp>
        <p:nvSpPr>
          <p:cNvPr id="10" name="TextBox 9">
            <a:extLst>
              <a:ext uri="{FF2B5EF4-FFF2-40B4-BE49-F238E27FC236}">
                <a16:creationId xmlns:a16="http://schemas.microsoft.com/office/drawing/2014/main" id="{4F94E854-9EF8-7E39-04F2-403BF857E8B7}"/>
              </a:ext>
            </a:extLst>
          </p:cNvPr>
          <p:cNvSpPr txBox="1"/>
          <p:nvPr/>
        </p:nvSpPr>
        <p:spPr>
          <a:xfrm>
            <a:off x="2717661" y="4628177"/>
            <a:ext cx="3135723" cy="369332"/>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03F05718-9336-5275-0112-14A9D81DCB75}"/>
              </a:ext>
            </a:extLst>
          </p:cNvPr>
          <p:cNvSpPr txBox="1"/>
          <p:nvPr/>
        </p:nvSpPr>
        <p:spPr>
          <a:xfrm>
            <a:off x="3183672" y="4060050"/>
            <a:ext cx="3135723" cy="369332"/>
          </a:xfrm>
          <a:prstGeom prst="rect">
            <a:avLst/>
          </a:prstGeom>
          <a:noFill/>
        </p:spPr>
        <p:txBody>
          <a:bodyPr wrap="square" rtlCol="0">
            <a:spAutoFit/>
          </a:bodyPr>
          <a:lstStyle/>
          <a:p>
            <a:pPr algn="ctr"/>
            <a:r>
              <a:rPr lang="en-US" dirty="0"/>
              <a:t>……</a:t>
            </a:r>
          </a:p>
        </p:txBody>
      </p:sp>
      <p:sp>
        <p:nvSpPr>
          <p:cNvPr id="12" name="Left Brace 11">
            <a:extLst>
              <a:ext uri="{FF2B5EF4-FFF2-40B4-BE49-F238E27FC236}">
                <a16:creationId xmlns:a16="http://schemas.microsoft.com/office/drawing/2014/main" id="{4E90DD5D-AEDD-0646-F266-67372F27C48F}"/>
              </a:ext>
            </a:extLst>
          </p:cNvPr>
          <p:cNvSpPr/>
          <p:nvPr/>
        </p:nvSpPr>
        <p:spPr>
          <a:xfrm>
            <a:off x="874256" y="3969834"/>
            <a:ext cx="93670" cy="87126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78D35728-6056-B09D-909B-51F000806E64}"/>
              </a:ext>
            </a:extLst>
          </p:cNvPr>
          <p:cNvSpPr txBox="1"/>
          <p:nvPr/>
        </p:nvSpPr>
        <p:spPr>
          <a:xfrm>
            <a:off x="516975" y="4230586"/>
            <a:ext cx="322037" cy="369332"/>
          </a:xfrm>
          <a:prstGeom prst="rect">
            <a:avLst/>
          </a:prstGeom>
          <a:noFill/>
        </p:spPr>
        <p:txBody>
          <a:bodyPr wrap="square" rtlCol="0">
            <a:spAutoFit/>
          </a:bodyPr>
          <a:lstStyle/>
          <a:p>
            <a:r>
              <a:rPr lang="en-US" dirty="0"/>
              <a:t>8</a:t>
            </a:r>
          </a:p>
        </p:txBody>
      </p:sp>
      <p:sp>
        <p:nvSpPr>
          <p:cNvPr id="14" name="Left Brace 13">
            <a:extLst>
              <a:ext uri="{FF2B5EF4-FFF2-40B4-BE49-F238E27FC236}">
                <a16:creationId xmlns:a16="http://schemas.microsoft.com/office/drawing/2014/main" id="{7F4A60E5-7AD5-992E-3497-2D7BEDEA1614}"/>
              </a:ext>
            </a:extLst>
          </p:cNvPr>
          <p:cNvSpPr/>
          <p:nvPr/>
        </p:nvSpPr>
        <p:spPr>
          <a:xfrm rot="16200000">
            <a:off x="1588670" y="4688600"/>
            <a:ext cx="93670" cy="87126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FE767B5-5D18-83A2-C03A-382C89DE89DC}"/>
              </a:ext>
            </a:extLst>
          </p:cNvPr>
          <p:cNvSpPr txBox="1"/>
          <p:nvPr/>
        </p:nvSpPr>
        <p:spPr>
          <a:xfrm>
            <a:off x="1474486" y="5219905"/>
            <a:ext cx="322037" cy="369332"/>
          </a:xfrm>
          <a:prstGeom prst="rect">
            <a:avLst/>
          </a:prstGeom>
          <a:noFill/>
        </p:spPr>
        <p:txBody>
          <a:bodyPr wrap="square" rtlCol="0">
            <a:spAutoFit/>
          </a:bodyPr>
          <a:lstStyle/>
          <a:p>
            <a:r>
              <a:rPr lang="en-US" dirty="0"/>
              <a:t>8</a:t>
            </a:r>
          </a:p>
        </p:txBody>
      </p:sp>
      <p:sp>
        <p:nvSpPr>
          <p:cNvPr id="16" name="Left Brace 15">
            <a:extLst>
              <a:ext uri="{FF2B5EF4-FFF2-40B4-BE49-F238E27FC236}">
                <a16:creationId xmlns:a16="http://schemas.microsoft.com/office/drawing/2014/main" id="{1B36AA9F-F8EE-D171-5567-42A0D1FAB779}"/>
              </a:ext>
            </a:extLst>
          </p:cNvPr>
          <p:cNvSpPr/>
          <p:nvPr/>
        </p:nvSpPr>
        <p:spPr>
          <a:xfrm>
            <a:off x="3744545" y="3941575"/>
            <a:ext cx="93670" cy="87126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59F96009-A9DC-6185-CFF3-EAF58965E36B}"/>
              </a:ext>
            </a:extLst>
          </p:cNvPr>
          <p:cNvSpPr txBox="1"/>
          <p:nvPr/>
        </p:nvSpPr>
        <p:spPr>
          <a:xfrm>
            <a:off x="3387478" y="4157409"/>
            <a:ext cx="322037" cy="369332"/>
          </a:xfrm>
          <a:prstGeom prst="rect">
            <a:avLst/>
          </a:prstGeom>
          <a:noFill/>
        </p:spPr>
        <p:txBody>
          <a:bodyPr wrap="square" rtlCol="0">
            <a:spAutoFit/>
          </a:bodyPr>
          <a:lstStyle/>
          <a:p>
            <a:r>
              <a:rPr lang="en-US" dirty="0"/>
              <a:t>8</a:t>
            </a:r>
          </a:p>
        </p:txBody>
      </p:sp>
      <p:sp>
        <p:nvSpPr>
          <p:cNvPr id="18" name="Left Brace 17">
            <a:extLst>
              <a:ext uri="{FF2B5EF4-FFF2-40B4-BE49-F238E27FC236}">
                <a16:creationId xmlns:a16="http://schemas.microsoft.com/office/drawing/2014/main" id="{FC06C43B-A290-C532-436E-2DFB4A5E2A2F}"/>
              </a:ext>
            </a:extLst>
          </p:cNvPr>
          <p:cNvSpPr/>
          <p:nvPr/>
        </p:nvSpPr>
        <p:spPr>
          <a:xfrm rot="16200000">
            <a:off x="4227228" y="4616476"/>
            <a:ext cx="93670" cy="87126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BF29A80E-278B-5089-7B62-04DD86183519}"/>
              </a:ext>
            </a:extLst>
          </p:cNvPr>
          <p:cNvSpPr txBox="1"/>
          <p:nvPr/>
        </p:nvSpPr>
        <p:spPr>
          <a:xfrm>
            <a:off x="4113044" y="5147781"/>
            <a:ext cx="322037" cy="369332"/>
          </a:xfrm>
          <a:prstGeom prst="rect">
            <a:avLst/>
          </a:prstGeom>
          <a:noFill/>
        </p:spPr>
        <p:txBody>
          <a:bodyPr wrap="square" rtlCol="0">
            <a:spAutoFit/>
          </a:bodyPr>
          <a:lstStyle/>
          <a:p>
            <a:r>
              <a:rPr lang="en-US" dirty="0"/>
              <a:t>4</a:t>
            </a:r>
          </a:p>
        </p:txBody>
      </p:sp>
      <p:sp>
        <p:nvSpPr>
          <p:cNvPr id="7" name="Slide Number Placeholder 6">
            <a:extLst>
              <a:ext uri="{FF2B5EF4-FFF2-40B4-BE49-F238E27FC236}">
                <a16:creationId xmlns:a16="http://schemas.microsoft.com/office/drawing/2014/main" id="{E94ACF0B-1F92-A9FE-E740-604AEE72579F}"/>
              </a:ext>
            </a:extLst>
          </p:cNvPr>
          <p:cNvSpPr>
            <a:spLocks noGrp="1"/>
          </p:cNvSpPr>
          <p:nvPr>
            <p:ph type="sldNum" sz="quarter" idx="12"/>
          </p:nvPr>
        </p:nvSpPr>
        <p:spPr/>
        <p:txBody>
          <a:bodyPr/>
          <a:lstStyle/>
          <a:p>
            <a:fld id="{98C1BC04-B89C-D043-B48C-D12E72BB068E}" type="slidenum">
              <a:rPr lang="en-US" smtClean="0"/>
              <a:t>28</a:t>
            </a:fld>
            <a:endParaRPr lang="en-US"/>
          </a:p>
        </p:txBody>
      </p:sp>
    </p:spTree>
    <p:extLst>
      <p:ext uri="{BB962C8B-B14F-4D97-AF65-F5344CB8AC3E}">
        <p14:creationId xmlns:p14="http://schemas.microsoft.com/office/powerpoint/2010/main" val="3128530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6109-4478-D436-14D4-8A0D5B82C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798CD-D8FC-931C-8279-2C6A632468DD}"/>
              </a:ext>
            </a:extLst>
          </p:cNvPr>
          <p:cNvSpPr>
            <a:spLocks noGrp="1"/>
          </p:cNvSpPr>
          <p:nvPr>
            <p:ph type="title"/>
          </p:nvPr>
        </p:nvSpPr>
        <p:spPr/>
        <p:txBody>
          <a:bodyPr/>
          <a:lstStyle/>
          <a:p>
            <a:r>
              <a:rPr lang="en-US" dirty="0"/>
              <a:t>Background - JPEG Compression</a:t>
            </a:r>
          </a:p>
        </p:txBody>
      </p:sp>
      <p:sp>
        <p:nvSpPr>
          <p:cNvPr id="3" name="Content Placeholder 2">
            <a:extLst>
              <a:ext uri="{FF2B5EF4-FFF2-40B4-BE49-F238E27FC236}">
                <a16:creationId xmlns:a16="http://schemas.microsoft.com/office/drawing/2014/main" id="{361D0719-2720-01D1-1246-A12D2AEC3613}"/>
              </a:ext>
            </a:extLst>
          </p:cNvPr>
          <p:cNvSpPr>
            <a:spLocks noGrp="1"/>
          </p:cNvSpPr>
          <p:nvPr>
            <p:ph idx="1"/>
          </p:nvPr>
        </p:nvSpPr>
        <p:spPr/>
        <p:txBody>
          <a:bodyPr/>
          <a:lstStyle/>
          <a:p>
            <a:r>
              <a:rPr lang="en-US" dirty="0"/>
              <a:t>Divides image into 8x8 blocks of pixels</a:t>
            </a:r>
          </a:p>
          <a:p>
            <a:r>
              <a:rPr lang="en-US" dirty="0"/>
              <a:t>For each block: divides into three layers Y, </a:t>
            </a:r>
            <a:r>
              <a:rPr lang="en-US" dirty="0" err="1"/>
              <a:t>Cb</a:t>
            </a:r>
            <a:r>
              <a:rPr lang="en-US" dirty="0"/>
              <a:t>, Cr</a:t>
            </a:r>
          </a:p>
          <a:p>
            <a:pPr lvl="1"/>
            <a:r>
              <a:rPr lang="en-US" sz="2800" dirty="0"/>
              <a:t>For </a:t>
            </a:r>
            <a:r>
              <a:rPr lang="en-US" sz="2800" dirty="0" err="1"/>
              <a:t>Cb</a:t>
            </a:r>
            <a:r>
              <a:rPr lang="en-US" sz="2800" dirty="0"/>
              <a:t> Cr layer: Subsample (</a:t>
            </a:r>
            <a:r>
              <a:rPr lang="en-US" sz="2800" dirty="0">
                <a:solidFill>
                  <a:srgbClr val="FF0000"/>
                </a:solidFill>
              </a:rPr>
              <a:t>dropping half of all pixels</a:t>
            </a:r>
            <a:r>
              <a:rPr lang="en-US" sz="2800" dirty="0"/>
              <a:t>)</a:t>
            </a:r>
          </a:p>
          <a:p>
            <a:pPr lvl="1"/>
            <a:r>
              <a:rPr lang="en-US" sz="2800" dirty="0"/>
              <a:t>For all layers: Discrete Cosine Transform (DCT) Quantization (</a:t>
            </a:r>
            <a:r>
              <a:rPr lang="en-US" sz="2800" dirty="0" err="1">
                <a:solidFill>
                  <a:srgbClr val="FF0000"/>
                </a:solidFill>
              </a:rPr>
              <a:t>interger</a:t>
            </a:r>
            <a:r>
              <a:rPr lang="en-US" sz="2800" dirty="0">
                <a:solidFill>
                  <a:srgbClr val="FF0000"/>
                </a:solidFill>
              </a:rPr>
              <a:t> division</a:t>
            </a:r>
            <a:r>
              <a:rPr lang="en-US" sz="2800" dirty="0"/>
              <a:t>)</a:t>
            </a:r>
          </a:p>
        </p:txBody>
      </p:sp>
      <p:sp>
        <p:nvSpPr>
          <p:cNvPr id="4" name="Slide Number Placeholder 3">
            <a:extLst>
              <a:ext uri="{FF2B5EF4-FFF2-40B4-BE49-F238E27FC236}">
                <a16:creationId xmlns:a16="http://schemas.microsoft.com/office/drawing/2014/main" id="{4FBCD629-83BD-53C3-FC21-9CCA632DEFB4}"/>
              </a:ext>
            </a:extLst>
          </p:cNvPr>
          <p:cNvSpPr>
            <a:spLocks noGrp="1"/>
          </p:cNvSpPr>
          <p:nvPr>
            <p:ph type="sldNum" sz="quarter" idx="12"/>
          </p:nvPr>
        </p:nvSpPr>
        <p:spPr/>
        <p:txBody>
          <a:bodyPr/>
          <a:lstStyle/>
          <a:p>
            <a:fld id="{98C1BC04-B89C-D043-B48C-D12E72BB068E}" type="slidenum">
              <a:rPr lang="en-US" smtClean="0"/>
              <a:t>29</a:t>
            </a:fld>
            <a:endParaRPr lang="en-US"/>
          </a:p>
        </p:txBody>
      </p:sp>
    </p:spTree>
    <p:extLst>
      <p:ext uri="{BB962C8B-B14F-4D97-AF65-F5344CB8AC3E}">
        <p14:creationId xmlns:p14="http://schemas.microsoft.com/office/powerpoint/2010/main" val="9392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CBD9A-6196-1943-E5F8-7050E3917691}"/>
            </a:ext>
          </a:extLst>
        </p:cNvPr>
        <p:cNvGrpSpPr/>
        <p:nvPr/>
      </p:nvGrpSpPr>
      <p:grpSpPr>
        <a:xfrm>
          <a:off x="0" y="0"/>
          <a:ext cx="0" cy="0"/>
          <a:chOff x="0" y="0"/>
          <a:chExt cx="0" cy="0"/>
        </a:xfrm>
      </p:grpSpPr>
      <p:pic>
        <p:nvPicPr>
          <p:cNvPr id="32" name="Picture 31" descr="A person with a camera&#10;&#10;AI-generated content may be incorrect.">
            <a:extLst>
              <a:ext uri="{FF2B5EF4-FFF2-40B4-BE49-F238E27FC236}">
                <a16:creationId xmlns:a16="http://schemas.microsoft.com/office/drawing/2014/main" id="{A48A1135-87D9-76A1-6765-161CDA85531B}"/>
              </a:ext>
            </a:extLst>
          </p:cNvPr>
          <p:cNvPicPr>
            <a:picLocks noChangeAspect="1"/>
          </p:cNvPicPr>
          <p:nvPr/>
        </p:nvPicPr>
        <p:blipFill>
          <a:blip r:embed="rId3"/>
          <a:stretch>
            <a:fillRect/>
          </a:stretch>
        </p:blipFill>
        <p:spPr>
          <a:xfrm>
            <a:off x="9723289" y="2549823"/>
            <a:ext cx="1695450" cy="2705100"/>
          </a:xfrm>
          <a:prstGeom prst="rect">
            <a:avLst/>
          </a:prstGeom>
        </p:spPr>
      </p:pic>
      <p:sp>
        <p:nvSpPr>
          <p:cNvPr id="2" name="Title 1">
            <a:extLst>
              <a:ext uri="{FF2B5EF4-FFF2-40B4-BE49-F238E27FC236}">
                <a16:creationId xmlns:a16="http://schemas.microsoft.com/office/drawing/2014/main" id="{0B17454B-4997-2AA8-E438-EF803A67D683}"/>
              </a:ext>
            </a:extLst>
          </p:cNvPr>
          <p:cNvSpPr>
            <a:spLocks noGrp="1"/>
          </p:cNvSpPr>
          <p:nvPr>
            <p:ph type="title"/>
          </p:nvPr>
        </p:nvSpPr>
        <p:spPr/>
        <p:txBody>
          <a:bodyPr/>
          <a:lstStyle/>
          <a:p>
            <a:r>
              <a:rPr lang="en-US" dirty="0"/>
              <a:t>Motivation</a:t>
            </a:r>
          </a:p>
        </p:txBody>
      </p:sp>
      <p:sp>
        <p:nvSpPr>
          <p:cNvPr id="5" name="Arrow: Down 4">
            <a:extLst>
              <a:ext uri="{FF2B5EF4-FFF2-40B4-BE49-F238E27FC236}">
                <a16:creationId xmlns:a16="http://schemas.microsoft.com/office/drawing/2014/main" id="{10BBDA1C-A969-9FDE-F442-57CDDB6B3BA7}"/>
              </a:ext>
            </a:extLst>
          </p:cNvPr>
          <p:cNvSpPr/>
          <p:nvPr/>
        </p:nvSpPr>
        <p:spPr>
          <a:xfrm rot="16200000">
            <a:off x="6073746" y="2376259"/>
            <a:ext cx="305670" cy="16687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B4E494E9-BDBC-53A7-84C6-0B5C019F15BE}"/>
              </a:ext>
            </a:extLst>
          </p:cNvPr>
          <p:cNvSpPr/>
          <p:nvPr/>
        </p:nvSpPr>
        <p:spPr>
          <a:xfrm rot="5400000">
            <a:off x="7341024" y="2758396"/>
            <a:ext cx="305670" cy="42071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88C8FAC-6EF6-C650-F87C-19BE1AB81BE3}"/>
              </a:ext>
            </a:extLst>
          </p:cNvPr>
          <p:cNvGrpSpPr/>
          <p:nvPr/>
        </p:nvGrpSpPr>
        <p:grpSpPr>
          <a:xfrm>
            <a:off x="7353675" y="2830679"/>
            <a:ext cx="1544830" cy="759905"/>
            <a:chOff x="7371618" y="2603563"/>
            <a:chExt cx="1544830" cy="759905"/>
          </a:xfrm>
        </p:grpSpPr>
        <p:sp>
          <p:nvSpPr>
            <p:cNvPr id="23" name="Rectangle 22">
              <a:extLst>
                <a:ext uri="{FF2B5EF4-FFF2-40B4-BE49-F238E27FC236}">
                  <a16:creationId xmlns:a16="http://schemas.microsoft.com/office/drawing/2014/main" id="{A515E8DB-110A-6F2C-A197-7C996FB9E8EC}"/>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001DBDF-DE32-82EA-BAA2-25DFE25F75E4}"/>
                </a:ext>
              </a:extLst>
            </p:cNvPr>
            <p:cNvSpPr txBox="1"/>
            <p:nvPr/>
          </p:nvSpPr>
          <p:spPr>
            <a:xfrm>
              <a:off x="7453587" y="2814238"/>
              <a:ext cx="1380891" cy="338554"/>
            </a:xfrm>
            <a:prstGeom prst="rect">
              <a:avLst/>
            </a:prstGeom>
            <a:noFill/>
          </p:spPr>
          <p:txBody>
            <a:bodyPr wrap="none" rtlCol="0">
              <a:spAutoFit/>
            </a:bodyPr>
            <a:lstStyle/>
            <a:p>
              <a:r>
                <a:rPr lang="en-US" sz="1600" dirty="0"/>
                <a:t>Compression</a:t>
              </a:r>
            </a:p>
          </p:txBody>
        </p:sp>
      </p:grpSp>
      <p:sp>
        <p:nvSpPr>
          <p:cNvPr id="28" name="Rectangle 27">
            <a:extLst>
              <a:ext uri="{FF2B5EF4-FFF2-40B4-BE49-F238E27FC236}">
                <a16:creationId xmlns:a16="http://schemas.microsoft.com/office/drawing/2014/main" id="{B006B4D1-7BCF-BFAB-07B5-3FFCC811DFB7}"/>
              </a:ext>
            </a:extLst>
          </p:cNvPr>
          <p:cNvSpPr/>
          <p:nvPr/>
        </p:nvSpPr>
        <p:spPr>
          <a:xfrm>
            <a:off x="7211598" y="1783756"/>
            <a:ext cx="4207141"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7BA4AF70-AEE5-786A-F433-326D0ED67BF3}"/>
              </a:ext>
            </a:extLst>
          </p:cNvPr>
          <p:cNvSpPr/>
          <p:nvPr/>
        </p:nvSpPr>
        <p:spPr>
          <a:xfrm rot="16200000">
            <a:off x="9167656" y="2882487"/>
            <a:ext cx="305670" cy="6133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Two Girls Hugging Green Field Daytime ...">
            <a:extLst>
              <a:ext uri="{FF2B5EF4-FFF2-40B4-BE49-F238E27FC236}">
                <a16:creationId xmlns:a16="http://schemas.microsoft.com/office/drawing/2014/main" id="{D5081E65-65C1-6154-00CA-A92EF3AFF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2219" y="2409871"/>
            <a:ext cx="348724" cy="55639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erson with a camera&#10;&#10;AI-generated content may be incorrect.">
            <a:extLst>
              <a:ext uri="{FF2B5EF4-FFF2-40B4-BE49-F238E27FC236}">
                <a16:creationId xmlns:a16="http://schemas.microsoft.com/office/drawing/2014/main" id="{661BEE40-F113-D2D0-074E-7E27912DEA98}"/>
              </a:ext>
            </a:extLst>
          </p:cNvPr>
          <p:cNvPicPr>
            <a:picLocks noChangeAspect="1"/>
          </p:cNvPicPr>
          <p:nvPr/>
        </p:nvPicPr>
        <p:blipFill>
          <a:blip r:embed="rId3"/>
          <a:stretch>
            <a:fillRect/>
          </a:stretch>
        </p:blipFill>
        <p:spPr>
          <a:xfrm>
            <a:off x="6049799" y="4185200"/>
            <a:ext cx="328379" cy="523931"/>
          </a:xfrm>
          <a:prstGeom prst="rect">
            <a:avLst/>
          </a:prstGeom>
        </p:spPr>
      </p:pic>
      <p:sp>
        <p:nvSpPr>
          <p:cNvPr id="7" name="Rectangle 6">
            <a:extLst>
              <a:ext uri="{FF2B5EF4-FFF2-40B4-BE49-F238E27FC236}">
                <a16:creationId xmlns:a16="http://schemas.microsoft.com/office/drawing/2014/main" id="{8C55179E-132F-EF04-235B-407D3EF217B0}"/>
              </a:ext>
            </a:extLst>
          </p:cNvPr>
          <p:cNvSpPr/>
          <p:nvPr/>
        </p:nvSpPr>
        <p:spPr>
          <a:xfrm>
            <a:off x="521589" y="1783756"/>
            <a:ext cx="4718057"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5C44B55-2769-C674-5902-1944DA0576EF}"/>
              </a:ext>
            </a:extLst>
          </p:cNvPr>
          <p:cNvGrpSpPr/>
          <p:nvPr/>
        </p:nvGrpSpPr>
        <p:grpSpPr>
          <a:xfrm>
            <a:off x="7749198" y="1830587"/>
            <a:ext cx="2579857" cy="613578"/>
            <a:chOff x="8619464" y="2333493"/>
            <a:chExt cx="2579857" cy="613578"/>
          </a:xfrm>
        </p:grpSpPr>
        <p:pic>
          <p:nvPicPr>
            <p:cNvPr id="9" name="Picture 2" descr="Google Photo Creations">
              <a:extLst>
                <a:ext uri="{FF2B5EF4-FFF2-40B4-BE49-F238E27FC236}">
                  <a16:creationId xmlns:a16="http://schemas.microsoft.com/office/drawing/2014/main" id="{463F428C-C865-690D-666A-AE266B600A1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9464" y="2333493"/>
              <a:ext cx="1044397" cy="5860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5 most popular social media websites in 2024">
              <a:extLst>
                <a:ext uri="{FF2B5EF4-FFF2-40B4-BE49-F238E27FC236}">
                  <a16:creationId xmlns:a16="http://schemas.microsoft.com/office/drawing/2014/main" id="{9E1895E9-B1DE-0692-9315-4BE0216D015A}"/>
                </a:ext>
              </a:extLst>
            </p:cNvPr>
            <p:cNvPicPr>
              <a:picLocks noChangeAspect="1" noChangeArrowheads="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10217341" y="2333493"/>
              <a:ext cx="981980" cy="551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What Ever Happened to Flickr? | TechSpot">
              <a:extLst>
                <a:ext uri="{FF2B5EF4-FFF2-40B4-BE49-F238E27FC236}">
                  <a16:creationId xmlns:a16="http://schemas.microsoft.com/office/drawing/2014/main" id="{E6715885-62AD-37BC-B3A9-E992BF2FA9D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8904" y="2333493"/>
              <a:ext cx="1281216" cy="61357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Server Icon Design 20966106 Vector Art ...">
            <a:extLst>
              <a:ext uri="{FF2B5EF4-FFF2-40B4-BE49-F238E27FC236}">
                <a16:creationId xmlns:a16="http://schemas.microsoft.com/office/drawing/2014/main" id="{BC18DADB-A4EA-E5EB-530C-F37EDC017C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229" y="1811026"/>
            <a:ext cx="652701" cy="6527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03F4410-C911-005A-A1C2-7CD77C5F926C}"/>
              </a:ext>
            </a:extLst>
          </p:cNvPr>
          <p:cNvPicPr>
            <a:picLocks noChangeAspect="1" noChangeArrowheads="1"/>
          </p:cNvPicPr>
          <p:nvPr/>
        </p:nvPicPr>
        <p:blipFill>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53701" y="1783756"/>
            <a:ext cx="813946" cy="7660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62CC1CF-49CD-420D-F861-904071CE51D5}"/>
              </a:ext>
            </a:extLst>
          </p:cNvPr>
          <p:cNvSpPr>
            <a:spLocks noGrp="1"/>
          </p:cNvSpPr>
          <p:nvPr>
            <p:ph type="sldNum" sz="quarter" idx="12"/>
          </p:nvPr>
        </p:nvSpPr>
        <p:spPr/>
        <p:txBody>
          <a:bodyPr/>
          <a:lstStyle/>
          <a:p>
            <a:fld id="{98C1BC04-B89C-D043-B48C-D12E72BB068E}" type="slidenum">
              <a:rPr lang="en-US" smtClean="0"/>
              <a:t>3</a:t>
            </a:fld>
            <a:endParaRPr lang="en-US"/>
          </a:p>
        </p:txBody>
      </p:sp>
    </p:spTree>
    <p:extLst>
      <p:ext uri="{BB962C8B-B14F-4D97-AF65-F5344CB8AC3E}">
        <p14:creationId xmlns:p14="http://schemas.microsoft.com/office/powerpoint/2010/main" val="3557785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950A-F420-C5D0-CC06-F668D27438AD}"/>
              </a:ext>
            </a:extLst>
          </p:cNvPr>
          <p:cNvSpPr>
            <a:spLocks noGrp="1"/>
          </p:cNvSpPr>
          <p:nvPr>
            <p:ph type="title"/>
          </p:nvPr>
        </p:nvSpPr>
        <p:spPr/>
        <p:txBody>
          <a:bodyPr/>
          <a:lstStyle/>
          <a:p>
            <a:r>
              <a:rPr lang="en-US" dirty="0"/>
              <a:t>Instantiation of IE – Stream Cipher</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4010CF7-EDEC-F7DB-00F8-74C2647BD82D}"/>
                  </a:ext>
                </a:extLst>
              </p:cNvPr>
              <p:cNvGraphicFramePr>
                <a:graphicFrameLocks noGrp="1"/>
              </p:cNvGraphicFramePr>
              <p:nvPr>
                <p:extLst>
                  <p:ext uri="{D42A27DB-BD31-4B8C-83A1-F6EECF244321}">
                    <p14:modId xmlns:p14="http://schemas.microsoft.com/office/powerpoint/2010/main" val="2056355418"/>
                  </p:ext>
                </p:extLst>
              </p:nvPr>
            </p:nvGraphicFramePr>
            <p:xfrm>
              <a:off x="97914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0</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773742"/>
                      </a:ext>
                    </a:extLst>
                  </a:tr>
                  <a:tr h="694377">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3</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162228"/>
                      </a:ext>
                    </a:extLst>
                  </a:tr>
                </a:tbl>
              </a:graphicData>
            </a:graphic>
          </p:graphicFrame>
        </mc:Choice>
        <mc:Fallback xmlns="">
          <p:graphicFrame>
            <p:nvGraphicFramePr>
              <p:cNvPr id="4" name="Table 3">
                <a:extLst>
                  <a:ext uri="{FF2B5EF4-FFF2-40B4-BE49-F238E27FC236}">
                    <a16:creationId xmlns:a16="http://schemas.microsoft.com/office/drawing/2014/main" id="{24010CF7-EDEC-F7DB-00F8-74C2647BD82D}"/>
                  </a:ext>
                </a:extLst>
              </p:cNvPr>
              <p:cNvGraphicFramePr>
                <a:graphicFrameLocks noGrp="1"/>
              </p:cNvGraphicFramePr>
              <p:nvPr>
                <p:extLst>
                  <p:ext uri="{D42A27DB-BD31-4B8C-83A1-F6EECF244321}">
                    <p14:modId xmlns:p14="http://schemas.microsoft.com/office/powerpoint/2010/main" val="2056355418"/>
                  </p:ext>
                </p:extLst>
              </p:nvPr>
            </p:nvGraphicFramePr>
            <p:xfrm>
              <a:off x="97914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00" t="-870" r="-100800" b="-10087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613" t="-870" r="-1613" b="-100870"/>
                          </a:stretch>
                        </a:blipFill>
                      </a:tcPr>
                    </a:tc>
                    <a:extLst>
                      <a:ext uri="{0D108BD9-81ED-4DB2-BD59-A6C34878D82A}">
                        <a16:rowId xmlns:a16="http://schemas.microsoft.com/office/drawing/2014/main" val="3386773742"/>
                      </a:ext>
                    </a:extLst>
                  </a:tr>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00" t="-101754" r="-100800" b="-175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613" t="-101754" r="-1613" b="-1754"/>
                          </a:stretch>
                        </a:blipFill>
                      </a:tcPr>
                    </a:tc>
                    <a:extLst>
                      <a:ext uri="{0D108BD9-81ED-4DB2-BD59-A6C34878D82A}">
                        <a16:rowId xmlns:a16="http://schemas.microsoft.com/office/drawing/2014/main" val="4110162228"/>
                      </a:ext>
                    </a:extLst>
                  </a:tr>
                </a:tbl>
              </a:graphicData>
            </a:graphic>
          </p:graphicFrame>
        </mc:Fallback>
      </mc:AlternateContent>
      <p:pic>
        <p:nvPicPr>
          <p:cNvPr id="7" name="Graphic 6" descr="Add with solid fill">
            <a:extLst>
              <a:ext uri="{FF2B5EF4-FFF2-40B4-BE49-F238E27FC236}">
                <a16:creationId xmlns:a16="http://schemas.microsoft.com/office/drawing/2014/main" id="{56900598-8E1B-5D2A-340C-4B2E9259C1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7405" y="3336228"/>
            <a:ext cx="914400" cy="914400"/>
          </a:xfrm>
          <a:prstGeom prst="rect">
            <a:avLst/>
          </a:prstGeom>
        </p:spPr>
      </p:pic>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071AF1C-93ED-DCE7-ACB5-31052694AC50}"/>
                  </a:ext>
                </a:extLst>
              </p:cNvPr>
              <p:cNvGraphicFramePr>
                <a:graphicFrameLocks noGrp="1"/>
              </p:cNvGraphicFramePr>
              <p:nvPr>
                <p:extLst>
                  <p:ext uri="{D42A27DB-BD31-4B8C-83A1-F6EECF244321}">
                    <p14:modId xmlns:p14="http://schemas.microsoft.com/office/powerpoint/2010/main" val="894058744"/>
                  </p:ext>
                </p:extLst>
              </p:nvPr>
            </p:nvGraphicFramePr>
            <p:xfrm>
              <a:off x="382108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,0)</m:t>
                                </m:r>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773742"/>
                      </a:ext>
                    </a:extLst>
                  </a:tr>
                  <a:tr h="694377">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,2)</m:t>
                                </m:r>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,3)</m:t>
                                </m:r>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162228"/>
                      </a:ext>
                    </a:extLst>
                  </a:tr>
                </a:tbl>
              </a:graphicData>
            </a:graphic>
          </p:graphicFrame>
        </mc:Choice>
        <mc:Fallback xmlns="">
          <p:graphicFrame>
            <p:nvGraphicFramePr>
              <p:cNvPr id="8" name="Table 7">
                <a:extLst>
                  <a:ext uri="{FF2B5EF4-FFF2-40B4-BE49-F238E27FC236}">
                    <a16:creationId xmlns:a16="http://schemas.microsoft.com/office/drawing/2014/main" id="{E071AF1C-93ED-DCE7-ACB5-31052694AC50}"/>
                  </a:ext>
                </a:extLst>
              </p:cNvPr>
              <p:cNvGraphicFramePr>
                <a:graphicFrameLocks noGrp="1"/>
              </p:cNvGraphicFramePr>
              <p:nvPr>
                <p:extLst>
                  <p:ext uri="{D42A27DB-BD31-4B8C-83A1-F6EECF244321}">
                    <p14:modId xmlns:p14="http://schemas.microsoft.com/office/powerpoint/2010/main" val="894058744"/>
                  </p:ext>
                </p:extLst>
              </p:nvPr>
            </p:nvGraphicFramePr>
            <p:xfrm>
              <a:off x="382108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1818" r="-101667" b="-1018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0000" t="-1818" r="-1667" b="-101818"/>
                          </a:stretch>
                        </a:blipFill>
                      </a:tcPr>
                    </a:tc>
                    <a:extLst>
                      <a:ext uri="{0D108BD9-81ED-4DB2-BD59-A6C34878D82A}">
                        <a16:rowId xmlns:a16="http://schemas.microsoft.com/office/drawing/2014/main" val="3386773742"/>
                      </a:ext>
                    </a:extLst>
                  </a:tr>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101818" r="-101667" b="-18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0000" t="-101818" r="-1667" b="-1818"/>
                          </a:stretch>
                        </a:blipFill>
                      </a:tcPr>
                    </a:tc>
                    <a:extLst>
                      <a:ext uri="{0D108BD9-81ED-4DB2-BD59-A6C34878D82A}">
                        <a16:rowId xmlns:a16="http://schemas.microsoft.com/office/drawing/2014/main" val="4110162228"/>
                      </a:ext>
                    </a:extLst>
                  </a:tr>
                </a:tbl>
              </a:graphicData>
            </a:graphic>
          </p:graphicFrame>
        </mc:Fallback>
      </mc:AlternateContent>
      <p:sp>
        <p:nvSpPr>
          <p:cNvPr id="9" name="TextBox 8">
            <a:extLst>
              <a:ext uri="{FF2B5EF4-FFF2-40B4-BE49-F238E27FC236}">
                <a16:creationId xmlns:a16="http://schemas.microsoft.com/office/drawing/2014/main" id="{26B9A90F-25DB-6324-33F3-C43565307F66}"/>
              </a:ext>
            </a:extLst>
          </p:cNvPr>
          <p:cNvSpPr txBox="1"/>
          <p:nvPr/>
        </p:nvSpPr>
        <p:spPr>
          <a:xfrm>
            <a:off x="1207593" y="4639566"/>
            <a:ext cx="1115755" cy="646331"/>
          </a:xfrm>
          <a:prstGeom prst="rect">
            <a:avLst/>
          </a:prstGeom>
          <a:noFill/>
        </p:spPr>
        <p:txBody>
          <a:bodyPr wrap="none" rtlCol="0">
            <a:spAutoFit/>
          </a:bodyPr>
          <a:lstStyle/>
          <a:p>
            <a:r>
              <a:rPr lang="en-US" dirty="0"/>
              <a:t>Plaintext</a:t>
            </a:r>
          </a:p>
          <a:p>
            <a:r>
              <a:rPr lang="en-US" dirty="0"/>
              <a:t>(integers)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7C42A07-D4FD-DFA3-3590-6E62C4989925}"/>
                  </a:ext>
                </a:extLst>
              </p:cNvPr>
              <p:cNvSpPr txBox="1"/>
              <p:nvPr/>
            </p:nvSpPr>
            <p:spPr>
              <a:xfrm>
                <a:off x="4105638" y="4639566"/>
                <a:ext cx="1436034" cy="646331"/>
              </a:xfrm>
              <a:prstGeom prst="rect">
                <a:avLst/>
              </a:prstGeom>
              <a:noFill/>
            </p:spPr>
            <p:txBody>
              <a:bodyPr wrap="none" rtlCol="0">
                <a:spAutoFit/>
              </a:bodyPr>
              <a:lstStyle/>
              <a:p>
                <a14:m>
                  <m:oMath xmlns:m="http://schemas.openxmlformats.org/officeDocument/2006/math">
                    <m:r>
                      <a:rPr lang="en-US" i="1">
                        <a:latin typeface="Cambria Math" panose="02040503050406030204" pitchFamily="18" charset="0"/>
                      </a:rPr>
                      <m:t>𝐹</m:t>
                    </m:r>
                  </m:oMath>
                </a14:m>
                <a:r>
                  <a:rPr lang="en-US" dirty="0"/>
                  <a:t>: PRF</a:t>
                </a:r>
                <a:br>
                  <a:rPr lang="en-US" dirty="0"/>
                </a:br>
                <a14:m>
                  <m:oMath xmlns:m="http://schemas.openxmlformats.org/officeDocument/2006/math">
                    <m:r>
                      <a:rPr lang="en-US" i="1">
                        <a:latin typeface="Cambria Math" panose="02040503050406030204" pitchFamily="18" charset="0"/>
                      </a:rPr>
                      <m:t>𝑘</m:t>
                    </m:r>
                  </m:oMath>
                </a14:m>
                <a:r>
                  <a:rPr lang="en-US" dirty="0"/>
                  <a:t>: secret key</a:t>
                </a:r>
              </a:p>
            </p:txBody>
          </p:sp>
        </mc:Choice>
        <mc:Fallback xmlns="">
          <p:sp>
            <p:nvSpPr>
              <p:cNvPr id="11" name="TextBox 10">
                <a:extLst>
                  <a:ext uri="{FF2B5EF4-FFF2-40B4-BE49-F238E27FC236}">
                    <a16:creationId xmlns:a16="http://schemas.microsoft.com/office/drawing/2014/main" id="{D7C42A07-D4FD-DFA3-3590-6E62C4989925}"/>
                  </a:ext>
                </a:extLst>
              </p:cNvPr>
              <p:cNvSpPr txBox="1">
                <a:spLocks noRot="1" noChangeAspect="1" noMove="1" noResize="1" noEditPoints="1" noAdjustHandles="1" noChangeArrowheads="1" noChangeShapeType="1" noTextEdit="1"/>
              </p:cNvSpPr>
              <p:nvPr/>
            </p:nvSpPr>
            <p:spPr>
              <a:xfrm>
                <a:off x="4105638" y="4639566"/>
                <a:ext cx="1436034" cy="646331"/>
              </a:xfrm>
              <a:prstGeom prst="rect">
                <a:avLst/>
              </a:prstGeom>
              <a:blipFill>
                <a:blip r:embed="rId7"/>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8CA59B2B-77A6-8FC2-BD5E-58118DE0C89F}"/>
                  </a:ext>
                </a:extLst>
              </p:cNvPr>
              <p:cNvGraphicFramePr>
                <a:graphicFrameLocks noGrp="1"/>
              </p:cNvGraphicFramePr>
              <p:nvPr>
                <p:extLst>
                  <p:ext uri="{D42A27DB-BD31-4B8C-83A1-F6EECF244321}">
                    <p14:modId xmlns:p14="http://schemas.microsoft.com/office/powerpoint/2010/main" val="2793644427"/>
                  </p:ext>
                </p:extLst>
              </p:nvPr>
            </p:nvGraphicFramePr>
            <p:xfrm>
              <a:off x="626209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0</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773742"/>
                      </a:ext>
                    </a:extLst>
                  </a:tr>
                  <a:tr h="694377">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3</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162228"/>
                      </a:ext>
                    </a:extLst>
                  </a:tr>
                </a:tbl>
              </a:graphicData>
            </a:graphic>
          </p:graphicFrame>
        </mc:Choice>
        <mc:Fallback xmlns="">
          <p:graphicFrame>
            <p:nvGraphicFramePr>
              <p:cNvPr id="12" name="Table 11">
                <a:extLst>
                  <a:ext uri="{FF2B5EF4-FFF2-40B4-BE49-F238E27FC236}">
                    <a16:creationId xmlns:a16="http://schemas.microsoft.com/office/drawing/2014/main" id="{8CA59B2B-77A6-8FC2-BD5E-58118DE0C89F}"/>
                  </a:ext>
                </a:extLst>
              </p:cNvPr>
              <p:cNvGraphicFramePr>
                <a:graphicFrameLocks noGrp="1"/>
              </p:cNvGraphicFramePr>
              <p:nvPr>
                <p:extLst>
                  <p:ext uri="{D42A27DB-BD31-4B8C-83A1-F6EECF244321}">
                    <p14:modId xmlns:p14="http://schemas.microsoft.com/office/powerpoint/2010/main" val="2793644427"/>
                  </p:ext>
                </p:extLst>
              </p:nvPr>
            </p:nvGraphicFramePr>
            <p:xfrm>
              <a:off x="626209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806" t="-870" r="-101613" b="-10087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0806" t="-870" r="-1613" b="-100870"/>
                          </a:stretch>
                        </a:blipFill>
                      </a:tcPr>
                    </a:tc>
                    <a:extLst>
                      <a:ext uri="{0D108BD9-81ED-4DB2-BD59-A6C34878D82A}">
                        <a16:rowId xmlns:a16="http://schemas.microsoft.com/office/drawing/2014/main" val="3386773742"/>
                      </a:ext>
                    </a:extLst>
                  </a:tr>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806" t="-101754" r="-101613" b="-175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0806" t="-101754" r="-1613" b="-1754"/>
                          </a:stretch>
                        </a:blipFill>
                      </a:tcPr>
                    </a:tc>
                    <a:extLst>
                      <a:ext uri="{0D108BD9-81ED-4DB2-BD59-A6C34878D82A}">
                        <a16:rowId xmlns:a16="http://schemas.microsoft.com/office/drawing/2014/main" val="4110162228"/>
                      </a:ext>
                    </a:extLst>
                  </a:tr>
                </a:tbl>
              </a:graphicData>
            </a:graphic>
          </p:graphicFrame>
        </mc:Fallback>
      </mc:AlternateContent>
      <p:pic>
        <p:nvPicPr>
          <p:cNvPr id="2050" name="Picture 2" descr="Equals PNG transparent image download, size: 1600x1600px">
            <a:extLst>
              <a:ext uri="{FF2B5EF4-FFF2-40B4-BE49-F238E27FC236}">
                <a16:creationId xmlns:a16="http://schemas.microsoft.com/office/drawing/2014/main" id="{F36D8061-CC60-024A-833B-BDA78D6A5E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4408" y="3490903"/>
            <a:ext cx="677527" cy="6775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41AA751-54AD-FF5F-46A0-2D1CD768EE34}"/>
              </a:ext>
            </a:extLst>
          </p:cNvPr>
          <p:cNvSpPr txBox="1"/>
          <p:nvPr/>
        </p:nvSpPr>
        <p:spPr>
          <a:xfrm>
            <a:off x="6403981" y="4639566"/>
            <a:ext cx="1225207" cy="369332"/>
          </a:xfrm>
          <a:prstGeom prst="rect">
            <a:avLst/>
          </a:prstGeom>
          <a:noFill/>
        </p:spPr>
        <p:txBody>
          <a:bodyPr wrap="none" rtlCol="0">
            <a:spAutoFit/>
          </a:bodyPr>
          <a:lstStyle/>
          <a:p>
            <a:r>
              <a:rPr lang="en-US" dirty="0"/>
              <a:t>Ciphertext</a:t>
            </a:r>
          </a:p>
        </p:txBody>
      </p:sp>
      <p:sp>
        <p:nvSpPr>
          <p:cNvPr id="16" name="TextBox 15">
            <a:extLst>
              <a:ext uri="{FF2B5EF4-FFF2-40B4-BE49-F238E27FC236}">
                <a16:creationId xmlns:a16="http://schemas.microsoft.com/office/drawing/2014/main" id="{8381F793-9381-BBA2-F98D-20683252AE5E}"/>
              </a:ext>
            </a:extLst>
          </p:cNvPr>
          <p:cNvSpPr txBox="1"/>
          <p:nvPr/>
        </p:nvSpPr>
        <p:spPr>
          <a:xfrm>
            <a:off x="7858186" y="3645000"/>
            <a:ext cx="1055097" cy="369332"/>
          </a:xfrm>
          <a:prstGeom prst="rect">
            <a:avLst/>
          </a:prstGeom>
          <a:noFill/>
        </p:spPr>
        <p:txBody>
          <a:bodyPr wrap="none" rtlCol="0">
            <a:spAutoFit/>
          </a:bodyPr>
          <a:lstStyle/>
          <a:p>
            <a:r>
              <a:rPr lang="en-US" dirty="0"/>
              <a:t>mod 256</a:t>
            </a:r>
          </a:p>
        </p:txBody>
      </p:sp>
      <p:sp>
        <p:nvSpPr>
          <p:cNvPr id="3" name="Slide Number Placeholder 2">
            <a:extLst>
              <a:ext uri="{FF2B5EF4-FFF2-40B4-BE49-F238E27FC236}">
                <a16:creationId xmlns:a16="http://schemas.microsoft.com/office/drawing/2014/main" id="{FB65844D-67E7-2CEC-260B-D209E75049AF}"/>
              </a:ext>
            </a:extLst>
          </p:cNvPr>
          <p:cNvSpPr>
            <a:spLocks noGrp="1"/>
          </p:cNvSpPr>
          <p:nvPr>
            <p:ph type="sldNum" sz="quarter" idx="12"/>
          </p:nvPr>
        </p:nvSpPr>
        <p:spPr/>
        <p:txBody>
          <a:bodyPr/>
          <a:lstStyle/>
          <a:p>
            <a:fld id="{98C1BC04-B89C-D043-B48C-D12E72BB068E}" type="slidenum">
              <a:rPr lang="en-US" smtClean="0"/>
              <a:t>30</a:t>
            </a:fld>
            <a:endParaRPr lang="en-US"/>
          </a:p>
        </p:txBody>
      </p:sp>
    </p:spTree>
    <p:extLst>
      <p:ext uri="{BB962C8B-B14F-4D97-AF65-F5344CB8AC3E}">
        <p14:creationId xmlns:p14="http://schemas.microsoft.com/office/powerpoint/2010/main" val="1281580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05900-3041-385A-101D-7076B05A6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36339D-0DEB-7D71-F85B-32AE1C340636}"/>
              </a:ext>
            </a:extLst>
          </p:cNvPr>
          <p:cNvSpPr>
            <a:spLocks noGrp="1"/>
          </p:cNvSpPr>
          <p:nvPr>
            <p:ph type="title"/>
          </p:nvPr>
        </p:nvSpPr>
        <p:spPr/>
        <p:txBody>
          <a:bodyPr/>
          <a:lstStyle/>
          <a:p>
            <a:r>
              <a:rPr lang="en-US" dirty="0"/>
              <a:t>Image Encryption (IE) – Stream Cipher</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F19F3A2-3B27-F8FA-C5D9-35FBDE3FD68E}"/>
                  </a:ext>
                </a:extLst>
              </p:cNvPr>
              <p:cNvGraphicFramePr>
                <a:graphicFrameLocks noGrp="1"/>
              </p:cNvGraphicFramePr>
              <p:nvPr/>
            </p:nvGraphicFramePr>
            <p:xfrm>
              <a:off x="97914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0</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773742"/>
                      </a:ext>
                    </a:extLst>
                  </a:tr>
                  <a:tr h="694377">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3</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162228"/>
                      </a:ext>
                    </a:extLst>
                  </a:tr>
                </a:tbl>
              </a:graphicData>
            </a:graphic>
          </p:graphicFrame>
        </mc:Choice>
        <mc:Fallback xmlns="">
          <p:graphicFrame>
            <p:nvGraphicFramePr>
              <p:cNvPr id="4" name="Table 3">
                <a:extLst>
                  <a:ext uri="{FF2B5EF4-FFF2-40B4-BE49-F238E27FC236}">
                    <a16:creationId xmlns:a16="http://schemas.microsoft.com/office/drawing/2014/main" id="{2F19F3A2-3B27-F8FA-C5D9-35FBDE3FD68E}"/>
                  </a:ext>
                </a:extLst>
              </p:cNvPr>
              <p:cNvGraphicFramePr>
                <a:graphicFrameLocks noGrp="1"/>
              </p:cNvGraphicFramePr>
              <p:nvPr/>
            </p:nvGraphicFramePr>
            <p:xfrm>
              <a:off x="97914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67" t="-1818" r="-101667" b="-1018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390" t="-1818" r="-3390" b="-101818"/>
                          </a:stretch>
                        </a:blipFill>
                      </a:tcPr>
                    </a:tc>
                    <a:extLst>
                      <a:ext uri="{0D108BD9-81ED-4DB2-BD59-A6C34878D82A}">
                        <a16:rowId xmlns:a16="http://schemas.microsoft.com/office/drawing/2014/main" val="3386773742"/>
                      </a:ext>
                    </a:extLst>
                  </a:tr>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67" t="-101818" r="-101667" b="-18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390" t="-101818" r="-3390" b="-1818"/>
                          </a:stretch>
                        </a:blipFill>
                      </a:tcPr>
                    </a:tc>
                    <a:extLst>
                      <a:ext uri="{0D108BD9-81ED-4DB2-BD59-A6C34878D82A}">
                        <a16:rowId xmlns:a16="http://schemas.microsoft.com/office/drawing/2014/main" val="4110162228"/>
                      </a:ext>
                    </a:extLst>
                  </a:tr>
                </a:tbl>
              </a:graphicData>
            </a:graphic>
          </p:graphicFrame>
        </mc:Fallback>
      </mc:AlternateContent>
      <p:pic>
        <p:nvPicPr>
          <p:cNvPr id="7" name="Graphic 6" descr="Add with solid fill">
            <a:extLst>
              <a:ext uri="{FF2B5EF4-FFF2-40B4-BE49-F238E27FC236}">
                <a16:creationId xmlns:a16="http://schemas.microsoft.com/office/drawing/2014/main" id="{7907DD0C-EE7F-959D-85E0-83D1EDA7C8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7405" y="3336228"/>
            <a:ext cx="914400" cy="914400"/>
          </a:xfrm>
          <a:prstGeom prst="rect">
            <a:avLst/>
          </a:prstGeom>
        </p:spPr>
      </p:pic>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FCBC676-0D45-18A2-2B83-67089B6205B2}"/>
                  </a:ext>
                </a:extLst>
              </p:cNvPr>
              <p:cNvGraphicFramePr>
                <a:graphicFrameLocks noGrp="1"/>
              </p:cNvGraphicFramePr>
              <p:nvPr/>
            </p:nvGraphicFramePr>
            <p:xfrm>
              <a:off x="382108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,0)</m:t>
                                </m:r>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773742"/>
                      </a:ext>
                    </a:extLst>
                  </a:tr>
                  <a:tr h="694377">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,2)</m:t>
                                </m:r>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,3)</m:t>
                                </m:r>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162228"/>
                      </a:ext>
                    </a:extLst>
                  </a:tr>
                </a:tbl>
              </a:graphicData>
            </a:graphic>
          </p:graphicFrame>
        </mc:Choice>
        <mc:Fallback xmlns="">
          <p:graphicFrame>
            <p:nvGraphicFramePr>
              <p:cNvPr id="8" name="Table 7">
                <a:extLst>
                  <a:ext uri="{FF2B5EF4-FFF2-40B4-BE49-F238E27FC236}">
                    <a16:creationId xmlns:a16="http://schemas.microsoft.com/office/drawing/2014/main" id="{AFCBC676-0D45-18A2-2B83-67089B6205B2}"/>
                  </a:ext>
                </a:extLst>
              </p:cNvPr>
              <p:cNvGraphicFramePr>
                <a:graphicFrameLocks noGrp="1"/>
              </p:cNvGraphicFramePr>
              <p:nvPr/>
            </p:nvGraphicFramePr>
            <p:xfrm>
              <a:off x="382108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1818" r="-101667" b="-1018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0000" t="-1818" r="-1667" b="-101818"/>
                          </a:stretch>
                        </a:blipFill>
                      </a:tcPr>
                    </a:tc>
                    <a:extLst>
                      <a:ext uri="{0D108BD9-81ED-4DB2-BD59-A6C34878D82A}">
                        <a16:rowId xmlns:a16="http://schemas.microsoft.com/office/drawing/2014/main" val="3386773742"/>
                      </a:ext>
                    </a:extLst>
                  </a:tr>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101818" r="-101667" b="-18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0000" t="-101818" r="-1667" b="-1818"/>
                          </a:stretch>
                        </a:blipFill>
                      </a:tcPr>
                    </a:tc>
                    <a:extLst>
                      <a:ext uri="{0D108BD9-81ED-4DB2-BD59-A6C34878D82A}">
                        <a16:rowId xmlns:a16="http://schemas.microsoft.com/office/drawing/2014/main" val="4110162228"/>
                      </a:ext>
                    </a:extLst>
                  </a:tr>
                </a:tbl>
              </a:graphicData>
            </a:graphic>
          </p:graphicFrame>
        </mc:Fallback>
      </mc:AlternateContent>
      <p:sp>
        <p:nvSpPr>
          <p:cNvPr id="9" name="TextBox 8">
            <a:extLst>
              <a:ext uri="{FF2B5EF4-FFF2-40B4-BE49-F238E27FC236}">
                <a16:creationId xmlns:a16="http://schemas.microsoft.com/office/drawing/2014/main" id="{28B995D4-6D2B-0CDD-9277-EA9C82ACA7EC}"/>
              </a:ext>
            </a:extLst>
          </p:cNvPr>
          <p:cNvSpPr txBox="1"/>
          <p:nvPr/>
        </p:nvSpPr>
        <p:spPr>
          <a:xfrm>
            <a:off x="1207593" y="4639566"/>
            <a:ext cx="1052083" cy="369332"/>
          </a:xfrm>
          <a:prstGeom prst="rect">
            <a:avLst/>
          </a:prstGeom>
          <a:noFill/>
        </p:spPr>
        <p:txBody>
          <a:bodyPr wrap="none" rtlCol="0">
            <a:spAutoFit/>
          </a:bodyPr>
          <a:lstStyle/>
          <a:p>
            <a:r>
              <a:rPr lang="en-US" dirty="0"/>
              <a:t>Plaintext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B3C7A9-7F10-E667-D9FF-DC1CC1403499}"/>
                  </a:ext>
                </a:extLst>
              </p:cNvPr>
              <p:cNvSpPr txBox="1"/>
              <p:nvPr/>
            </p:nvSpPr>
            <p:spPr>
              <a:xfrm>
                <a:off x="4105638" y="4639566"/>
                <a:ext cx="1436034" cy="646331"/>
              </a:xfrm>
              <a:prstGeom prst="rect">
                <a:avLst/>
              </a:prstGeom>
              <a:noFill/>
            </p:spPr>
            <p:txBody>
              <a:bodyPr wrap="none" rtlCol="0">
                <a:spAutoFit/>
              </a:bodyPr>
              <a:lstStyle/>
              <a:p>
                <a14:m>
                  <m:oMath xmlns:m="http://schemas.openxmlformats.org/officeDocument/2006/math">
                    <m:r>
                      <a:rPr lang="en-US" i="1">
                        <a:latin typeface="Cambria Math" panose="02040503050406030204" pitchFamily="18" charset="0"/>
                      </a:rPr>
                      <m:t>𝐹</m:t>
                    </m:r>
                  </m:oMath>
                </a14:m>
                <a:r>
                  <a:rPr lang="en-US" dirty="0"/>
                  <a:t>: PRF</a:t>
                </a:r>
                <a:br>
                  <a:rPr lang="en-US" dirty="0"/>
                </a:br>
                <a14:m>
                  <m:oMath xmlns:m="http://schemas.openxmlformats.org/officeDocument/2006/math">
                    <m:r>
                      <a:rPr lang="en-US" i="1">
                        <a:latin typeface="Cambria Math" panose="02040503050406030204" pitchFamily="18" charset="0"/>
                      </a:rPr>
                      <m:t>𝑘</m:t>
                    </m:r>
                  </m:oMath>
                </a14:m>
                <a:r>
                  <a:rPr lang="en-US" dirty="0"/>
                  <a:t>: secret key</a:t>
                </a:r>
              </a:p>
            </p:txBody>
          </p:sp>
        </mc:Choice>
        <mc:Fallback xmlns="">
          <p:sp>
            <p:nvSpPr>
              <p:cNvPr id="11" name="TextBox 10">
                <a:extLst>
                  <a:ext uri="{FF2B5EF4-FFF2-40B4-BE49-F238E27FC236}">
                    <a16:creationId xmlns:a16="http://schemas.microsoft.com/office/drawing/2014/main" id="{4EB3C7A9-7F10-E667-D9FF-DC1CC1403499}"/>
                  </a:ext>
                </a:extLst>
              </p:cNvPr>
              <p:cNvSpPr txBox="1">
                <a:spLocks noRot="1" noChangeAspect="1" noMove="1" noResize="1" noEditPoints="1" noAdjustHandles="1" noChangeArrowheads="1" noChangeShapeType="1" noTextEdit="1"/>
              </p:cNvSpPr>
              <p:nvPr/>
            </p:nvSpPr>
            <p:spPr>
              <a:xfrm>
                <a:off x="4105638" y="4639566"/>
                <a:ext cx="1436034" cy="646331"/>
              </a:xfrm>
              <a:prstGeom prst="rect">
                <a:avLst/>
              </a:prstGeom>
              <a:blipFill>
                <a:blip r:embed="rId7"/>
                <a:stretch>
                  <a:fillRect t="-3846" r="-2632"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1D950457-24F5-FCBE-77DD-508FCAF8CE97}"/>
                  </a:ext>
                </a:extLst>
              </p:cNvPr>
              <p:cNvGraphicFramePr>
                <a:graphicFrameLocks noGrp="1"/>
              </p:cNvGraphicFramePr>
              <p:nvPr/>
            </p:nvGraphicFramePr>
            <p:xfrm>
              <a:off x="626209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0</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773742"/>
                      </a:ext>
                    </a:extLst>
                  </a:tr>
                  <a:tr h="694377">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3</m:t>
                                    </m:r>
                                  </m:sub>
                                </m:sSub>
                              </m:oMath>
                            </m:oMathPara>
                          </a14:m>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162228"/>
                      </a:ext>
                    </a:extLst>
                  </a:tr>
                </a:tbl>
              </a:graphicData>
            </a:graphic>
          </p:graphicFrame>
        </mc:Choice>
        <mc:Fallback xmlns="">
          <p:graphicFrame>
            <p:nvGraphicFramePr>
              <p:cNvPr id="12" name="Table 11">
                <a:extLst>
                  <a:ext uri="{FF2B5EF4-FFF2-40B4-BE49-F238E27FC236}">
                    <a16:creationId xmlns:a16="http://schemas.microsoft.com/office/drawing/2014/main" id="{1D950457-24F5-FCBE-77DD-508FCAF8CE97}"/>
                  </a:ext>
                </a:extLst>
              </p:cNvPr>
              <p:cNvGraphicFramePr>
                <a:graphicFrameLocks noGrp="1"/>
              </p:cNvGraphicFramePr>
              <p:nvPr/>
            </p:nvGraphicFramePr>
            <p:xfrm>
              <a:off x="6262091" y="3099051"/>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2308827228"/>
                        </a:ext>
                      </a:extLst>
                    </a:gridCol>
                    <a:gridCol w="754494">
                      <a:extLst>
                        <a:ext uri="{9D8B030D-6E8A-4147-A177-3AD203B41FA5}">
                          <a16:colId xmlns:a16="http://schemas.microsoft.com/office/drawing/2014/main" val="92670038"/>
                        </a:ext>
                      </a:extLst>
                    </a:gridCol>
                  </a:tblGrid>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667" t="-1818" r="-100000" b="-1018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3390" t="-1818" r="-1695" b="-101818"/>
                          </a:stretch>
                        </a:blipFill>
                      </a:tcPr>
                    </a:tc>
                    <a:extLst>
                      <a:ext uri="{0D108BD9-81ED-4DB2-BD59-A6C34878D82A}">
                        <a16:rowId xmlns:a16="http://schemas.microsoft.com/office/drawing/2014/main" val="3386773742"/>
                      </a:ext>
                    </a:extLst>
                  </a:tr>
                  <a:tr h="69437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667" t="-101818" r="-100000" b="-18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3390" t="-101818" r="-1695" b="-1818"/>
                          </a:stretch>
                        </a:blipFill>
                      </a:tcPr>
                    </a:tc>
                    <a:extLst>
                      <a:ext uri="{0D108BD9-81ED-4DB2-BD59-A6C34878D82A}">
                        <a16:rowId xmlns:a16="http://schemas.microsoft.com/office/drawing/2014/main" val="4110162228"/>
                      </a:ext>
                    </a:extLst>
                  </a:tr>
                </a:tbl>
              </a:graphicData>
            </a:graphic>
          </p:graphicFrame>
        </mc:Fallback>
      </mc:AlternateContent>
      <p:pic>
        <p:nvPicPr>
          <p:cNvPr id="2050" name="Picture 2" descr="Equals PNG transparent image download, size: 1600x1600px">
            <a:extLst>
              <a:ext uri="{FF2B5EF4-FFF2-40B4-BE49-F238E27FC236}">
                <a16:creationId xmlns:a16="http://schemas.microsoft.com/office/drawing/2014/main" id="{7313D958-903D-4EA3-9BD8-5589490DD0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4408" y="3490903"/>
            <a:ext cx="677527" cy="6775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BAFB14E-7627-8FE2-AAA3-38CE94D98B02}"/>
              </a:ext>
            </a:extLst>
          </p:cNvPr>
          <p:cNvSpPr txBox="1"/>
          <p:nvPr/>
        </p:nvSpPr>
        <p:spPr>
          <a:xfrm>
            <a:off x="7003323" y="4719501"/>
            <a:ext cx="1225207" cy="369332"/>
          </a:xfrm>
          <a:prstGeom prst="rect">
            <a:avLst/>
          </a:prstGeom>
          <a:noFill/>
        </p:spPr>
        <p:txBody>
          <a:bodyPr wrap="none" rtlCol="0">
            <a:spAutoFit/>
          </a:bodyPr>
          <a:lstStyle/>
          <a:p>
            <a:r>
              <a:rPr lang="en-US" dirty="0"/>
              <a:t>Ciphertext</a:t>
            </a:r>
          </a:p>
        </p:txBody>
      </p:sp>
      <p:sp>
        <p:nvSpPr>
          <p:cNvPr id="16" name="TextBox 15">
            <a:extLst>
              <a:ext uri="{FF2B5EF4-FFF2-40B4-BE49-F238E27FC236}">
                <a16:creationId xmlns:a16="http://schemas.microsoft.com/office/drawing/2014/main" id="{AE61DD36-263D-F134-A14C-DD15F65155D0}"/>
              </a:ext>
            </a:extLst>
          </p:cNvPr>
          <p:cNvSpPr txBox="1"/>
          <p:nvPr/>
        </p:nvSpPr>
        <p:spPr>
          <a:xfrm>
            <a:off x="7858186" y="3645000"/>
            <a:ext cx="1055097" cy="369332"/>
          </a:xfrm>
          <a:prstGeom prst="rect">
            <a:avLst/>
          </a:prstGeom>
          <a:noFill/>
        </p:spPr>
        <p:txBody>
          <a:bodyPr wrap="none" rtlCol="0">
            <a:spAutoFit/>
          </a:bodyPr>
          <a:lstStyle/>
          <a:p>
            <a:r>
              <a:rPr lang="en-US" dirty="0"/>
              <a:t>mod 256</a:t>
            </a:r>
          </a:p>
        </p:txBody>
      </p:sp>
      <p:pic>
        <p:nvPicPr>
          <p:cNvPr id="5" name="Picture 4" descr="A close-up of a television screen&#10;&#10;AI-generated content may be incorrect.">
            <a:extLst>
              <a:ext uri="{FF2B5EF4-FFF2-40B4-BE49-F238E27FC236}">
                <a16:creationId xmlns:a16="http://schemas.microsoft.com/office/drawing/2014/main" id="{3AAC119E-3CC7-7798-6A43-EC7FFE55BD08}"/>
              </a:ext>
            </a:extLst>
          </p:cNvPr>
          <p:cNvPicPr>
            <a:picLocks noChangeAspect="1"/>
          </p:cNvPicPr>
          <p:nvPr/>
        </p:nvPicPr>
        <p:blipFill>
          <a:blip r:embed="rId10"/>
          <a:stretch>
            <a:fillRect/>
          </a:stretch>
        </p:blipFill>
        <p:spPr>
          <a:xfrm>
            <a:off x="6262091" y="2890870"/>
            <a:ext cx="2707673" cy="1805116"/>
          </a:xfrm>
          <a:prstGeom prst="rect">
            <a:avLst/>
          </a:prstGeom>
        </p:spPr>
      </p:pic>
      <p:sp>
        <p:nvSpPr>
          <p:cNvPr id="3" name="Slide Number Placeholder 2">
            <a:extLst>
              <a:ext uri="{FF2B5EF4-FFF2-40B4-BE49-F238E27FC236}">
                <a16:creationId xmlns:a16="http://schemas.microsoft.com/office/drawing/2014/main" id="{DD1FA0AD-03E0-2461-5E3C-523104BAA4A6}"/>
              </a:ext>
            </a:extLst>
          </p:cNvPr>
          <p:cNvSpPr>
            <a:spLocks noGrp="1"/>
          </p:cNvSpPr>
          <p:nvPr>
            <p:ph type="sldNum" sz="quarter" idx="12"/>
          </p:nvPr>
        </p:nvSpPr>
        <p:spPr/>
        <p:txBody>
          <a:bodyPr/>
          <a:lstStyle/>
          <a:p>
            <a:fld id="{98C1BC04-B89C-D043-B48C-D12E72BB068E}" type="slidenum">
              <a:rPr lang="en-US" smtClean="0"/>
              <a:t>31</a:t>
            </a:fld>
            <a:endParaRPr lang="en-US"/>
          </a:p>
        </p:txBody>
      </p:sp>
      <p:sp>
        <p:nvSpPr>
          <p:cNvPr id="6" name="TextBox 5">
            <a:extLst>
              <a:ext uri="{FF2B5EF4-FFF2-40B4-BE49-F238E27FC236}">
                <a16:creationId xmlns:a16="http://schemas.microsoft.com/office/drawing/2014/main" id="{9D7BABF4-CB77-35B0-F444-822350732FE0}"/>
              </a:ext>
            </a:extLst>
          </p:cNvPr>
          <p:cNvSpPr txBox="1"/>
          <p:nvPr/>
        </p:nvSpPr>
        <p:spPr>
          <a:xfrm>
            <a:off x="2032000" y="5610125"/>
            <a:ext cx="10515600" cy="523220"/>
          </a:xfrm>
          <a:prstGeom prst="rect">
            <a:avLst/>
          </a:prstGeom>
          <a:noFill/>
        </p:spPr>
        <p:txBody>
          <a:bodyPr wrap="square" rtlCol="0">
            <a:spAutoFit/>
          </a:bodyPr>
          <a:lstStyle/>
          <a:p>
            <a:r>
              <a:rPr lang="en-US" sz="2800" dirty="0">
                <a:solidFill>
                  <a:srgbClr val="005D7C"/>
                </a:solidFill>
              </a:rPr>
              <a:t>Security is trivial, but correctness is tricky to achieve.</a:t>
            </a:r>
          </a:p>
        </p:txBody>
      </p:sp>
    </p:spTree>
    <p:extLst>
      <p:ext uri="{BB962C8B-B14F-4D97-AF65-F5344CB8AC3E}">
        <p14:creationId xmlns:p14="http://schemas.microsoft.com/office/powerpoint/2010/main" val="3562610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F9D2E-A611-44B3-1715-A5E302EEAD8E}"/>
            </a:ext>
          </a:extLst>
        </p:cNvPr>
        <p:cNvGrpSpPr/>
        <p:nvPr/>
      </p:nvGrpSpPr>
      <p:grpSpPr>
        <a:xfrm>
          <a:off x="0" y="0"/>
          <a:ext cx="0" cy="0"/>
          <a:chOff x="0" y="0"/>
          <a:chExt cx="0" cy="0"/>
        </a:xfrm>
      </p:grpSpPr>
      <p:pic>
        <p:nvPicPr>
          <p:cNvPr id="7" name="Picture 6" descr="A close-up of a colorful background&#10;&#10;AI-generated content may be incorrect.">
            <a:extLst>
              <a:ext uri="{FF2B5EF4-FFF2-40B4-BE49-F238E27FC236}">
                <a16:creationId xmlns:a16="http://schemas.microsoft.com/office/drawing/2014/main" id="{122DB326-FE17-085E-2789-C590C0F11FAF}"/>
              </a:ext>
            </a:extLst>
          </p:cNvPr>
          <p:cNvPicPr>
            <a:picLocks noChangeAspect="1"/>
          </p:cNvPicPr>
          <p:nvPr/>
        </p:nvPicPr>
        <p:blipFill>
          <a:blip r:embed="rId3"/>
          <a:stretch>
            <a:fillRect/>
          </a:stretch>
        </p:blipFill>
        <p:spPr>
          <a:xfrm>
            <a:off x="4732196" y="2356006"/>
            <a:ext cx="2152694" cy="1435129"/>
          </a:xfrm>
          <a:prstGeom prst="rect">
            <a:avLst/>
          </a:prstGeom>
        </p:spPr>
      </p:pic>
      <p:pic>
        <p:nvPicPr>
          <p:cNvPr id="5" name="Content Placeholder 4" descr="A group of umbrellas in the air&#10;&#10;AI-generated content may be incorrect.">
            <a:extLst>
              <a:ext uri="{FF2B5EF4-FFF2-40B4-BE49-F238E27FC236}">
                <a16:creationId xmlns:a16="http://schemas.microsoft.com/office/drawing/2014/main" id="{10A3443E-5E5E-0C6B-3CEE-B7F4634A39DD}"/>
              </a:ext>
            </a:extLst>
          </p:cNvPr>
          <p:cNvPicPr>
            <a:picLocks noGrp="1" noChangeAspect="1"/>
          </p:cNvPicPr>
          <p:nvPr>
            <p:ph idx="1"/>
          </p:nvPr>
        </p:nvPicPr>
        <p:blipFill>
          <a:blip r:embed="rId4"/>
          <a:stretch>
            <a:fillRect/>
          </a:stretch>
        </p:blipFill>
        <p:spPr>
          <a:xfrm>
            <a:off x="838200" y="2356006"/>
            <a:ext cx="2151618" cy="1435129"/>
          </a:xfrm>
        </p:spPr>
      </p:pic>
      <p:sp>
        <p:nvSpPr>
          <p:cNvPr id="4" name="Title 3">
            <a:extLst>
              <a:ext uri="{FF2B5EF4-FFF2-40B4-BE49-F238E27FC236}">
                <a16:creationId xmlns:a16="http://schemas.microsoft.com/office/drawing/2014/main" id="{8D56B577-42FE-7668-27A3-CBAE3B3FA6B0}"/>
              </a:ext>
            </a:extLst>
          </p:cNvPr>
          <p:cNvSpPr>
            <a:spLocks noGrp="1"/>
          </p:cNvSpPr>
          <p:nvPr>
            <p:ph type="title"/>
          </p:nvPr>
        </p:nvSpPr>
        <p:spPr/>
        <p:txBody>
          <a:bodyPr/>
          <a:lstStyle/>
          <a:p>
            <a:r>
              <a:rPr lang="en-US" dirty="0"/>
              <a:t>Bit-flipping Noise</a:t>
            </a:r>
          </a:p>
        </p:txBody>
      </p:sp>
      <p:sp>
        <p:nvSpPr>
          <p:cNvPr id="6" name="TextBox 5">
            <a:extLst>
              <a:ext uri="{FF2B5EF4-FFF2-40B4-BE49-F238E27FC236}">
                <a16:creationId xmlns:a16="http://schemas.microsoft.com/office/drawing/2014/main" id="{D3D5098D-BB12-8F15-FADA-055052A2F7EE}"/>
              </a:ext>
            </a:extLst>
          </p:cNvPr>
          <p:cNvSpPr txBox="1"/>
          <p:nvPr/>
        </p:nvSpPr>
        <p:spPr>
          <a:xfrm>
            <a:off x="1062352" y="3890204"/>
            <a:ext cx="1619289" cy="369332"/>
          </a:xfrm>
          <a:prstGeom prst="rect">
            <a:avLst/>
          </a:prstGeom>
          <a:noFill/>
        </p:spPr>
        <p:txBody>
          <a:bodyPr wrap="none" rtlCol="0">
            <a:spAutoFit/>
          </a:bodyPr>
          <a:lstStyle/>
          <a:p>
            <a:r>
              <a:rPr lang="en-US" dirty="0"/>
              <a:t>Original Image</a:t>
            </a:r>
          </a:p>
        </p:txBody>
      </p:sp>
      <p:sp>
        <p:nvSpPr>
          <p:cNvPr id="8" name="TextBox 7">
            <a:extLst>
              <a:ext uri="{FF2B5EF4-FFF2-40B4-BE49-F238E27FC236}">
                <a16:creationId xmlns:a16="http://schemas.microsoft.com/office/drawing/2014/main" id="{AE2C936C-668E-854E-F0D1-75972AAB81D6}"/>
              </a:ext>
            </a:extLst>
          </p:cNvPr>
          <p:cNvSpPr txBox="1"/>
          <p:nvPr/>
        </p:nvSpPr>
        <p:spPr>
          <a:xfrm>
            <a:off x="4865496" y="3890204"/>
            <a:ext cx="1886094" cy="369332"/>
          </a:xfrm>
          <a:prstGeom prst="rect">
            <a:avLst/>
          </a:prstGeom>
          <a:noFill/>
        </p:spPr>
        <p:txBody>
          <a:bodyPr wrap="none" rtlCol="0">
            <a:spAutoFit/>
          </a:bodyPr>
          <a:lstStyle/>
          <a:p>
            <a:r>
              <a:rPr lang="en-US" dirty="0"/>
              <a:t>Decrypted Image</a:t>
            </a:r>
          </a:p>
        </p:txBody>
      </p:sp>
      <p:sp>
        <p:nvSpPr>
          <p:cNvPr id="2" name="Slide Number Placeholder 1">
            <a:extLst>
              <a:ext uri="{FF2B5EF4-FFF2-40B4-BE49-F238E27FC236}">
                <a16:creationId xmlns:a16="http://schemas.microsoft.com/office/drawing/2014/main" id="{79351DC3-FFFB-52A4-ABB0-DD8005D583F5}"/>
              </a:ext>
            </a:extLst>
          </p:cNvPr>
          <p:cNvSpPr>
            <a:spLocks noGrp="1"/>
          </p:cNvSpPr>
          <p:nvPr>
            <p:ph type="sldNum" sz="quarter" idx="12"/>
          </p:nvPr>
        </p:nvSpPr>
        <p:spPr/>
        <p:txBody>
          <a:bodyPr/>
          <a:lstStyle/>
          <a:p>
            <a:fld id="{98C1BC04-B89C-D043-B48C-D12E72BB068E}" type="slidenum">
              <a:rPr lang="en-US" smtClean="0"/>
              <a:t>32</a:t>
            </a:fld>
            <a:endParaRPr lang="en-US"/>
          </a:p>
        </p:txBody>
      </p:sp>
    </p:spTree>
    <p:extLst>
      <p:ext uri="{BB962C8B-B14F-4D97-AF65-F5344CB8AC3E}">
        <p14:creationId xmlns:p14="http://schemas.microsoft.com/office/powerpoint/2010/main" val="202350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1F149-D8FC-34E6-E805-7AF04C7A4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09B96-5A30-1A55-6E83-8BF66EF357C0}"/>
              </a:ext>
            </a:extLst>
          </p:cNvPr>
          <p:cNvSpPr>
            <a:spLocks noGrp="1"/>
          </p:cNvSpPr>
          <p:nvPr>
            <p:ph type="title"/>
          </p:nvPr>
        </p:nvSpPr>
        <p:spPr/>
        <p:txBody>
          <a:bodyPr/>
          <a:lstStyle/>
          <a:p>
            <a:r>
              <a:rPr lang="en-US" dirty="0"/>
              <a:t>Bit-flipping Noise</a:t>
            </a:r>
          </a:p>
        </p:txBody>
      </p:sp>
      <p:pic>
        <p:nvPicPr>
          <p:cNvPr id="5" name="Content Placeholder 4" descr="A group of umbrellas in the air&#10;&#10;AI-generated content may be incorrect.">
            <a:extLst>
              <a:ext uri="{FF2B5EF4-FFF2-40B4-BE49-F238E27FC236}">
                <a16:creationId xmlns:a16="http://schemas.microsoft.com/office/drawing/2014/main" id="{7C0657C8-502E-B2DA-16F4-200450691AD0}"/>
              </a:ext>
            </a:extLst>
          </p:cNvPr>
          <p:cNvPicPr>
            <a:picLocks noGrp="1" noChangeAspect="1"/>
          </p:cNvPicPr>
          <p:nvPr>
            <p:ph idx="1"/>
          </p:nvPr>
        </p:nvPicPr>
        <p:blipFill>
          <a:blip r:embed="rId3"/>
          <a:stretch>
            <a:fillRect/>
          </a:stretch>
        </p:blipFill>
        <p:spPr>
          <a:xfrm>
            <a:off x="838200" y="2356006"/>
            <a:ext cx="2151618" cy="1435129"/>
          </a:xfrm>
        </p:spPr>
      </p:pic>
      <p:pic>
        <p:nvPicPr>
          <p:cNvPr id="7" name="Picture 6" descr="A close-up of a colorful background&#10;&#10;AI-generated content may be incorrect.">
            <a:extLst>
              <a:ext uri="{FF2B5EF4-FFF2-40B4-BE49-F238E27FC236}">
                <a16:creationId xmlns:a16="http://schemas.microsoft.com/office/drawing/2014/main" id="{750CEAA1-7324-2E6B-C3A5-5915CF08898A}"/>
              </a:ext>
            </a:extLst>
          </p:cNvPr>
          <p:cNvPicPr>
            <a:picLocks noChangeAspect="1"/>
          </p:cNvPicPr>
          <p:nvPr/>
        </p:nvPicPr>
        <p:blipFill>
          <a:blip r:embed="rId4"/>
          <a:stretch>
            <a:fillRect/>
          </a:stretch>
        </p:blipFill>
        <p:spPr>
          <a:xfrm>
            <a:off x="4732196" y="2356006"/>
            <a:ext cx="2152694" cy="1435129"/>
          </a:xfrm>
          <a:prstGeom prst="rect">
            <a:avLst/>
          </a:prstGeom>
        </p:spPr>
      </p:pic>
      <p:pic>
        <p:nvPicPr>
          <p:cNvPr id="3" name="Picture 2" descr="A close-up of a colorful background&#10;&#10;AI-generated content may be incorrect.">
            <a:extLst>
              <a:ext uri="{FF2B5EF4-FFF2-40B4-BE49-F238E27FC236}">
                <a16:creationId xmlns:a16="http://schemas.microsoft.com/office/drawing/2014/main" id="{A17E1B38-EB8D-D5BA-4B6B-B4FFD42130AF}"/>
              </a:ext>
            </a:extLst>
          </p:cNvPr>
          <p:cNvPicPr>
            <a:picLocks noChangeAspect="1"/>
          </p:cNvPicPr>
          <p:nvPr/>
        </p:nvPicPr>
        <p:blipFill>
          <a:blip r:embed="rId4"/>
          <a:srcRect r="84963" b="81129"/>
          <a:stretch>
            <a:fillRect/>
          </a:stretch>
        </p:blipFill>
        <p:spPr>
          <a:xfrm>
            <a:off x="7986974" y="477469"/>
            <a:ext cx="2417382" cy="2022492"/>
          </a:xfrm>
          <a:prstGeom prst="rect">
            <a:avLst/>
          </a:prstGeom>
        </p:spPr>
      </p:pic>
      <p:sp>
        <p:nvSpPr>
          <p:cNvPr id="4" name="Rectangle 3">
            <a:extLst>
              <a:ext uri="{FF2B5EF4-FFF2-40B4-BE49-F238E27FC236}">
                <a16:creationId xmlns:a16="http://schemas.microsoft.com/office/drawing/2014/main" id="{C7C57A7D-D3AB-4B4C-764F-C629AD9E31B8}"/>
              </a:ext>
            </a:extLst>
          </p:cNvPr>
          <p:cNvSpPr/>
          <p:nvPr/>
        </p:nvSpPr>
        <p:spPr>
          <a:xfrm>
            <a:off x="4732196" y="2356006"/>
            <a:ext cx="222681" cy="14395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1C5AF05-6BF7-CB55-8F95-1C8F91D4EA9A}"/>
              </a:ext>
            </a:extLst>
          </p:cNvPr>
          <p:cNvCxnSpPr/>
          <p:nvPr/>
        </p:nvCxnSpPr>
        <p:spPr>
          <a:xfrm flipV="1">
            <a:off x="5103523" y="1508985"/>
            <a:ext cx="2405368" cy="720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CE2BDC3-D1B8-26DE-D584-1F0DD372E70D}"/>
              </a:ext>
            </a:extLst>
          </p:cNvPr>
          <p:cNvSpPr txBox="1"/>
          <p:nvPr/>
        </p:nvSpPr>
        <p:spPr>
          <a:xfrm>
            <a:off x="1062352" y="3890204"/>
            <a:ext cx="1619289" cy="369332"/>
          </a:xfrm>
          <a:prstGeom prst="rect">
            <a:avLst/>
          </a:prstGeom>
          <a:noFill/>
        </p:spPr>
        <p:txBody>
          <a:bodyPr wrap="none" rtlCol="0">
            <a:spAutoFit/>
          </a:bodyPr>
          <a:lstStyle/>
          <a:p>
            <a:r>
              <a:rPr lang="en-US" dirty="0"/>
              <a:t>Original Image</a:t>
            </a:r>
          </a:p>
        </p:txBody>
      </p:sp>
      <p:sp>
        <p:nvSpPr>
          <p:cNvPr id="9" name="TextBox 8">
            <a:extLst>
              <a:ext uri="{FF2B5EF4-FFF2-40B4-BE49-F238E27FC236}">
                <a16:creationId xmlns:a16="http://schemas.microsoft.com/office/drawing/2014/main" id="{7A44251A-1D55-6AEC-E258-790843EDF2DE}"/>
              </a:ext>
            </a:extLst>
          </p:cNvPr>
          <p:cNvSpPr txBox="1"/>
          <p:nvPr/>
        </p:nvSpPr>
        <p:spPr>
          <a:xfrm>
            <a:off x="4865496" y="3890204"/>
            <a:ext cx="1886094" cy="369332"/>
          </a:xfrm>
          <a:prstGeom prst="rect">
            <a:avLst/>
          </a:prstGeom>
          <a:noFill/>
        </p:spPr>
        <p:txBody>
          <a:bodyPr wrap="none" rtlCol="0">
            <a:spAutoFit/>
          </a:bodyPr>
          <a:lstStyle/>
          <a:p>
            <a:r>
              <a:rPr lang="en-US" dirty="0"/>
              <a:t>Decrypted Image</a:t>
            </a:r>
          </a:p>
        </p:txBody>
      </p:sp>
      <p:sp>
        <p:nvSpPr>
          <p:cNvPr id="10" name="Slide Number Placeholder 9">
            <a:extLst>
              <a:ext uri="{FF2B5EF4-FFF2-40B4-BE49-F238E27FC236}">
                <a16:creationId xmlns:a16="http://schemas.microsoft.com/office/drawing/2014/main" id="{EE7BEF88-81D5-0E03-F09D-C0B8B1525B85}"/>
              </a:ext>
            </a:extLst>
          </p:cNvPr>
          <p:cNvSpPr>
            <a:spLocks noGrp="1"/>
          </p:cNvSpPr>
          <p:nvPr>
            <p:ph type="sldNum" sz="quarter" idx="12"/>
          </p:nvPr>
        </p:nvSpPr>
        <p:spPr/>
        <p:txBody>
          <a:bodyPr/>
          <a:lstStyle/>
          <a:p>
            <a:fld id="{98C1BC04-B89C-D043-B48C-D12E72BB068E}" type="slidenum">
              <a:rPr lang="en-US" smtClean="0"/>
              <a:t>33</a:t>
            </a:fld>
            <a:endParaRPr lang="en-US"/>
          </a:p>
        </p:txBody>
      </p:sp>
    </p:spTree>
    <p:extLst>
      <p:ext uri="{BB962C8B-B14F-4D97-AF65-F5344CB8AC3E}">
        <p14:creationId xmlns:p14="http://schemas.microsoft.com/office/powerpoint/2010/main" val="3537942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B35F5-D9AE-EE67-B17F-21715919F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DBF3E-04D2-1AF7-D17A-52E35404F5B2}"/>
              </a:ext>
            </a:extLst>
          </p:cNvPr>
          <p:cNvSpPr>
            <a:spLocks noGrp="1"/>
          </p:cNvSpPr>
          <p:nvPr>
            <p:ph type="title"/>
          </p:nvPr>
        </p:nvSpPr>
        <p:spPr/>
        <p:txBody>
          <a:bodyPr/>
          <a:lstStyle/>
          <a:p>
            <a:r>
              <a:rPr lang="en-US" dirty="0"/>
              <a:t>Bit-flipping Noise</a:t>
            </a:r>
          </a:p>
        </p:txBody>
      </p:sp>
      <p:pic>
        <p:nvPicPr>
          <p:cNvPr id="5" name="Content Placeholder 4" descr="A group of umbrellas in the air&#10;&#10;AI-generated content may be incorrect.">
            <a:extLst>
              <a:ext uri="{FF2B5EF4-FFF2-40B4-BE49-F238E27FC236}">
                <a16:creationId xmlns:a16="http://schemas.microsoft.com/office/drawing/2014/main" id="{37BD2E16-68B2-52FB-2A19-D23AB04CCCCF}"/>
              </a:ext>
            </a:extLst>
          </p:cNvPr>
          <p:cNvPicPr>
            <a:picLocks noGrp="1" noChangeAspect="1"/>
          </p:cNvPicPr>
          <p:nvPr>
            <p:ph idx="1"/>
          </p:nvPr>
        </p:nvPicPr>
        <p:blipFill>
          <a:blip r:embed="rId3"/>
          <a:stretch>
            <a:fillRect/>
          </a:stretch>
        </p:blipFill>
        <p:spPr>
          <a:xfrm>
            <a:off x="838200" y="2356006"/>
            <a:ext cx="2151618" cy="1435129"/>
          </a:xfrm>
        </p:spPr>
      </p:pic>
      <p:pic>
        <p:nvPicPr>
          <p:cNvPr id="7" name="Picture 6" descr="A close-up of a colorful background&#10;&#10;AI-generated content may be incorrect.">
            <a:extLst>
              <a:ext uri="{FF2B5EF4-FFF2-40B4-BE49-F238E27FC236}">
                <a16:creationId xmlns:a16="http://schemas.microsoft.com/office/drawing/2014/main" id="{983BF0C0-9817-628B-6D0F-249742D2DCF0}"/>
              </a:ext>
            </a:extLst>
          </p:cNvPr>
          <p:cNvPicPr>
            <a:picLocks noChangeAspect="1"/>
          </p:cNvPicPr>
          <p:nvPr/>
        </p:nvPicPr>
        <p:blipFill>
          <a:blip r:embed="rId4"/>
          <a:stretch>
            <a:fillRect/>
          </a:stretch>
        </p:blipFill>
        <p:spPr>
          <a:xfrm>
            <a:off x="4732196" y="2356006"/>
            <a:ext cx="2152694" cy="1435129"/>
          </a:xfrm>
          <a:prstGeom prst="rect">
            <a:avLst/>
          </a:prstGeom>
        </p:spPr>
      </p:pic>
      <p:pic>
        <p:nvPicPr>
          <p:cNvPr id="3" name="Picture 2" descr="A close-up of a colorful background&#10;&#10;AI-generated content may be incorrect.">
            <a:extLst>
              <a:ext uri="{FF2B5EF4-FFF2-40B4-BE49-F238E27FC236}">
                <a16:creationId xmlns:a16="http://schemas.microsoft.com/office/drawing/2014/main" id="{F95BC41B-1EC6-35D9-72F9-85132BABE60F}"/>
              </a:ext>
            </a:extLst>
          </p:cNvPr>
          <p:cNvPicPr>
            <a:picLocks noChangeAspect="1"/>
          </p:cNvPicPr>
          <p:nvPr/>
        </p:nvPicPr>
        <p:blipFill>
          <a:blip r:embed="rId4"/>
          <a:srcRect r="84963" b="81129"/>
          <a:stretch>
            <a:fillRect/>
          </a:stretch>
        </p:blipFill>
        <p:spPr>
          <a:xfrm>
            <a:off x="7986974" y="477469"/>
            <a:ext cx="2417382" cy="2022492"/>
          </a:xfrm>
          <a:prstGeom prst="rect">
            <a:avLst/>
          </a:prstGeom>
        </p:spPr>
      </p:pic>
      <p:sp>
        <p:nvSpPr>
          <p:cNvPr id="4" name="Rectangle 3">
            <a:extLst>
              <a:ext uri="{FF2B5EF4-FFF2-40B4-BE49-F238E27FC236}">
                <a16:creationId xmlns:a16="http://schemas.microsoft.com/office/drawing/2014/main" id="{94D43A08-FD71-B1C5-D5F6-7D85C35281C8}"/>
              </a:ext>
            </a:extLst>
          </p:cNvPr>
          <p:cNvSpPr/>
          <p:nvPr/>
        </p:nvSpPr>
        <p:spPr>
          <a:xfrm>
            <a:off x="4732196" y="2356006"/>
            <a:ext cx="222681" cy="14395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328F03B-81ED-0745-4B5D-9C32A78AB645}"/>
              </a:ext>
            </a:extLst>
          </p:cNvPr>
          <p:cNvCxnSpPr/>
          <p:nvPr/>
        </p:nvCxnSpPr>
        <p:spPr>
          <a:xfrm flipV="1">
            <a:off x="5103523" y="1508985"/>
            <a:ext cx="2405368" cy="720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81705A0-2214-C930-068B-38F45B62C090}"/>
              </a:ext>
            </a:extLst>
          </p:cNvPr>
          <p:cNvSpPr txBox="1"/>
          <p:nvPr/>
        </p:nvSpPr>
        <p:spPr>
          <a:xfrm>
            <a:off x="1062352" y="3890204"/>
            <a:ext cx="1619289" cy="369332"/>
          </a:xfrm>
          <a:prstGeom prst="rect">
            <a:avLst/>
          </a:prstGeom>
          <a:noFill/>
        </p:spPr>
        <p:txBody>
          <a:bodyPr wrap="none" rtlCol="0">
            <a:spAutoFit/>
          </a:bodyPr>
          <a:lstStyle/>
          <a:p>
            <a:r>
              <a:rPr lang="en-US" dirty="0"/>
              <a:t>Original Image</a:t>
            </a:r>
          </a:p>
        </p:txBody>
      </p:sp>
      <p:sp>
        <p:nvSpPr>
          <p:cNvPr id="9" name="TextBox 8">
            <a:extLst>
              <a:ext uri="{FF2B5EF4-FFF2-40B4-BE49-F238E27FC236}">
                <a16:creationId xmlns:a16="http://schemas.microsoft.com/office/drawing/2014/main" id="{B0EBA95A-D5BA-0DFC-A7F5-A75D18A17989}"/>
              </a:ext>
            </a:extLst>
          </p:cNvPr>
          <p:cNvSpPr txBox="1"/>
          <p:nvPr/>
        </p:nvSpPr>
        <p:spPr>
          <a:xfrm>
            <a:off x="4865496" y="3890204"/>
            <a:ext cx="1886094" cy="369332"/>
          </a:xfrm>
          <a:prstGeom prst="rect">
            <a:avLst/>
          </a:prstGeom>
          <a:noFill/>
        </p:spPr>
        <p:txBody>
          <a:bodyPr wrap="none" rtlCol="0">
            <a:spAutoFit/>
          </a:bodyPr>
          <a:lstStyle/>
          <a:p>
            <a:r>
              <a:rPr lang="en-US" dirty="0"/>
              <a:t>Decrypted Image</a:t>
            </a:r>
          </a:p>
        </p:txBody>
      </p:sp>
      <p:sp>
        <p:nvSpPr>
          <p:cNvPr id="10" name="TextBox 9">
            <a:extLst>
              <a:ext uri="{FF2B5EF4-FFF2-40B4-BE49-F238E27FC236}">
                <a16:creationId xmlns:a16="http://schemas.microsoft.com/office/drawing/2014/main" id="{3597FDD1-3D6D-2B1A-505C-E855B2F0F12A}"/>
              </a:ext>
            </a:extLst>
          </p:cNvPr>
          <p:cNvSpPr txBox="1"/>
          <p:nvPr/>
        </p:nvSpPr>
        <p:spPr>
          <a:xfrm>
            <a:off x="295507" y="4520700"/>
            <a:ext cx="10369519" cy="954107"/>
          </a:xfrm>
          <a:prstGeom prst="rect">
            <a:avLst/>
          </a:prstGeom>
          <a:noFill/>
        </p:spPr>
        <p:txBody>
          <a:bodyPr wrap="square">
            <a:spAutoFit/>
          </a:bodyPr>
          <a:lstStyle/>
          <a:p>
            <a:pPr marL="742950" lvl="1" indent="-285750">
              <a:buFont typeface="Arial" panose="020B0604020202020204" pitchFamily="34" charset="0"/>
              <a:buChar char="•"/>
            </a:pPr>
            <a:r>
              <a:rPr lang="en-US" sz="2800" dirty="0"/>
              <a:t>For all layers: Discrete Cosine Transform (DCT) Quantization (</a:t>
            </a:r>
            <a:r>
              <a:rPr lang="en-US" sz="2800" dirty="0" err="1">
                <a:solidFill>
                  <a:srgbClr val="FF0000"/>
                </a:solidFill>
              </a:rPr>
              <a:t>interger</a:t>
            </a:r>
            <a:r>
              <a:rPr lang="en-US" sz="2800" dirty="0">
                <a:solidFill>
                  <a:srgbClr val="FF0000"/>
                </a:solidFill>
              </a:rPr>
              <a:t> division</a:t>
            </a:r>
            <a:r>
              <a:rPr lang="en-US" sz="2800" dirty="0"/>
              <a:t>)</a:t>
            </a:r>
          </a:p>
        </p:txBody>
      </p:sp>
      <p:sp>
        <p:nvSpPr>
          <p:cNvPr id="11" name="Arrow: Left 10">
            <a:extLst>
              <a:ext uri="{FF2B5EF4-FFF2-40B4-BE49-F238E27FC236}">
                <a16:creationId xmlns:a16="http://schemas.microsoft.com/office/drawing/2014/main" id="{BC24F02E-D65D-BC22-9336-64F81E5398B9}"/>
              </a:ext>
            </a:extLst>
          </p:cNvPr>
          <p:cNvSpPr/>
          <p:nvPr/>
        </p:nvSpPr>
        <p:spPr>
          <a:xfrm>
            <a:off x="10891369" y="4645656"/>
            <a:ext cx="572063" cy="2833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A3A4DFEB-84AA-43D1-C788-87247E6BDB6B}"/>
              </a:ext>
            </a:extLst>
          </p:cNvPr>
          <p:cNvSpPr>
            <a:spLocks noGrp="1"/>
          </p:cNvSpPr>
          <p:nvPr>
            <p:ph type="sldNum" sz="quarter" idx="12"/>
          </p:nvPr>
        </p:nvSpPr>
        <p:spPr/>
        <p:txBody>
          <a:bodyPr/>
          <a:lstStyle/>
          <a:p>
            <a:fld id="{98C1BC04-B89C-D043-B48C-D12E72BB068E}" type="slidenum">
              <a:rPr lang="en-US" smtClean="0"/>
              <a:t>34</a:t>
            </a:fld>
            <a:endParaRPr lang="en-US"/>
          </a:p>
        </p:txBody>
      </p:sp>
    </p:spTree>
    <p:extLst>
      <p:ext uri="{BB962C8B-B14F-4D97-AF65-F5344CB8AC3E}">
        <p14:creationId xmlns:p14="http://schemas.microsoft.com/office/powerpoint/2010/main" val="780846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AB4-7DDA-9CCA-AB9F-57C370FC4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8572D-574E-D901-1D2B-3B81FF504761}"/>
              </a:ext>
            </a:extLst>
          </p:cNvPr>
          <p:cNvSpPr>
            <a:spLocks noGrp="1"/>
          </p:cNvSpPr>
          <p:nvPr>
            <p:ph type="title"/>
          </p:nvPr>
        </p:nvSpPr>
        <p:spPr/>
        <p:txBody>
          <a:bodyPr/>
          <a:lstStyle/>
          <a:p>
            <a:r>
              <a:rPr lang="en-US" dirty="0"/>
              <a:t>Bit-flipping Noise – Example</a:t>
            </a:r>
          </a:p>
        </p:txBody>
      </p:sp>
      <p:sp>
        <p:nvSpPr>
          <p:cNvPr id="9" name="Content Placeholder 8">
            <a:extLst>
              <a:ext uri="{FF2B5EF4-FFF2-40B4-BE49-F238E27FC236}">
                <a16:creationId xmlns:a16="http://schemas.microsoft.com/office/drawing/2014/main" id="{6F13ACE5-ADA0-9C44-774D-53C8B9303C56}"/>
              </a:ext>
            </a:extLst>
          </p:cNvPr>
          <p:cNvSpPr>
            <a:spLocks noGrp="1"/>
          </p:cNvSpPr>
          <p:nvPr>
            <p:ph idx="1"/>
          </p:nvPr>
        </p:nvSpPr>
        <p:spPr/>
        <p:txBody>
          <a:bodyPr/>
          <a:lstStyle/>
          <a:p>
            <a:r>
              <a:rPr lang="en-US" dirty="0"/>
              <a:t>Plaintext pixel value: </a:t>
            </a:r>
            <a:r>
              <a:rPr lang="en-US" dirty="0">
                <a:solidFill>
                  <a:srgbClr val="FF0000"/>
                </a:solidFill>
              </a:rPr>
              <a:t>30</a:t>
            </a:r>
          </a:p>
          <a:p>
            <a:r>
              <a:rPr lang="en-US" dirty="0"/>
              <a:t>Key value: 200</a:t>
            </a:r>
          </a:p>
          <a:p>
            <a:r>
              <a:rPr lang="en-US" dirty="0"/>
              <a:t>Ciphertext: 200+30 = 230</a:t>
            </a:r>
          </a:p>
          <a:p>
            <a:r>
              <a:rPr lang="en-US" dirty="0"/>
              <a:t>Ciphertext value compressed to 190</a:t>
            </a:r>
          </a:p>
          <a:p>
            <a:r>
              <a:rPr lang="en-US" dirty="0"/>
              <a:t>Decrypted plaintext: 190-200 = </a:t>
            </a:r>
            <a:r>
              <a:rPr lang="en-US" dirty="0">
                <a:solidFill>
                  <a:srgbClr val="FF0000"/>
                </a:solidFill>
              </a:rPr>
              <a:t>246</a:t>
            </a:r>
            <a:r>
              <a:rPr lang="en-US" dirty="0"/>
              <a:t> mod 256</a:t>
            </a:r>
          </a:p>
        </p:txBody>
      </p:sp>
      <p:sp>
        <p:nvSpPr>
          <p:cNvPr id="3" name="Slide Number Placeholder 2">
            <a:extLst>
              <a:ext uri="{FF2B5EF4-FFF2-40B4-BE49-F238E27FC236}">
                <a16:creationId xmlns:a16="http://schemas.microsoft.com/office/drawing/2014/main" id="{48D83B98-B4CA-CB45-D4BD-9D34396F9094}"/>
              </a:ext>
            </a:extLst>
          </p:cNvPr>
          <p:cNvSpPr>
            <a:spLocks noGrp="1"/>
          </p:cNvSpPr>
          <p:nvPr>
            <p:ph type="sldNum" sz="quarter" idx="12"/>
          </p:nvPr>
        </p:nvSpPr>
        <p:spPr/>
        <p:txBody>
          <a:bodyPr/>
          <a:lstStyle/>
          <a:p>
            <a:fld id="{98C1BC04-B89C-D043-B48C-D12E72BB068E}" type="slidenum">
              <a:rPr lang="en-US" smtClean="0"/>
              <a:t>35</a:t>
            </a:fld>
            <a:endParaRPr lang="en-US"/>
          </a:p>
        </p:txBody>
      </p:sp>
    </p:spTree>
    <p:extLst>
      <p:ext uri="{BB962C8B-B14F-4D97-AF65-F5344CB8AC3E}">
        <p14:creationId xmlns:p14="http://schemas.microsoft.com/office/powerpoint/2010/main" val="47392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A2790-2ADE-D170-E04B-1DA431A1D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4CFB7-9F29-4E64-EF94-8BCF753B0539}"/>
              </a:ext>
            </a:extLst>
          </p:cNvPr>
          <p:cNvSpPr>
            <a:spLocks noGrp="1"/>
          </p:cNvSpPr>
          <p:nvPr>
            <p:ph type="title"/>
          </p:nvPr>
        </p:nvSpPr>
        <p:spPr/>
        <p:txBody>
          <a:bodyPr/>
          <a:lstStyle/>
          <a:p>
            <a:r>
              <a:rPr lang="en-US" dirty="0"/>
              <a:t>Bit-flipping Noise – Example</a:t>
            </a:r>
          </a:p>
        </p:txBody>
      </p:sp>
      <p:sp>
        <p:nvSpPr>
          <p:cNvPr id="9" name="Content Placeholder 8">
            <a:extLst>
              <a:ext uri="{FF2B5EF4-FFF2-40B4-BE49-F238E27FC236}">
                <a16:creationId xmlns:a16="http://schemas.microsoft.com/office/drawing/2014/main" id="{AFAF3F4B-8863-28CF-B3A6-CF52E551020D}"/>
              </a:ext>
            </a:extLst>
          </p:cNvPr>
          <p:cNvSpPr>
            <a:spLocks noGrp="1"/>
          </p:cNvSpPr>
          <p:nvPr>
            <p:ph idx="1"/>
          </p:nvPr>
        </p:nvSpPr>
        <p:spPr/>
        <p:txBody>
          <a:bodyPr/>
          <a:lstStyle/>
          <a:p>
            <a:r>
              <a:rPr lang="en-US" dirty="0"/>
              <a:t>Plaintext pixel value: </a:t>
            </a:r>
            <a:r>
              <a:rPr lang="en-US" dirty="0">
                <a:solidFill>
                  <a:srgbClr val="FF0000"/>
                </a:solidFill>
              </a:rPr>
              <a:t>30</a:t>
            </a:r>
          </a:p>
          <a:p>
            <a:r>
              <a:rPr lang="en-US" dirty="0"/>
              <a:t>Key value: 200</a:t>
            </a:r>
          </a:p>
          <a:p>
            <a:r>
              <a:rPr lang="en-US" dirty="0"/>
              <a:t>Ciphertext: 200+30 = 230</a:t>
            </a:r>
          </a:p>
          <a:p>
            <a:r>
              <a:rPr lang="en-US" dirty="0"/>
              <a:t>Ciphertext value compressed to 190</a:t>
            </a:r>
          </a:p>
          <a:p>
            <a:r>
              <a:rPr lang="en-US" dirty="0"/>
              <a:t>Decrypted plaintext: 190-200 = </a:t>
            </a:r>
            <a:r>
              <a:rPr lang="en-US" dirty="0">
                <a:solidFill>
                  <a:srgbClr val="FF0000"/>
                </a:solidFill>
              </a:rPr>
              <a:t>246</a:t>
            </a:r>
            <a:r>
              <a:rPr lang="en-US" dirty="0"/>
              <a:t> mod 256</a:t>
            </a:r>
          </a:p>
        </p:txBody>
      </p:sp>
      <p:sp>
        <p:nvSpPr>
          <p:cNvPr id="4" name="Callout: Line 3">
            <a:extLst>
              <a:ext uri="{FF2B5EF4-FFF2-40B4-BE49-F238E27FC236}">
                <a16:creationId xmlns:a16="http://schemas.microsoft.com/office/drawing/2014/main" id="{BD598F38-057B-BBD8-F7DC-E89529613065}"/>
              </a:ext>
            </a:extLst>
          </p:cNvPr>
          <p:cNvSpPr/>
          <p:nvPr/>
        </p:nvSpPr>
        <p:spPr>
          <a:xfrm>
            <a:off x="8089889" y="1909469"/>
            <a:ext cx="3359731" cy="1519531"/>
          </a:xfrm>
          <a:prstGeom prst="borderCallout1">
            <a:avLst>
              <a:gd name="adj1" fmla="val 38835"/>
              <a:gd name="adj2" fmla="val -11827"/>
              <a:gd name="adj3" fmla="val 10377"/>
              <a:gd name="adj4" fmla="val -9356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9C90780-3A68-A17E-7732-913D23A96CAC}"/>
              </a:ext>
            </a:extLst>
          </p:cNvPr>
          <p:cNvCxnSpPr>
            <a:cxnSpLocks/>
          </p:cNvCxnSpPr>
          <p:nvPr/>
        </p:nvCxnSpPr>
        <p:spPr>
          <a:xfrm flipV="1">
            <a:off x="6508906" y="3225800"/>
            <a:ext cx="1293522" cy="688553"/>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760F8E99-FB45-8005-4A13-C6F3E4A824DE}"/>
              </a:ext>
            </a:extLst>
          </p:cNvPr>
          <p:cNvSpPr txBox="1"/>
          <p:nvPr/>
        </p:nvSpPr>
        <p:spPr>
          <a:xfrm>
            <a:off x="8026400" y="1909469"/>
            <a:ext cx="3517900" cy="1569660"/>
          </a:xfrm>
          <a:prstGeom prst="rect">
            <a:avLst/>
          </a:prstGeom>
          <a:noFill/>
        </p:spPr>
        <p:txBody>
          <a:bodyPr wrap="square" rtlCol="0">
            <a:spAutoFit/>
          </a:bodyPr>
          <a:lstStyle/>
          <a:p>
            <a:pPr algn="ctr"/>
            <a:r>
              <a:rPr lang="en-US" sz="2400" dirty="0"/>
              <a:t>A </a:t>
            </a:r>
            <a:r>
              <a:rPr lang="en-US" sz="2400" dirty="0">
                <a:solidFill>
                  <a:srgbClr val="005D7C"/>
                </a:solidFill>
              </a:rPr>
              <a:t>small</a:t>
            </a:r>
            <a:r>
              <a:rPr lang="en-US" sz="2400" dirty="0"/>
              <a:t> change in ciphertext value can result in a </a:t>
            </a:r>
            <a:r>
              <a:rPr lang="en-US" sz="2400" dirty="0">
                <a:solidFill>
                  <a:srgbClr val="005D7C"/>
                </a:solidFill>
              </a:rPr>
              <a:t>huge</a:t>
            </a:r>
            <a:r>
              <a:rPr lang="en-US" sz="2400" dirty="0"/>
              <a:t> change in plaintext value!</a:t>
            </a:r>
          </a:p>
        </p:txBody>
      </p:sp>
      <p:sp>
        <p:nvSpPr>
          <p:cNvPr id="11" name="Slide Number Placeholder 10">
            <a:extLst>
              <a:ext uri="{FF2B5EF4-FFF2-40B4-BE49-F238E27FC236}">
                <a16:creationId xmlns:a16="http://schemas.microsoft.com/office/drawing/2014/main" id="{064C5B63-CA59-394C-4ACD-CCEF6EAB84B8}"/>
              </a:ext>
            </a:extLst>
          </p:cNvPr>
          <p:cNvSpPr>
            <a:spLocks noGrp="1"/>
          </p:cNvSpPr>
          <p:nvPr>
            <p:ph type="sldNum" sz="quarter" idx="12"/>
          </p:nvPr>
        </p:nvSpPr>
        <p:spPr/>
        <p:txBody>
          <a:bodyPr/>
          <a:lstStyle/>
          <a:p>
            <a:fld id="{98C1BC04-B89C-D043-B48C-D12E72BB068E}" type="slidenum">
              <a:rPr lang="en-US" smtClean="0"/>
              <a:t>36</a:t>
            </a:fld>
            <a:endParaRPr lang="en-US"/>
          </a:p>
        </p:txBody>
      </p:sp>
      <p:pic>
        <p:nvPicPr>
          <p:cNvPr id="12" name="Picture 11" descr="A close-up of a colorful background&#10;&#10;AI-generated content may be incorrect.">
            <a:extLst>
              <a:ext uri="{FF2B5EF4-FFF2-40B4-BE49-F238E27FC236}">
                <a16:creationId xmlns:a16="http://schemas.microsoft.com/office/drawing/2014/main" id="{6FE76C16-263A-0953-E64E-1883C17C98F3}"/>
              </a:ext>
            </a:extLst>
          </p:cNvPr>
          <p:cNvPicPr>
            <a:picLocks noChangeAspect="1"/>
          </p:cNvPicPr>
          <p:nvPr/>
        </p:nvPicPr>
        <p:blipFill>
          <a:blip r:embed="rId3"/>
          <a:srcRect r="84963" b="81129"/>
          <a:stretch>
            <a:fillRect/>
          </a:stretch>
        </p:blipFill>
        <p:spPr>
          <a:xfrm>
            <a:off x="8864533" y="4521200"/>
            <a:ext cx="2113911" cy="1768594"/>
          </a:xfrm>
          <a:prstGeom prst="rect">
            <a:avLst/>
          </a:prstGeom>
        </p:spPr>
      </p:pic>
    </p:spTree>
    <p:extLst>
      <p:ext uri="{BB962C8B-B14F-4D97-AF65-F5344CB8AC3E}">
        <p14:creationId xmlns:p14="http://schemas.microsoft.com/office/powerpoint/2010/main" val="1465430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F041-C804-9C8C-C20A-26B012C6E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66592-5822-E37F-E2AE-B6DA6047842E}"/>
              </a:ext>
            </a:extLst>
          </p:cNvPr>
          <p:cNvSpPr>
            <a:spLocks noGrp="1"/>
          </p:cNvSpPr>
          <p:nvPr>
            <p:ph type="title"/>
          </p:nvPr>
        </p:nvSpPr>
        <p:spPr/>
        <p:txBody>
          <a:bodyPr/>
          <a:lstStyle/>
          <a:p>
            <a:r>
              <a:rPr lang="en-US" dirty="0"/>
              <a:t>Pre/Postprocessing</a:t>
            </a:r>
          </a:p>
        </p:txBody>
      </p:sp>
      <p:sp>
        <p:nvSpPr>
          <p:cNvPr id="12" name="Content Placeholder 2">
            <a:extLst>
              <a:ext uri="{FF2B5EF4-FFF2-40B4-BE49-F238E27FC236}">
                <a16:creationId xmlns:a16="http://schemas.microsoft.com/office/drawing/2014/main" id="{17F569DF-FCBF-004E-728E-8CEDE407FA6F}"/>
              </a:ext>
            </a:extLst>
          </p:cNvPr>
          <p:cNvSpPr>
            <a:spLocks noGrp="1"/>
          </p:cNvSpPr>
          <p:nvPr>
            <p:ph idx="1"/>
          </p:nvPr>
        </p:nvSpPr>
        <p:spPr>
          <a:xfrm>
            <a:off x="838200" y="1825625"/>
            <a:ext cx="7418427" cy="4351338"/>
          </a:xfrm>
        </p:spPr>
        <p:txBody>
          <a:bodyPr/>
          <a:lstStyle/>
          <a:p>
            <a:r>
              <a:rPr lang="en-US" dirty="0"/>
              <a:t>We compress the plaintext ourselves to combat lossy compression.</a:t>
            </a:r>
          </a:p>
          <a:p>
            <a:pPr lvl="1"/>
            <a:r>
              <a:rPr lang="en-US" dirty="0">
                <a:solidFill>
                  <a:srgbClr val="005D7C"/>
                </a:solidFill>
              </a:rPr>
              <a:t>pushing pixel values away from both ends for quantization</a:t>
            </a:r>
          </a:p>
        </p:txBody>
      </p:sp>
      <p:pic>
        <p:nvPicPr>
          <p:cNvPr id="5" name="Picture 4" descr="A group of colorful umbrellas&#10;&#10;AI-generated content may be incorrect.">
            <a:extLst>
              <a:ext uri="{FF2B5EF4-FFF2-40B4-BE49-F238E27FC236}">
                <a16:creationId xmlns:a16="http://schemas.microsoft.com/office/drawing/2014/main" id="{2173378A-AEE5-19A1-021E-12C760FC6773}"/>
              </a:ext>
            </a:extLst>
          </p:cNvPr>
          <p:cNvPicPr>
            <a:picLocks noChangeAspect="1"/>
          </p:cNvPicPr>
          <p:nvPr/>
        </p:nvPicPr>
        <p:blipFill>
          <a:blip r:embed="rId3"/>
          <a:stretch>
            <a:fillRect/>
          </a:stretch>
        </p:blipFill>
        <p:spPr>
          <a:xfrm>
            <a:off x="1594570" y="3783848"/>
            <a:ext cx="2239642" cy="1493095"/>
          </a:xfrm>
          <a:prstGeom prst="rect">
            <a:avLst/>
          </a:prstGeom>
        </p:spPr>
      </p:pic>
      <p:sp>
        <p:nvSpPr>
          <p:cNvPr id="6" name="TextBox 5">
            <a:extLst>
              <a:ext uri="{FF2B5EF4-FFF2-40B4-BE49-F238E27FC236}">
                <a16:creationId xmlns:a16="http://schemas.microsoft.com/office/drawing/2014/main" id="{C5E56E32-71B8-FB70-FD0D-ACE9849658E8}"/>
              </a:ext>
            </a:extLst>
          </p:cNvPr>
          <p:cNvSpPr txBox="1"/>
          <p:nvPr/>
        </p:nvSpPr>
        <p:spPr>
          <a:xfrm>
            <a:off x="1594570" y="5403787"/>
            <a:ext cx="2067535" cy="646331"/>
          </a:xfrm>
          <a:prstGeom prst="rect">
            <a:avLst/>
          </a:prstGeom>
          <a:noFill/>
        </p:spPr>
        <p:txBody>
          <a:bodyPr wrap="square" rtlCol="0">
            <a:spAutoFit/>
          </a:bodyPr>
          <a:lstStyle/>
          <a:p>
            <a:r>
              <a:rPr lang="en-US" dirty="0"/>
              <a:t>Decryption result after the “pushing”</a:t>
            </a:r>
          </a:p>
        </p:txBody>
      </p:sp>
      <p:cxnSp>
        <p:nvCxnSpPr>
          <p:cNvPr id="7" name="Straight Connector 6">
            <a:extLst>
              <a:ext uri="{FF2B5EF4-FFF2-40B4-BE49-F238E27FC236}">
                <a16:creationId xmlns:a16="http://schemas.microsoft.com/office/drawing/2014/main" id="{8D425D40-D7D4-FCD4-FF14-FADAA285FD5A}"/>
              </a:ext>
            </a:extLst>
          </p:cNvPr>
          <p:cNvCxnSpPr/>
          <p:nvPr/>
        </p:nvCxnSpPr>
        <p:spPr>
          <a:xfrm>
            <a:off x="6958361" y="5107259"/>
            <a:ext cx="3211551" cy="0"/>
          </a:xfrm>
          <a:prstGeom prst="line">
            <a:avLst/>
          </a:prstGeom>
          <a:ln w="28575"/>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962B11C-27B7-39BC-232D-3B74FEF1D823}"/>
              </a:ext>
            </a:extLst>
          </p:cNvPr>
          <p:cNvSpPr txBox="1"/>
          <p:nvPr/>
        </p:nvSpPr>
        <p:spPr>
          <a:xfrm>
            <a:off x="6844457" y="5151863"/>
            <a:ext cx="308098" cy="369332"/>
          </a:xfrm>
          <a:prstGeom prst="rect">
            <a:avLst/>
          </a:prstGeom>
          <a:noFill/>
        </p:spPr>
        <p:txBody>
          <a:bodyPr wrap="none" rtlCol="0">
            <a:spAutoFit/>
          </a:bodyPr>
          <a:lstStyle/>
          <a:p>
            <a:r>
              <a:rPr lang="en-US" dirty="0"/>
              <a:t>0</a:t>
            </a:r>
          </a:p>
        </p:txBody>
      </p:sp>
      <p:sp>
        <p:nvSpPr>
          <p:cNvPr id="9" name="TextBox 8">
            <a:extLst>
              <a:ext uri="{FF2B5EF4-FFF2-40B4-BE49-F238E27FC236}">
                <a16:creationId xmlns:a16="http://schemas.microsoft.com/office/drawing/2014/main" id="{0626E091-EE91-2A08-490F-43C84DA70586}"/>
              </a:ext>
            </a:extLst>
          </p:cNvPr>
          <p:cNvSpPr txBox="1"/>
          <p:nvPr/>
        </p:nvSpPr>
        <p:spPr>
          <a:xfrm>
            <a:off x="9779947" y="5151863"/>
            <a:ext cx="554960" cy="369332"/>
          </a:xfrm>
          <a:prstGeom prst="rect">
            <a:avLst/>
          </a:prstGeom>
          <a:noFill/>
        </p:spPr>
        <p:txBody>
          <a:bodyPr wrap="none" rtlCol="0">
            <a:spAutoFit/>
          </a:bodyPr>
          <a:lstStyle/>
          <a:p>
            <a:r>
              <a:rPr lang="en-US" dirty="0"/>
              <a:t>255</a:t>
            </a:r>
          </a:p>
        </p:txBody>
      </p:sp>
      <p:sp>
        <p:nvSpPr>
          <p:cNvPr id="10" name="TextBox 9">
            <a:extLst>
              <a:ext uri="{FF2B5EF4-FFF2-40B4-BE49-F238E27FC236}">
                <a16:creationId xmlns:a16="http://schemas.microsoft.com/office/drawing/2014/main" id="{EC48E339-C79A-AA0F-475D-9D84FB08028B}"/>
              </a:ext>
            </a:extLst>
          </p:cNvPr>
          <p:cNvSpPr txBox="1"/>
          <p:nvPr/>
        </p:nvSpPr>
        <p:spPr>
          <a:xfrm>
            <a:off x="7741412" y="5151863"/>
            <a:ext cx="320922" cy="369332"/>
          </a:xfrm>
          <a:prstGeom prst="rect">
            <a:avLst/>
          </a:prstGeom>
          <a:noFill/>
        </p:spPr>
        <p:txBody>
          <a:bodyPr wrap="none" rtlCol="0">
            <a:spAutoFit/>
          </a:bodyPr>
          <a:lstStyle/>
          <a:p>
            <a:r>
              <a:rPr lang="en-US" dirty="0" err="1"/>
              <a:t>rl</a:t>
            </a:r>
            <a:endParaRPr lang="en-US" dirty="0"/>
          </a:p>
        </p:txBody>
      </p:sp>
      <p:sp>
        <p:nvSpPr>
          <p:cNvPr id="11" name="TextBox 10">
            <a:extLst>
              <a:ext uri="{FF2B5EF4-FFF2-40B4-BE49-F238E27FC236}">
                <a16:creationId xmlns:a16="http://schemas.microsoft.com/office/drawing/2014/main" id="{44A24E50-A4D3-B886-06C8-80E430EC3B65}"/>
              </a:ext>
            </a:extLst>
          </p:cNvPr>
          <p:cNvSpPr txBox="1"/>
          <p:nvPr/>
        </p:nvSpPr>
        <p:spPr>
          <a:xfrm>
            <a:off x="8852536" y="5151863"/>
            <a:ext cx="338554" cy="369332"/>
          </a:xfrm>
          <a:prstGeom prst="rect">
            <a:avLst/>
          </a:prstGeom>
          <a:noFill/>
        </p:spPr>
        <p:txBody>
          <a:bodyPr wrap="none" rtlCol="0">
            <a:spAutoFit/>
          </a:bodyPr>
          <a:lstStyle/>
          <a:p>
            <a:r>
              <a:rPr lang="en-US" dirty="0" err="1"/>
              <a:t>rr</a:t>
            </a:r>
            <a:endParaRPr lang="en-US" dirty="0"/>
          </a:p>
        </p:txBody>
      </p:sp>
      <p:cxnSp>
        <p:nvCxnSpPr>
          <p:cNvPr id="14" name="Straight Connector 13">
            <a:extLst>
              <a:ext uri="{FF2B5EF4-FFF2-40B4-BE49-F238E27FC236}">
                <a16:creationId xmlns:a16="http://schemas.microsoft.com/office/drawing/2014/main" id="{66CC70CC-7CB3-9C0E-6A35-75C537F00062}"/>
              </a:ext>
            </a:extLst>
          </p:cNvPr>
          <p:cNvCxnSpPr>
            <a:cxnSpLocks/>
          </p:cNvCxnSpPr>
          <p:nvPr/>
        </p:nvCxnSpPr>
        <p:spPr>
          <a:xfrm flipV="1">
            <a:off x="7901873" y="4295451"/>
            <a:ext cx="0" cy="8118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077E7E0-B56C-7111-2D41-F718009A7B99}"/>
              </a:ext>
            </a:extLst>
          </p:cNvPr>
          <p:cNvCxnSpPr>
            <a:cxnSpLocks/>
          </p:cNvCxnSpPr>
          <p:nvPr/>
        </p:nvCxnSpPr>
        <p:spPr>
          <a:xfrm flipV="1">
            <a:off x="9053422" y="4295451"/>
            <a:ext cx="0" cy="8118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D80AF3A-8623-BF09-64DE-6CC49D7852CD}"/>
              </a:ext>
            </a:extLst>
          </p:cNvPr>
          <p:cNvCxnSpPr>
            <a:cxnSpLocks/>
          </p:cNvCxnSpPr>
          <p:nvPr/>
        </p:nvCxnSpPr>
        <p:spPr>
          <a:xfrm>
            <a:off x="6998506" y="4701355"/>
            <a:ext cx="9033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4FB131F-4BEB-2F96-0D3F-6A930E886BCA}"/>
              </a:ext>
            </a:extLst>
          </p:cNvPr>
          <p:cNvCxnSpPr>
            <a:cxnSpLocks/>
          </p:cNvCxnSpPr>
          <p:nvPr/>
        </p:nvCxnSpPr>
        <p:spPr>
          <a:xfrm>
            <a:off x="9063711" y="4701355"/>
            <a:ext cx="903367" cy="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E966123C-F954-66BE-A62B-F4314BEA664E}"/>
              </a:ext>
            </a:extLst>
          </p:cNvPr>
          <p:cNvSpPr>
            <a:spLocks noGrp="1"/>
          </p:cNvSpPr>
          <p:nvPr>
            <p:ph type="sldNum" sz="quarter" idx="12"/>
          </p:nvPr>
        </p:nvSpPr>
        <p:spPr/>
        <p:txBody>
          <a:bodyPr/>
          <a:lstStyle/>
          <a:p>
            <a:fld id="{98C1BC04-B89C-D043-B48C-D12E72BB068E}" type="slidenum">
              <a:rPr lang="en-US" smtClean="0"/>
              <a:t>37</a:t>
            </a:fld>
            <a:endParaRPr lang="en-US"/>
          </a:p>
        </p:txBody>
      </p:sp>
    </p:spTree>
    <p:extLst>
      <p:ext uri="{BB962C8B-B14F-4D97-AF65-F5344CB8AC3E}">
        <p14:creationId xmlns:p14="http://schemas.microsoft.com/office/powerpoint/2010/main" val="653099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9656-E7B8-5B27-FE2C-38D7C3A9C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6CBF9-8661-C501-38E8-153CBC5F8754}"/>
              </a:ext>
            </a:extLst>
          </p:cNvPr>
          <p:cNvSpPr>
            <a:spLocks noGrp="1"/>
          </p:cNvSpPr>
          <p:nvPr>
            <p:ph type="title"/>
          </p:nvPr>
        </p:nvSpPr>
        <p:spPr/>
        <p:txBody>
          <a:bodyPr/>
          <a:lstStyle/>
          <a:p>
            <a:r>
              <a:rPr lang="en-US" dirty="0"/>
              <a:t>Recall two Sources of loss…</a:t>
            </a:r>
          </a:p>
        </p:txBody>
      </p:sp>
      <p:sp>
        <p:nvSpPr>
          <p:cNvPr id="3" name="Content Placeholder 2">
            <a:extLst>
              <a:ext uri="{FF2B5EF4-FFF2-40B4-BE49-F238E27FC236}">
                <a16:creationId xmlns:a16="http://schemas.microsoft.com/office/drawing/2014/main" id="{6EDDE5F9-4088-1EBD-5D4C-C168BF98CE23}"/>
              </a:ext>
            </a:extLst>
          </p:cNvPr>
          <p:cNvSpPr>
            <a:spLocks noGrp="1"/>
          </p:cNvSpPr>
          <p:nvPr>
            <p:ph idx="1"/>
          </p:nvPr>
        </p:nvSpPr>
        <p:spPr/>
        <p:txBody>
          <a:bodyPr/>
          <a:lstStyle/>
          <a:p>
            <a:r>
              <a:rPr lang="en-US" dirty="0"/>
              <a:t>Divides image into 8x8 blocks of pixels</a:t>
            </a:r>
          </a:p>
          <a:p>
            <a:r>
              <a:rPr lang="en-US" dirty="0"/>
              <a:t>For each block: divides into three layers Y, </a:t>
            </a:r>
            <a:r>
              <a:rPr lang="en-US" dirty="0" err="1"/>
              <a:t>Cb</a:t>
            </a:r>
            <a:r>
              <a:rPr lang="en-US" dirty="0"/>
              <a:t>, Cr</a:t>
            </a:r>
          </a:p>
          <a:p>
            <a:pPr lvl="1"/>
            <a:r>
              <a:rPr lang="en-US" sz="2800" dirty="0"/>
              <a:t>For </a:t>
            </a:r>
            <a:r>
              <a:rPr lang="en-US" sz="2800" dirty="0" err="1"/>
              <a:t>Cb</a:t>
            </a:r>
            <a:r>
              <a:rPr lang="en-US" sz="2800" dirty="0"/>
              <a:t> Cr layer: Subsample (</a:t>
            </a:r>
            <a:r>
              <a:rPr lang="en-US" sz="2800" dirty="0">
                <a:solidFill>
                  <a:srgbClr val="FF0000"/>
                </a:solidFill>
              </a:rPr>
              <a:t>dropping half of all pixels</a:t>
            </a:r>
            <a:r>
              <a:rPr lang="en-US" sz="2800" dirty="0"/>
              <a:t>)</a:t>
            </a:r>
          </a:p>
          <a:p>
            <a:pPr lvl="1"/>
            <a:r>
              <a:rPr lang="en-US" sz="2800" dirty="0"/>
              <a:t>For all layers: Discrete Cosine Transform (DCT) Quantization (</a:t>
            </a:r>
            <a:r>
              <a:rPr lang="en-US" sz="2800" dirty="0" err="1">
                <a:solidFill>
                  <a:srgbClr val="FF0000"/>
                </a:solidFill>
              </a:rPr>
              <a:t>interger</a:t>
            </a:r>
            <a:r>
              <a:rPr lang="en-US" sz="2800" dirty="0">
                <a:solidFill>
                  <a:srgbClr val="FF0000"/>
                </a:solidFill>
              </a:rPr>
              <a:t> division</a:t>
            </a:r>
            <a:r>
              <a:rPr lang="en-US" sz="2800" dirty="0"/>
              <a:t>)</a:t>
            </a:r>
          </a:p>
        </p:txBody>
      </p:sp>
      <p:sp>
        <p:nvSpPr>
          <p:cNvPr id="6" name="Arrow: Left 5">
            <a:extLst>
              <a:ext uri="{FF2B5EF4-FFF2-40B4-BE49-F238E27FC236}">
                <a16:creationId xmlns:a16="http://schemas.microsoft.com/office/drawing/2014/main" id="{6CBDF6B0-67E8-D42D-6C9D-141BF61D9610}"/>
              </a:ext>
            </a:extLst>
          </p:cNvPr>
          <p:cNvSpPr/>
          <p:nvPr/>
        </p:nvSpPr>
        <p:spPr>
          <a:xfrm>
            <a:off x="10998421" y="2783960"/>
            <a:ext cx="572063" cy="2833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6F755E-7644-E325-3E04-0B73BE599BA4}"/>
              </a:ext>
            </a:extLst>
          </p:cNvPr>
          <p:cNvSpPr txBox="1"/>
          <p:nvPr/>
        </p:nvSpPr>
        <p:spPr>
          <a:xfrm>
            <a:off x="10738005" y="3077964"/>
            <a:ext cx="969579"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00B050"/>
                </a:solidFill>
                <a:sym typeface="Wingdings" panose="05000000000000000000" pitchFamily="2" charset="2"/>
              </a:rPr>
              <a:t></a:t>
            </a:r>
            <a:endParaRPr lang="en-US" sz="5400" dirty="0">
              <a:solidFill>
                <a:srgbClr val="00B050"/>
              </a:solidFill>
            </a:endParaRPr>
          </a:p>
        </p:txBody>
      </p:sp>
      <p:sp>
        <p:nvSpPr>
          <p:cNvPr id="4" name="Slide Number Placeholder 3">
            <a:extLst>
              <a:ext uri="{FF2B5EF4-FFF2-40B4-BE49-F238E27FC236}">
                <a16:creationId xmlns:a16="http://schemas.microsoft.com/office/drawing/2014/main" id="{0911E07D-4A13-F6E2-30FE-C8FBBEFC46C2}"/>
              </a:ext>
            </a:extLst>
          </p:cNvPr>
          <p:cNvSpPr>
            <a:spLocks noGrp="1"/>
          </p:cNvSpPr>
          <p:nvPr>
            <p:ph type="sldNum" sz="quarter" idx="12"/>
          </p:nvPr>
        </p:nvSpPr>
        <p:spPr/>
        <p:txBody>
          <a:bodyPr/>
          <a:lstStyle/>
          <a:p>
            <a:fld id="{98C1BC04-B89C-D043-B48C-D12E72BB068E}" type="slidenum">
              <a:rPr lang="en-US" smtClean="0"/>
              <a:t>38</a:t>
            </a:fld>
            <a:endParaRPr lang="en-US"/>
          </a:p>
        </p:txBody>
      </p:sp>
    </p:spTree>
    <p:extLst>
      <p:ext uri="{BB962C8B-B14F-4D97-AF65-F5344CB8AC3E}">
        <p14:creationId xmlns:p14="http://schemas.microsoft.com/office/powerpoint/2010/main" val="1326480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EBE5-0701-4094-145D-3D667EA47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5002D-AA63-9326-C2BC-118A492D51B0}"/>
              </a:ext>
            </a:extLst>
          </p:cNvPr>
          <p:cNvSpPr>
            <a:spLocks noGrp="1"/>
          </p:cNvSpPr>
          <p:nvPr>
            <p:ph type="title"/>
          </p:nvPr>
        </p:nvSpPr>
        <p:spPr/>
        <p:txBody>
          <a:bodyPr/>
          <a:lstStyle/>
          <a:p>
            <a:r>
              <a:rPr lang="en-US" dirty="0"/>
              <a:t>Pre/Postprocessing</a:t>
            </a:r>
          </a:p>
        </p:txBody>
      </p:sp>
      <p:sp>
        <p:nvSpPr>
          <p:cNvPr id="12" name="Content Placeholder 2">
            <a:extLst>
              <a:ext uri="{FF2B5EF4-FFF2-40B4-BE49-F238E27FC236}">
                <a16:creationId xmlns:a16="http://schemas.microsoft.com/office/drawing/2014/main" id="{AD3CC347-A95E-05ED-5CBE-AEC56F142F72}"/>
              </a:ext>
            </a:extLst>
          </p:cNvPr>
          <p:cNvSpPr>
            <a:spLocks noGrp="1"/>
          </p:cNvSpPr>
          <p:nvPr>
            <p:ph idx="1"/>
          </p:nvPr>
        </p:nvSpPr>
        <p:spPr>
          <a:xfrm>
            <a:off x="838200" y="1825625"/>
            <a:ext cx="7418427" cy="4351338"/>
          </a:xfrm>
        </p:spPr>
        <p:txBody>
          <a:bodyPr/>
          <a:lstStyle/>
          <a:p>
            <a:r>
              <a:rPr lang="en-US" dirty="0"/>
              <a:t>We </a:t>
            </a:r>
            <a:r>
              <a:rPr lang="en-US" dirty="0">
                <a:solidFill>
                  <a:srgbClr val="005D7C"/>
                </a:solidFill>
              </a:rPr>
              <a:t>compress</a:t>
            </a:r>
            <a:r>
              <a:rPr lang="en-US" dirty="0"/>
              <a:t> the plaintext/ciphertext ourselves to combat lossy compression.</a:t>
            </a:r>
          </a:p>
          <a:p>
            <a:pPr lvl="1"/>
            <a:r>
              <a:rPr lang="en-US" dirty="0"/>
              <a:t>pushing pixel values in plaintext away from both ends for quantization </a:t>
            </a:r>
            <a:r>
              <a:rPr lang="en-US" dirty="0">
                <a:solidFill>
                  <a:srgbClr val="005D7C"/>
                </a:solidFill>
              </a:rPr>
              <a:t>(preprocessing)</a:t>
            </a:r>
          </a:p>
          <a:p>
            <a:pPr lvl="1"/>
            <a:r>
              <a:rPr lang="en-US" dirty="0"/>
              <a:t>Subsampling ciphertext ourselves by copying pixels values </a:t>
            </a:r>
            <a:r>
              <a:rPr lang="en-US" dirty="0">
                <a:solidFill>
                  <a:srgbClr val="005D7C"/>
                </a:solidFill>
              </a:rPr>
              <a:t>(postprocessing)</a:t>
            </a:r>
          </a:p>
          <a:p>
            <a:pPr lvl="1"/>
            <a:endParaRPr lang="en-US" dirty="0">
              <a:solidFill>
                <a:srgbClr val="005D7C"/>
              </a:solidFill>
            </a:endParaRPr>
          </a:p>
        </p:txBody>
      </p:sp>
      <p:graphicFrame>
        <p:nvGraphicFramePr>
          <p:cNvPr id="5" name="Table 4">
            <a:extLst>
              <a:ext uri="{FF2B5EF4-FFF2-40B4-BE49-F238E27FC236}">
                <a16:creationId xmlns:a16="http://schemas.microsoft.com/office/drawing/2014/main" id="{D732F538-9754-F430-B923-299186584C68}"/>
              </a:ext>
            </a:extLst>
          </p:cNvPr>
          <p:cNvGraphicFramePr>
            <a:graphicFrameLocks noGrp="1"/>
          </p:cNvGraphicFramePr>
          <p:nvPr>
            <p:extLst>
              <p:ext uri="{D42A27DB-BD31-4B8C-83A1-F6EECF244321}">
                <p14:modId xmlns:p14="http://schemas.microsoft.com/office/powerpoint/2010/main" val="2328482549"/>
              </p:ext>
            </p:extLst>
          </p:nvPr>
        </p:nvGraphicFramePr>
        <p:xfrm>
          <a:off x="1126484" y="4550807"/>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1347935839"/>
                    </a:ext>
                  </a:extLst>
                </a:gridCol>
                <a:gridCol w="754494">
                  <a:extLst>
                    <a:ext uri="{9D8B030D-6E8A-4147-A177-3AD203B41FA5}">
                      <a16:colId xmlns:a16="http://schemas.microsoft.com/office/drawing/2014/main" val="1864979537"/>
                    </a:ext>
                  </a:extLst>
                </a:gridCol>
              </a:tblGrid>
              <a:tr h="694377">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778073"/>
                  </a:ext>
                </a:extLst>
              </a:tr>
              <a:tr h="694377">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4446890"/>
                  </a:ext>
                </a:extLst>
              </a:tr>
            </a:tbl>
          </a:graphicData>
        </a:graphic>
      </p:graphicFrame>
      <p:sp>
        <p:nvSpPr>
          <p:cNvPr id="6" name="Arrow: Right 5">
            <a:extLst>
              <a:ext uri="{FF2B5EF4-FFF2-40B4-BE49-F238E27FC236}">
                <a16:creationId xmlns:a16="http://schemas.microsoft.com/office/drawing/2014/main" id="{B4D74A34-A78E-3227-26D3-41FAE57B5DBC}"/>
              </a:ext>
            </a:extLst>
          </p:cNvPr>
          <p:cNvSpPr/>
          <p:nvPr/>
        </p:nvSpPr>
        <p:spPr>
          <a:xfrm>
            <a:off x="3208658" y="5039916"/>
            <a:ext cx="828816" cy="410535"/>
          </a:xfrm>
          <a:prstGeom prst="rightArrow">
            <a:avLst/>
          </a:prstGeom>
          <a:solidFill>
            <a:schemeClr val="tx1"/>
          </a:solidFill>
          <a:ln>
            <a:solidFill>
              <a:srgbClr val="1A39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Table 8">
            <a:extLst>
              <a:ext uri="{FF2B5EF4-FFF2-40B4-BE49-F238E27FC236}">
                <a16:creationId xmlns:a16="http://schemas.microsoft.com/office/drawing/2014/main" id="{20BB4DB4-5F6C-2BCA-3E13-D337DA8696D2}"/>
              </a:ext>
            </a:extLst>
          </p:cNvPr>
          <p:cNvGraphicFramePr>
            <a:graphicFrameLocks noGrp="1"/>
          </p:cNvGraphicFramePr>
          <p:nvPr>
            <p:extLst>
              <p:ext uri="{D42A27DB-BD31-4B8C-83A1-F6EECF244321}">
                <p14:modId xmlns:p14="http://schemas.microsoft.com/office/powerpoint/2010/main" val="2408398232"/>
              </p:ext>
            </p:extLst>
          </p:nvPr>
        </p:nvGraphicFramePr>
        <p:xfrm>
          <a:off x="4547413" y="4550807"/>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1347935839"/>
                    </a:ext>
                  </a:extLst>
                </a:gridCol>
                <a:gridCol w="754494">
                  <a:extLst>
                    <a:ext uri="{9D8B030D-6E8A-4147-A177-3AD203B41FA5}">
                      <a16:colId xmlns:a16="http://schemas.microsoft.com/office/drawing/2014/main" val="1864979537"/>
                    </a:ext>
                  </a:extLst>
                </a:gridCol>
              </a:tblGrid>
              <a:tr h="694377">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extLst>
                  <a:ext uri="{0D108BD9-81ED-4DB2-BD59-A6C34878D82A}">
                    <a16:rowId xmlns:a16="http://schemas.microsoft.com/office/drawing/2014/main" val="2698778073"/>
                  </a:ext>
                </a:extLst>
              </a:tr>
              <a:tr h="694377">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extLst>
                  <a:ext uri="{0D108BD9-81ED-4DB2-BD59-A6C34878D82A}">
                    <a16:rowId xmlns:a16="http://schemas.microsoft.com/office/drawing/2014/main" val="194446890"/>
                  </a:ext>
                </a:extLst>
              </a:tr>
            </a:tbl>
          </a:graphicData>
        </a:graphic>
      </p:graphicFrame>
      <p:sp>
        <p:nvSpPr>
          <p:cNvPr id="10" name="Arc 9">
            <a:extLst>
              <a:ext uri="{FF2B5EF4-FFF2-40B4-BE49-F238E27FC236}">
                <a16:creationId xmlns:a16="http://schemas.microsoft.com/office/drawing/2014/main" id="{C12A1DDD-A6D5-5B40-A950-F1B0137B2439}"/>
              </a:ext>
            </a:extLst>
          </p:cNvPr>
          <p:cNvSpPr/>
          <p:nvPr/>
        </p:nvSpPr>
        <p:spPr>
          <a:xfrm rot="16815558">
            <a:off x="4864997" y="4144408"/>
            <a:ext cx="657225" cy="542925"/>
          </a:xfrm>
          <a:prstGeom prst="arc">
            <a:avLst>
              <a:gd name="adj1" fmla="val 16200000"/>
              <a:gd name="adj2" fmla="val 5035653"/>
            </a:avLst>
          </a:prstGeom>
          <a:ln w="38100">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3553CC0-8B2D-FD34-583F-A129971396B8}"/>
              </a:ext>
            </a:extLst>
          </p:cNvPr>
          <p:cNvSpPr>
            <a:spLocks noGrp="1"/>
          </p:cNvSpPr>
          <p:nvPr>
            <p:ph type="sldNum" sz="quarter" idx="12"/>
          </p:nvPr>
        </p:nvSpPr>
        <p:spPr/>
        <p:txBody>
          <a:bodyPr/>
          <a:lstStyle/>
          <a:p>
            <a:fld id="{98C1BC04-B89C-D043-B48C-D12E72BB068E}" type="slidenum">
              <a:rPr lang="en-US" smtClean="0"/>
              <a:t>39</a:t>
            </a:fld>
            <a:endParaRPr lang="en-US"/>
          </a:p>
        </p:txBody>
      </p:sp>
    </p:spTree>
    <p:extLst>
      <p:ext uri="{BB962C8B-B14F-4D97-AF65-F5344CB8AC3E}">
        <p14:creationId xmlns:p14="http://schemas.microsoft.com/office/powerpoint/2010/main" val="16497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E9CB7-8F4F-9B69-3C68-ED8F908035BE}"/>
            </a:ext>
          </a:extLst>
        </p:cNvPr>
        <p:cNvGrpSpPr/>
        <p:nvPr/>
      </p:nvGrpSpPr>
      <p:grpSpPr>
        <a:xfrm>
          <a:off x="0" y="0"/>
          <a:ext cx="0" cy="0"/>
          <a:chOff x="0" y="0"/>
          <a:chExt cx="0" cy="0"/>
        </a:xfrm>
      </p:grpSpPr>
      <p:pic>
        <p:nvPicPr>
          <p:cNvPr id="6" name="Picture 5" descr="Two Girls Hugging Green Field Daytime ...">
            <a:extLst>
              <a:ext uri="{FF2B5EF4-FFF2-40B4-BE49-F238E27FC236}">
                <a16:creationId xmlns:a16="http://schemas.microsoft.com/office/drawing/2014/main" id="{89910B1E-2CAF-D652-E7BC-E62D656DA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4746" y="2549823"/>
            <a:ext cx="1695450" cy="2705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C39459-2B78-2ED9-605A-4D74DA4F3C77}"/>
              </a:ext>
            </a:extLst>
          </p:cNvPr>
          <p:cNvSpPr>
            <a:spLocks noGrp="1"/>
          </p:cNvSpPr>
          <p:nvPr>
            <p:ph type="title"/>
          </p:nvPr>
        </p:nvSpPr>
        <p:spPr/>
        <p:txBody>
          <a:bodyPr/>
          <a:lstStyle/>
          <a:p>
            <a:r>
              <a:rPr lang="en-US" dirty="0"/>
              <a:t>Motivation</a:t>
            </a:r>
          </a:p>
        </p:txBody>
      </p:sp>
      <p:sp>
        <p:nvSpPr>
          <p:cNvPr id="5" name="Arrow: Down 4">
            <a:extLst>
              <a:ext uri="{FF2B5EF4-FFF2-40B4-BE49-F238E27FC236}">
                <a16:creationId xmlns:a16="http://schemas.microsoft.com/office/drawing/2014/main" id="{44973264-DAD6-64CA-5B75-0A5B54EFC3AF}"/>
              </a:ext>
            </a:extLst>
          </p:cNvPr>
          <p:cNvSpPr/>
          <p:nvPr/>
        </p:nvSpPr>
        <p:spPr>
          <a:xfrm rot="16200000">
            <a:off x="6073746" y="2376259"/>
            <a:ext cx="305670" cy="16687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78C5ED4-FE15-AC63-71FA-4A606A108907}"/>
              </a:ext>
            </a:extLst>
          </p:cNvPr>
          <p:cNvGrpSpPr/>
          <p:nvPr/>
        </p:nvGrpSpPr>
        <p:grpSpPr>
          <a:xfrm>
            <a:off x="7353675" y="2830679"/>
            <a:ext cx="1544830" cy="759905"/>
            <a:chOff x="7371618" y="2603563"/>
            <a:chExt cx="1544830" cy="759905"/>
          </a:xfrm>
        </p:grpSpPr>
        <p:sp>
          <p:nvSpPr>
            <p:cNvPr id="23" name="Rectangle 22">
              <a:extLst>
                <a:ext uri="{FF2B5EF4-FFF2-40B4-BE49-F238E27FC236}">
                  <a16:creationId xmlns:a16="http://schemas.microsoft.com/office/drawing/2014/main" id="{FD8CBC0F-76AB-88C4-84E8-9778C70F1E48}"/>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8EC0BCD-2B74-7EFE-8C15-013364103B56}"/>
                </a:ext>
              </a:extLst>
            </p:cNvPr>
            <p:cNvSpPr txBox="1"/>
            <p:nvPr/>
          </p:nvSpPr>
          <p:spPr>
            <a:xfrm>
              <a:off x="7453587" y="2814238"/>
              <a:ext cx="1380891" cy="338554"/>
            </a:xfrm>
            <a:prstGeom prst="rect">
              <a:avLst/>
            </a:prstGeom>
            <a:noFill/>
          </p:spPr>
          <p:txBody>
            <a:bodyPr wrap="none" rtlCol="0">
              <a:spAutoFit/>
            </a:bodyPr>
            <a:lstStyle/>
            <a:p>
              <a:r>
                <a:rPr lang="en-US" sz="1600" dirty="0"/>
                <a:t>Compression</a:t>
              </a:r>
            </a:p>
          </p:txBody>
        </p:sp>
      </p:grpSp>
      <p:sp>
        <p:nvSpPr>
          <p:cNvPr id="28" name="Rectangle 27">
            <a:extLst>
              <a:ext uri="{FF2B5EF4-FFF2-40B4-BE49-F238E27FC236}">
                <a16:creationId xmlns:a16="http://schemas.microsoft.com/office/drawing/2014/main" id="{6830F76A-1FDD-3A9B-6D88-FB7A0218345A}"/>
              </a:ext>
            </a:extLst>
          </p:cNvPr>
          <p:cNvSpPr/>
          <p:nvPr/>
        </p:nvSpPr>
        <p:spPr>
          <a:xfrm>
            <a:off x="7211598" y="1783756"/>
            <a:ext cx="4207141"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55AF7EA8-1725-C744-F7BF-BC8B47E1F701}"/>
              </a:ext>
            </a:extLst>
          </p:cNvPr>
          <p:cNvSpPr/>
          <p:nvPr/>
        </p:nvSpPr>
        <p:spPr>
          <a:xfrm rot="16200000">
            <a:off x="9203012" y="2887490"/>
            <a:ext cx="305670" cy="6133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Two Girls Hugging Green Field Daytime ...">
            <a:extLst>
              <a:ext uri="{FF2B5EF4-FFF2-40B4-BE49-F238E27FC236}">
                <a16:creationId xmlns:a16="http://schemas.microsoft.com/office/drawing/2014/main" id="{21399CF6-1AD9-9E5E-6350-41E28F96C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219" y="2409871"/>
            <a:ext cx="348724" cy="556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wo Girls Hugging Green Field Daytime ...">
            <a:extLst>
              <a:ext uri="{FF2B5EF4-FFF2-40B4-BE49-F238E27FC236}">
                <a16:creationId xmlns:a16="http://schemas.microsoft.com/office/drawing/2014/main" id="{E5A07CEA-CB2A-02F4-ECA0-BE97F278A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219" y="4152740"/>
            <a:ext cx="348724" cy="5563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FE02D72-EEA7-EAC2-97EF-3EB95950EB16}"/>
              </a:ext>
            </a:extLst>
          </p:cNvPr>
          <p:cNvSpPr/>
          <p:nvPr/>
        </p:nvSpPr>
        <p:spPr>
          <a:xfrm>
            <a:off x="521589" y="1783756"/>
            <a:ext cx="4718057"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60FAD03C-921D-CAD2-66F4-AD7291FB9F88}"/>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53701" y="1783756"/>
            <a:ext cx="813946" cy="76606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C5130DA-E683-37F6-9442-ED6F318C1815}"/>
              </a:ext>
            </a:extLst>
          </p:cNvPr>
          <p:cNvGrpSpPr/>
          <p:nvPr/>
        </p:nvGrpSpPr>
        <p:grpSpPr>
          <a:xfrm>
            <a:off x="7749198" y="1830587"/>
            <a:ext cx="2579857" cy="613578"/>
            <a:chOff x="8619464" y="2333493"/>
            <a:chExt cx="2579857" cy="613578"/>
          </a:xfrm>
        </p:grpSpPr>
        <p:pic>
          <p:nvPicPr>
            <p:cNvPr id="12" name="Picture 2" descr="Google Photo Creations">
              <a:extLst>
                <a:ext uri="{FF2B5EF4-FFF2-40B4-BE49-F238E27FC236}">
                  <a16:creationId xmlns:a16="http://schemas.microsoft.com/office/drawing/2014/main" id="{14306E61-0A7E-6C78-044E-33A0A6D0E91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9464" y="2333493"/>
              <a:ext cx="1044397" cy="586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5 most popular social media websites in 2024">
              <a:extLst>
                <a:ext uri="{FF2B5EF4-FFF2-40B4-BE49-F238E27FC236}">
                  <a16:creationId xmlns:a16="http://schemas.microsoft.com/office/drawing/2014/main" id="{C51CE79D-9A3A-43AB-5394-65539BAAE6DE}"/>
                </a:ext>
              </a:extLst>
            </p:cNvPr>
            <p:cNvPicPr>
              <a:picLocks noChangeAspect="1" noChangeArrowheads="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10217341" y="2333493"/>
              <a:ext cx="981980" cy="5510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What Ever Happened to Flickr? | TechSpot">
              <a:extLst>
                <a:ext uri="{FF2B5EF4-FFF2-40B4-BE49-F238E27FC236}">
                  <a16:creationId xmlns:a16="http://schemas.microsoft.com/office/drawing/2014/main" id="{37C28B76-D1A5-E55A-A0DA-8E0ABFB74A3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8904" y="2333493"/>
              <a:ext cx="1281216" cy="61357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6" descr="Server Icon Design 20966106 Vector Art ...">
            <a:extLst>
              <a:ext uri="{FF2B5EF4-FFF2-40B4-BE49-F238E27FC236}">
                <a16:creationId xmlns:a16="http://schemas.microsoft.com/office/drawing/2014/main" id="{C39DCBB7-95CC-E3A6-1FC3-E0D109E022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229" y="1811026"/>
            <a:ext cx="652701" cy="652701"/>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BD5B049C-8F54-735C-7DB1-2B729DE36D70}"/>
              </a:ext>
            </a:extLst>
          </p:cNvPr>
          <p:cNvSpPr/>
          <p:nvPr/>
        </p:nvSpPr>
        <p:spPr>
          <a:xfrm rot="5400000">
            <a:off x="7341024" y="2758396"/>
            <a:ext cx="305670" cy="42071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CF46E38-E902-8FC1-F83C-AA9B267B9EB6}"/>
              </a:ext>
            </a:extLst>
          </p:cNvPr>
          <p:cNvSpPr>
            <a:spLocks noGrp="1"/>
          </p:cNvSpPr>
          <p:nvPr>
            <p:ph type="sldNum" sz="quarter" idx="12"/>
          </p:nvPr>
        </p:nvSpPr>
        <p:spPr/>
        <p:txBody>
          <a:bodyPr/>
          <a:lstStyle/>
          <a:p>
            <a:fld id="{98C1BC04-B89C-D043-B48C-D12E72BB068E}" type="slidenum">
              <a:rPr lang="en-US" smtClean="0"/>
              <a:t>4</a:t>
            </a:fld>
            <a:endParaRPr lang="en-US"/>
          </a:p>
        </p:txBody>
      </p:sp>
    </p:spTree>
    <p:extLst>
      <p:ext uri="{BB962C8B-B14F-4D97-AF65-F5344CB8AC3E}">
        <p14:creationId xmlns:p14="http://schemas.microsoft.com/office/powerpoint/2010/main" val="3954461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AD298-2406-3C01-6A47-AE77ADE73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D84D6-3E01-25D3-2DAF-500C2087ECCF}"/>
              </a:ext>
            </a:extLst>
          </p:cNvPr>
          <p:cNvSpPr>
            <a:spLocks noGrp="1"/>
          </p:cNvSpPr>
          <p:nvPr>
            <p:ph type="title"/>
          </p:nvPr>
        </p:nvSpPr>
        <p:spPr/>
        <p:txBody>
          <a:bodyPr/>
          <a:lstStyle/>
          <a:p>
            <a:r>
              <a:rPr lang="en-US" dirty="0"/>
              <a:t>Pre/Postprocessing</a:t>
            </a:r>
          </a:p>
        </p:txBody>
      </p:sp>
      <p:sp>
        <p:nvSpPr>
          <p:cNvPr id="12" name="Content Placeholder 2">
            <a:extLst>
              <a:ext uri="{FF2B5EF4-FFF2-40B4-BE49-F238E27FC236}">
                <a16:creationId xmlns:a16="http://schemas.microsoft.com/office/drawing/2014/main" id="{D3DB995D-6159-DC89-4E4E-2EB630FD507F}"/>
              </a:ext>
            </a:extLst>
          </p:cNvPr>
          <p:cNvSpPr>
            <a:spLocks noGrp="1"/>
          </p:cNvSpPr>
          <p:nvPr>
            <p:ph idx="1"/>
          </p:nvPr>
        </p:nvSpPr>
        <p:spPr>
          <a:xfrm>
            <a:off x="838200" y="1825625"/>
            <a:ext cx="7418427" cy="4351338"/>
          </a:xfrm>
        </p:spPr>
        <p:txBody>
          <a:bodyPr/>
          <a:lstStyle/>
          <a:p>
            <a:r>
              <a:rPr lang="en-US" dirty="0"/>
              <a:t>We </a:t>
            </a:r>
            <a:r>
              <a:rPr lang="en-US" dirty="0">
                <a:solidFill>
                  <a:srgbClr val="005D7C"/>
                </a:solidFill>
              </a:rPr>
              <a:t>compress</a:t>
            </a:r>
            <a:r>
              <a:rPr lang="en-US" dirty="0"/>
              <a:t> the plaintext/ciphertext ourselves to combat lossy compression.</a:t>
            </a:r>
          </a:p>
          <a:p>
            <a:pPr lvl="1"/>
            <a:r>
              <a:rPr lang="en-US" dirty="0"/>
              <a:t>pushing pixel values in plaintext away from both ends for quantization </a:t>
            </a:r>
            <a:r>
              <a:rPr lang="en-US" dirty="0">
                <a:solidFill>
                  <a:srgbClr val="005D7C"/>
                </a:solidFill>
              </a:rPr>
              <a:t>(preprocessing)</a:t>
            </a:r>
          </a:p>
          <a:p>
            <a:pPr lvl="1"/>
            <a:r>
              <a:rPr lang="en-US" dirty="0"/>
              <a:t>Subsampling ciphertext ourselves by copying pixels values </a:t>
            </a:r>
            <a:r>
              <a:rPr lang="en-US" dirty="0">
                <a:solidFill>
                  <a:srgbClr val="005D7C"/>
                </a:solidFill>
              </a:rPr>
              <a:t>(postprocessing)</a:t>
            </a:r>
          </a:p>
        </p:txBody>
      </p:sp>
      <p:graphicFrame>
        <p:nvGraphicFramePr>
          <p:cNvPr id="5" name="Table 4">
            <a:extLst>
              <a:ext uri="{FF2B5EF4-FFF2-40B4-BE49-F238E27FC236}">
                <a16:creationId xmlns:a16="http://schemas.microsoft.com/office/drawing/2014/main" id="{EC05235B-638A-1D47-5DD4-621D093CFF5A}"/>
              </a:ext>
            </a:extLst>
          </p:cNvPr>
          <p:cNvGraphicFramePr>
            <a:graphicFrameLocks noGrp="1"/>
          </p:cNvGraphicFramePr>
          <p:nvPr/>
        </p:nvGraphicFramePr>
        <p:xfrm>
          <a:off x="1126484" y="4550807"/>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1347935839"/>
                    </a:ext>
                  </a:extLst>
                </a:gridCol>
                <a:gridCol w="754494">
                  <a:extLst>
                    <a:ext uri="{9D8B030D-6E8A-4147-A177-3AD203B41FA5}">
                      <a16:colId xmlns:a16="http://schemas.microsoft.com/office/drawing/2014/main" val="1864979537"/>
                    </a:ext>
                  </a:extLst>
                </a:gridCol>
              </a:tblGrid>
              <a:tr h="694377">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778073"/>
                  </a:ext>
                </a:extLst>
              </a:tr>
              <a:tr h="694377">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4446890"/>
                  </a:ext>
                </a:extLst>
              </a:tr>
            </a:tbl>
          </a:graphicData>
        </a:graphic>
      </p:graphicFrame>
      <p:sp>
        <p:nvSpPr>
          <p:cNvPr id="6" name="Arrow: Right 5">
            <a:extLst>
              <a:ext uri="{FF2B5EF4-FFF2-40B4-BE49-F238E27FC236}">
                <a16:creationId xmlns:a16="http://schemas.microsoft.com/office/drawing/2014/main" id="{58EF2619-B308-A512-6421-75D012437CA2}"/>
              </a:ext>
            </a:extLst>
          </p:cNvPr>
          <p:cNvSpPr/>
          <p:nvPr/>
        </p:nvSpPr>
        <p:spPr>
          <a:xfrm>
            <a:off x="3208658" y="5039916"/>
            <a:ext cx="828816" cy="410535"/>
          </a:xfrm>
          <a:prstGeom prst="rightArrow">
            <a:avLst/>
          </a:prstGeom>
          <a:solidFill>
            <a:schemeClr val="tx1"/>
          </a:solidFill>
          <a:ln>
            <a:solidFill>
              <a:srgbClr val="1A39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Table 8">
            <a:extLst>
              <a:ext uri="{FF2B5EF4-FFF2-40B4-BE49-F238E27FC236}">
                <a16:creationId xmlns:a16="http://schemas.microsoft.com/office/drawing/2014/main" id="{67A184DD-577D-9FD0-A859-E77AE3EA6BE2}"/>
              </a:ext>
            </a:extLst>
          </p:cNvPr>
          <p:cNvGraphicFramePr>
            <a:graphicFrameLocks noGrp="1"/>
          </p:cNvGraphicFramePr>
          <p:nvPr/>
        </p:nvGraphicFramePr>
        <p:xfrm>
          <a:off x="4547413" y="4550807"/>
          <a:ext cx="1508988" cy="1388754"/>
        </p:xfrm>
        <a:graphic>
          <a:graphicData uri="http://schemas.openxmlformats.org/drawingml/2006/table">
            <a:tbl>
              <a:tblPr firstRow="1" bandRow="1">
                <a:tableStyleId>{5C22544A-7EE6-4342-B048-85BDC9FD1C3A}</a:tableStyleId>
              </a:tblPr>
              <a:tblGrid>
                <a:gridCol w="754494">
                  <a:extLst>
                    <a:ext uri="{9D8B030D-6E8A-4147-A177-3AD203B41FA5}">
                      <a16:colId xmlns:a16="http://schemas.microsoft.com/office/drawing/2014/main" val="1347935839"/>
                    </a:ext>
                  </a:extLst>
                </a:gridCol>
                <a:gridCol w="754494">
                  <a:extLst>
                    <a:ext uri="{9D8B030D-6E8A-4147-A177-3AD203B41FA5}">
                      <a16:colId xmlns:a16="http://schemas.microsoft.com/office/drawing/2014/main" val="1864979537"/>
                    </a:ext>
                  </a:extLst>
                </a:gridCol>
              </a:tblGrid>
              <a:tr h="694377">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extLst>
                  <a:ext uri="{0D108BD9-81ED-4DB2-BD59-A6C34878D82A}">
                    <a16:rowId xmlns:a16="http://schemas.microsoft.com/office/drawing/2014/main" val="2698778073"/>
                  </a:ext>
                </a:extLst>
              </a:tr>
              <a:tr h="694377">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extLst>
                  <a:ext uri="{0D108BD9-81ED-4DB2-BD59-A6C34878D82A}">
                    <a16:rowId xmlns:a16="http://schemas.microsoft.com/office/drawing/2014/main" val="194446890"/>
                  </a:ext>
                </a:extLst>
              </a:tr>
            </a:tbl>
          </a:graphicData>
        </a:graphic>
      </p:graphicFrame>
      <p:sp>
        <p:nvSpPr>
          <p:cNvPr id="10" name="Arc 9">
            <a:extLst>
              <a:ext uri="{FF2B5EF4-FFF2-40B4-BE49-F238E27FC236}">
                <a16:creationId xmlns:a16="http://schemas.microsoft.com/office/drawing/2014/main" id="{F50B85A5-1F42-833B-3EEA-C8EAAEC1B30E}"/>
              </a:ext>
            </a:extLst>
          </p:cNvPr>
          <p:cNvSpPr/>
          <p:nvPr/>
        </p:nvSpPr>
        <p:spPr>
          <a:xfrm rot="16815558">
            <a:off x="4864997" y="4144408"/>
            <a:ext cx="657225" cy="542925"/>
          </a:xfrm>
          <a:prstGeom prst="arc">
            <a:avLst>
              <a:gd name="adj1" fmla="val 16200000"/>
              <a:gd name="adj2" fmla="val 5035653"/>
            </a:avLst>
          </a:prstGeom>
          <a:ln w="38100">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peech Bubble: Rectangle with Corners Rounded 2">
            <a:extLst>
              <a:ext uri="{FF2B5EF4-FFF2-40B4-BE49-F238E27FC236}">
                <a16:creationId xmlns:a16="http://schemas.microsoft.com/office/drawing/2014/main" id="{34CA21FE-A831-9120-76E8-6C9D9866EE26}"/>
              </a:ext>
            </a:extLst>
          </p:cNvPr>
          <p:cNvSpPr/>
          <p:nvPr/>
        </p:nvSpPr>
        <p:spPr>
          <a:xfrm>
            <a:off x="7534040" y="4001294"/>
            <a:ext cx="3819760" cy="1289086"/>
          </a:xfrm>
          <a:prstGeom prst="wedgeRoundRectCallout">
            <a:avLst>
              <a:gd name="adj1" fmla="val -77555"/>
              <a:gd name="adj2" fmla="val 6424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3F764B-2F26-481A-45D4-AB0F1025436E}"/>
              </a:ext>
            </a:extLst>
          </p:cNvPr>
          <p:cNvSpPr txBox="1"/>
          <p:nvPr/>
        </p:nvSpPr>
        <p:spPr>
          <a:xfrm>
            <a:off x="7723837" y="4184172"/>
            <a:ext cx="3440165" cy="923330"/>
          </a:xfrm>
          <a:prstGeom prst="rect">
            <a:avLst/>
          </a:prstGeom>
          <a:noFill/>
        </p:spPr>
        <p:txBody>
          <a:bodyPr wrap="square" rtlCol="0">
            <a:spAutoFit/>
          </a:bodyPr>
          <a:lstStyle/>
          <a:p>
            <a:pPr algn="ctr"/>
            <a:r>
              <a:rPr lang="en-US" dirty="0"/>
              <a:t>We only keep half of the pixels, just like a usual compression without encryption!</a:t>
            </a:r>
          </a:p>
        </p:txBody>
      </p:sp>
      <p:sp>
        <p:nvSpPr>
          <p:cNvPr id="4" name="Slide Number Placeholder 3">
            <a:extLst>
              <a:ext uri="{FF2B5EF4-FFF2-40B4-BE49-F238E27FC236}">
                <a16:creationId xmlns:a16="http://schemas.microsoft.com/office/drawing/2014/main" id="{1078CBF5-E8BA-E7F8-7ECE-F87A2E8BF5E3}"/>
              </a:ext>
            </a:extLst>
          </p:cNvPr>
          <p:cNvSpPr>
            <a:spLocks noGrp="1"/>
          </p:cNvSpPr>
          <p:nvPr>
            <p:ph type="sldNum" sz="quarter" idx="12"/>
          </p:nvPr>
        </p:nvSpPr>
        <p:spPr/>
        <p:txBody>
          <a:bodyPr/>
          <a:lstStyle/>
          <a:p>
            <a:fld id="{98C1BC04-B89C-D043-B48C-D12E72BB068E}" type="slidenum">
              <a:rPr lang="en-US" smtClean="0"/>
              <a:t>40</a:t>
            </a:fld>
            <a:endParaRPr lang="en-US"/>
          </a:p>
        </p:txBody>
      </p:sp>
    </p:spTree>
    <p:extLst>
      <p:ext uri="{BB962C8B-B14F-4D97-AF65-F5344CB8AC3E}">
        <p14:creationId xmlns:p14="http://schemas.microsoft.com/office/powerpoint/2010/main" val="1576120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7B19F-9E42-ADB4-7B8D-724C1270A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DDB59-5CF2-12A9-84E0-31A35F7CB73C}"/>
              </a:ext>
            </a:extLst>
          </p:cNvPr>
          <p:cNvSpPr>
            <a:spLocks noGrp="1"/>
          </p:cNvSpPr>
          <p:nvPr>
            <p:ph type="title"/>
          </p:nvPr>
        </p:nvSpPr>
        <p:spPr/>
        <p:txBody>
          <a:bodyPr/>
          <a:lstStyle/>
          <a:p>
            <a:r>
              <a:rPr lang="en-US" dirty="0"/>
              <a:t>Pre/Postprocessing</a:t>
            </a:r>
          </a:p>
        </p:txBody>
      </p:sp>
      <p:sp>
        <p:nvSpPr>
          <p:cNvPr id="12" name="Content Placeholder 2">
            <a:extLst>
              <a:ext uri="{FF2B5EF4-FFF2-40B4-BE49-F238E27FC236}">
                <a16:creationId xmlns:a16="http://schemas.microsoft.com/office/drawing/2014/main" id="{FF11BAC3-C4E8-2301-B5F8-C55D85DF5F8F}"/>
              </a:ext>
            </a:extLst>
          </p:cNvPr>
          <p:cNvSpPr>
            <a:spLocks noGrp="1"/>
          </p:cNvSpPr>
          <p:nvPr>
            <p:ph idx="1"/>
          </p:nvPr>
        </p:nvSpPr>
        <p:spPr>
          <a:xfrm>
            <a:off x="838200" y="1825625"/>
            <a:ext cx="7418427" cy="2093232"/>
          </a:xfrm>
        </p:spPr>
        <p:txBody>
          <a:bodyPr>
            <a:normAutofit lnSpcReduction="10000"/>
          </a:bodyPr>
          <a:lstStyle/>
          <a:p>
            <a:r>
              <a:rPr lang="en-US" dirty="0"/>
              <a:t>We </a:t>
            </a:r>
            <a:r>
              <a:rPr lang="en-US" dirty="0">
                <a:solidFill>
                  <a:srgbClr val="005D7C"/>
                </a:solidFill>
              </a:rPr>
              <a:t>compress</a:t>
            </a:r>
            <a:r>
              <a:rPr lang="en-US" dirty="0"/>
              <a:t> the plaintext/ciphertext ourselves to combat lossy compression.</a:t>
            </a:r>
          </a:p>
          <a:p>
            <a:pPr lvl="1"/>
            <a:r>
              <a:rPr lang="en-US" dirty="0"/>
              <a:t>pushing pixel values in plaintext away from both ends for quantization </a:t>
            </a:r>
            <a:r>
              <a:rPr lang="en-US" dirty="0">
                <a:solidFill>
                  <a:srgbClr val="005D7C"/>
                </a:solidFill>
              </a:rPr>
              <a:t>(preprocessing)</a:t>
            </a:r>
          </a:p>
          <a:p>
            <a:pPr lvl="1"/>
            <a:r>
              <a:rPr lang="en-US" dirty="0"/>
              <a:t>Subsampling ciphertext ourselves by copying pixels values </a:t>
            </a:r>
            <a:r>
              <a:rPr lang="en-US" dirty="0">
                <a:solidFill>
                  <a:srgbClr val="005D7C"/>
                </a:solidFill>
              </a:rPr>
              <a:t>(postprocessing)</a:t>
            </a:r>
          </a:p>
          <a:p>
            <a:pPr marL="457200" lvl="1" indent="0">
              <a:buNone/>
            </a:pPr>
            <a:endParaRPr lang="en-US" dirty="0">
              <a:solidFill>
                <a:srgbClr val="B4A465"/>
              </a:solidFill>
            </a:endParaRPr>
          </a:p>
        </p:txBody>
      </p:sp>
      <p:pic>
        <p:nvPicPr>
          <p:cNvPr id="3" name="Picture 2" descr="A group of colorful umbrellas&#10;&#10;AI-generated content may be incorrect.">
            <a:extLst>
              <a:ext uri="{FF2B5EF4-FFF2-40B4-BE49-F238E27FC236}">
                <a16:creationId xmlns:a16="http://schemas.microsoft.com/office/drawing/2014/main" id="{8EB3BE99-B75E-CE25-21AF-A3FF01E6E9FE}"/>
              </a:ext>
            </a:extLst>
          </p:cNvPr>
          <p:cNvPicPr>
            <a:picLocks noChangeAspect="1"/>
          </p:cNvPicPr>
          <p:nvPr/>
        </p:nvPicPr>
        <p:blipFill>
          <a:blip r:embed="rId3"/>
          <a:stretch>
            <a:fillRect/>
          </a:stretch>
        </p:blipFill>
        <p:spPr>
          <a:xfrm>
            <a:off x="1612412" y="4053794"/>
            <a:ext cx="2239642" cy="1493095"/>
          </a:xfrm>
          <a:prstGeom prst="rect">
            <a:avLst/>
          </a:prstGeom>
        </p:spPr>
      </p:pic>
      <p:sp>
        <p:nvSpPr>
          <p:cNvPr id="4" name="TextBox 3">
            <a:extLst>
              <a:ext uri="{FF2B5EF4-FFF2-40B4-BE49-F238E27FC236}">
                <a16:creationId xmlns:a16="http://schemas.microsoft.com/office/drawing/2014/main" id="{0C9CB490-B8F4-EE53-5F66-7BAADB558D48}"/>
              </a:ext>
            </a:extLst>
          </p:cNvPr>
          <p:cNvSpPr txBox="1"/>
          <p:nvPr/>
        </p:nvSpPr>
        <p:spPr>
          <a:xfrm>
            <a:off x="1612412" y="5673733"/>
            <a:ext cx="2239642" cy="923330"/>
          </a:xfrm>
          <a:prstGeom prst="rect">
            <a:avLst/>
          </a:prstGeom>
          <a:noFill/>
        </p:spPr>
        <p:txBody>
          <a:bodyPr wrap="square" rtlCol="0">
            <a:spAutoFit/>
          </a:bodyPr>
          <a:lstStyle/>
          <a:p>
            <a:r>
              <a:rPr lang="en-US" dirty="0"/>
              <a:t>Decryption result after the pre- and post-processing</a:t>
            </a:r>
          </a:p>
        </p:txBody>
      </p:sp>
      <p:pic>
        <p:nvPicPr>
          <p:cNvPr id="6" name="Picture 5" descr="A group of umbrellas flying in the sky&#10;&#10;AI-generated content may be incorrect.">
            <a:extLst>
              <a:ext uri="{FF2B5EF4-FFF2-40B4-BE49-F238E27FC236}">
                <a16:creationId xmlns:a16="http://schemas.microsoft.com/office/drawing/2014/main" id="{5C922C4B-260D-16E9-0967-3E4DD12784AB}"/>
              </a:ext>
            </a:extLst>
          </p:cNvPr>
          <p:cNvPicPr>
            <a:picLocks noChangeAspect="1"/>
          </p:cNvPicPr>
          <p:nvPr/>
        </p:nvPicPr>
        <p:blipFill>
          <a:blip r:embed="rId4"/>
          <a:stretch>
            <a:fillRect/>
          </a:stretch>
        </p:blipFill>
        <p:spPr>
          <a:xfrm>
            <a:off x="1612412" y="4053794"/>
            <a:ext cx="2239642" cy="1493094"/>
          </a:xfrm>
          <a:prstGeom prst="rect">
            <a:avLst/>
          </a:prstGeom>
        </p:spPr>
      </p:pic>
      <p:sp>
        <p:nvSpPr>
          <p:cNvPr id="5" name="Slide Number Placeholder 4">
            <a:extLst>
              <a:ext uri="{FF2B5EF4-FFF2-40B4-BE49-F238E27FC236}">
                <a16:creationId xmlns:a16="http://schemas.microsoft.com/office/drawing/2014/main" id="{06066BC8-64A1-7151-B99B-90EF445903FB}"/>
              </a:ext>
            </a:extLst>
          </p:cNvPr>
          <p:cNvSpPr>
            <a:spLocks noGrp="1"/>
          </p:cNvSpPr>
          <p:nvPr>
            <p:ph type="sldNum" sz="quarter" idx="12"/>
          </p:nvPr>
        </p:nvSpPr>
        <p:spPr/>
        <p:txBody>
          <a:bodyPr/>
          <a:lstStyle/>
          <a:p>
            <a:fld id="{98C1BC04-B89C-D043-B48C-D12E72BB068E}" type="slidenum">
              <a:rPr lang="en-US" smtClean="0"/>
              <a:t>41</a:t>
            </a:fld>
            <a:endParaRPr lang="en-US"/>
          </a:p>
        </p:txBody>
      </p:sp>
    </p:spTree>
    <p:extLst>
      <p:ext uri="{BB962C8B-B14F-4D97-AF65-F5344CB8AC3E}">
        <p14:creationId xmlns:p14="http://schemas.microsoft.com/office/powerpoint/2010/main" val="4225539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4A91-0C16-2ED7-6DCF-89519F404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8232F-287C-F154-ACC5-8B2B44C84E3F}"/>
              </a:ext>
            </a:extLst>
          </p:cNvPr>
          <p:cNvSpPr>
            <a:spLocks noGrp="1"/>
          </p:cNvSpPr>
          <p:nvPr>
            <p:ph type="title"/>
          </p:nvPr>
        </p:nvSpPr>
        <p:spPr/>
        <p:txBody>
          <a:bodyPr/>
          <a:lstStyle/>
          <a:p>
            <a:r>
              <a:rPr lang="en-US" dirty="0"/>
              <a:t>Pre/Postprocessing</a:t>
            </a:r>
          </a:p>
        </p:txBody>
      </p:sp>
      <p:sp>
        <p:nvSpPr>
          <p:cNvPr id="12" name="Content Placeholder 2">
            <a:extLst>
              <a:ext uri="{FF2B5EF4-FFF2-40B4-BE49-F238E27FC236}">
                <a16:creationId xmlns:a16="http://schemas.microsoft.com/office/drawing/2014/main" id="{D828E937-6A5F-6276-A1A7-B96E30D8F4AE}"/>
              </a:ext>
            </a:extLst>
          </p:cNvPr>
          <p:cNvSpPr>
            <a:spLocks noGrp="1"/>
          </p:cNvSpPr>
          <p:nvPr>
            <p:ph idx="1"/>
          </p:nvPr>
        </p:nvSpPr>
        <p:spPr>
          <a:xfrm>
            <a:off x="838200" y="1825625"/>
            <a:ext cx="7418427" cy="2093232"/>
          </a:xfrm>
        </p:spPr>
        <p:txBody>
          <a:bodyPr>
            <a:normAutofit lnSpcReduction="10000"/>
          </a:bodyPr>
          <a:lstStyle/>
          <a:p>
            <a:r>
              <a:rPr lang="en-US" dirty="0"/>
              <a:t>We </a:t>
            </a:r>
            <a:r>
              <a:rPr lang="en-US" dirty="0">
                <a:solidFill>
                  <a:srgbClr val="005D7C"/>
                </a:solidFill>
              </a:rPr>
              <a:t>compress</a:t>
            </a:r>
            <a:r>
              <a:rPr lang="en-US" dirty="0"/>
              <a:t> the plaintext/ciphertext ourselves to combat lossy compression.</a:t>
            </a:r>
          </a:p>
          <a:p>
            <a:pPr lvl="1"/>
            <a:r>
              <a:rPr lang="en-US" dirty="0"/>
              <a:t>pushing pixel values in plaintext away from both ends for quantization </a:t>
            </a:r>
            <a:r>
              <a:rPr lang="en-US" dirty="0">
                <a:solidFill>
                  <a:srgbClr val="005D7C"/>
                </a:solidFill>
              </a:rPr>
              <a:t>(preprocessing)</a:t>
            </a:r>
          </a:p>
          <a:p>
            <a:pPr lvl="1"/>
            <a:r>
              <a:rPr lang="en-US" dirty="0"/>
              <a:t>Subsampling ciphertext ourselves by copying pixels values </a:t>
            </a:r>
            <a:r>
              <a:rPr lang="en-US" dirty="0">
                <a:solidFill>
                  <a:srgbClr val="005D7C"/>
                </a:solidFill>
              </a:rPr>
              <a:t>(postprocessing)</a:t>
            </a:r>
          </a:p>
          <a:p>
            <a:pPr marL="457200" lvl="1" indent="0">
              <a:buNone/>
            </a:pPr>
            <a:endParaRPr lang="en-US" dirty="0">
              <a:solidFill>
                <a:srgbClr val="B4A465"/>
              </a:solidFill>
            </a:endParaRPr>
          </a:p>
        </p:txBody>
      </p:sp>
      <p:sp>
        <p:nvSpPr>
          <p:cNvPr id="13" name="Content Placeholder 2">
            <a:extLst>
              <a:ext uri="{FF2B5EF4-FFF2-40B4-BE49-F238E27FC236}">
                <a16:creationId xmlns:a16="http://schemas.microsoft.com/office/drawing/2014/main" id="{967254B1-646E-BF46-71A1-456E5E625C3B}"/>
              </a:ext>
            </a:extLst>
          </p:cNvPr>
          <p:cNvSpPr txBox="1">
            <a:spLocks/>
          </p:cNvSpPr>
          <p:nvPr/>
        </p:nvSpPr>
        <p:spPr>
          <a:xfrm>
            <a:off x="838200" y="3883400"/>
            <a:ext cx="7418427" cy="2093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Apply a graphic filter on decrypted plaintext and expand it to original size</a:t>
            </a:r>
            <a:endParaRPr lang="en-US" dirty="0">
              <a:solidFill>
                <a:srgbClr val="B4A465"/>
              </a:solidFill>
            </a:endParaRPr>
          </a:p>
          <a:p>
            <a:pPr marL="457200" lvl="1" indent="0">
              <a:buFont typeface="Arial" panose="020B0604020202020204" pitchFamily="34" charset="0"/>
              <a:buNone/>
            </a:pPr>
            <a:endParaRPr lang="en-US" dirty="0">
              <a:solidFill>
                <a:srgbClr val="B4A465"/>
              </a:solidFill>
            </a:endParaRPr>
          </a:p>
        </p:txBody>
      </p:sp>
      <p:sp>
        <p:nvSpPr>
          <p:cNvPr id="3" name="Slide Number Placeholder 2">
            <a:extLst>
              <a:ext uri="{FF2B5EF4-FFF2-40B4-BE49-F238E27FC236}">
                <a16:creationId xmlns:a16="http://schemas.microsoft.com/office/drawing/2014/main" id="{A9BA52AD-114F-8A83-E5B9-1C78A07EA874}"/>
              </a:ext>
            </a:extLst>
          </p:cNvPr>
          <p:cNvSpPr>
            <a:spLocks noGrp="1"/>
          </p:cNvSpPr>
          <p:nvPr>
            <p:ph type="sldNum" sz="quarter" idx="12"/>
          </p:nvPr>
        </p:nvSpPr>
        <p:spPr/>
        <p:txBody>
          <a:bodyPr/>
          <a:lstStyle/>
          <a:p>
            <a:fld id="{98C1BC04-B89C-D043-B48C-D12E72BB068E}" type="slidenum">
              <a:rPr lang="en-US" smtClean="0"/>
              <a:t>42</a:t>
            </a:fld>
            <a:endParaRPr lang="en-US"/>
          </a:p>
        </p:txBody>
      </p:sp>
    </p:spTree>
    <p:extLst>
      <p:ext uri="{BB962C8B-B14F-4D97-AF65-F5344CB8AC3E}">
        <p14:creationId xmlns:p14="http://schemas.microsoft.com/office/powerpoint/2010/main" val="3040915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3CF27-1B88-12ED-BA27-B2692335F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B400F-E215-1E63-989E-8022735C92C8}"/>
              </a:ext>
            </a:extLst>
          </p:cNvPr>
          <p:cNvSpPr>
            <a:spLocks noGrp="1"/>
          </p:cNvSpPr>
          <p:nvPr>
            <p:ph type="title"/>
          </p:nvPr>
        </p:nvSpPr>
        <p:spPr/>
        <p:txBody>
          <a:bodyPr/>
          <a:lstStyle/>
          <a:p>
            <a:r>
              <a:rPr lang="en-US" dirty="0"/>
              <a:t>Pre/Postprocessing</a:t>
            </a:r>
          </a:p>
        </p:txBody>
      </p:sp>
      <p:sp>
        <p:nvSpPr>
          <p:cNvPr id="12" name="Content Placeholder 2">
            <a:extLst>
              <a:ext uri="{FF2B5EF4-FFF2-40B4-BE49-F238E27FC236}">
                <a16:creationId xmlns:a16="http://schemas.microsoft.com/office/drawing/2014/main" id="{177F7A67-771F-2ADD-FDF3-0AD13E982CB2}"/>
              </a:ext>
            </a:extLst>
          </p:cNvPr>
          <p:cNvSpPr>
            <a:spLocks noGrp="1"/>
          </p:cNvSpPr>
          <p:nvPr>
            <p:ph idx="1"/>
          </p:nvPr>
        </p:nvSpPr>
        <p:spPr>
          <a:xfrm>
            <a:off x="838200" y="1825625"/>
            <a:ext cx="7418427" cy="2093232"/>
          </a:xfrm>
        </p:spPr>
        <p:txBody>
          <a:bodyPr>
            <a:normAutofit lnSpcReduction="10000"/>
          </a:bodyPr>
          <a:lstStyle/>
          <a:p>
            <a:r>
              <a:rPr lang="en-US" dirty="0"/>
              <a:t>We </a:t>
            </a:r>
            <a:r>
              <a:rPr lang="en-US" dirty="0">
                <a:solidFill>
                  <a:srgbClr val="005D7C"/>
                </a:solidFill>
              </a:rPr>
              <a:t>compress</a:t>
            </a:r>
            <a:r>
              <a:rPr lang="en-US" dirty="0"/>
              <a:t> the plaintext/ciphertext ourselves to combat lossy compression.</a:t>
            </a:r>
          </a:p>
          <a:p>
            <a:pPr lvl="1"/>
            <a:r>
              <a:rPr lang="en-US" dirty="0"/>
              <a:t>pushing pixel values in plaintext away from both ends for quantization </a:t>
            </a:r>
            <a:r>
              <a:rPr lang="en-US" dirty="0">
                <a:solidFill>
                  <a:srgbClr val="005D7C"/>
                </a:solidFill>
              </a:rPr>
              <a:t>(preprocessing)</a:t>
            </a:r>
          </a:p>
          <a:p>
            <a:pPr lvl="1"/>
            <a:r>
              <a:rPr lang="en-US" dirty="0"/>
              <a:t>Subsampling ciphertext ourselves by copying pixels values </a:t>
            </a:r>
            <a:r>
              <a:rPr lang="en-US" dirty="0">
                <a:solidFill>
                  <a:srgbClr val="005D7C"/>
                </a:solidFill>
              </a:rPr>
              <a:t>(postprocessing)</a:t>
            </a:r>
          </a:p>
          <a:p>
            <a:pPr marL="457200" lvl="1" indent="0">
              <a:buNone/>
            </a:pPr>
            <a:endParaRPr lang="en-US" dirty="0">
              <a:solidFill>
                <a:srgbClr val="B4A465"/>
              </a:solidFill>
            </a:endParaRPr>
          </a:p>
        </p:txBody>
      </p:sp>
      <p:sp>
        <p:nvSpPr>
          <p:cNvPr id="13" name="Content Placeholder 2">
            <a:extLst>
              <a:ext uri="{FF2B5EF4-FFF2-40B4-BE49-F238E27FC236}">
                <a16:creationId xmlns:a16="http://schemas.microsoft.com/office/drawing/2014/main" id="{ACD179CB-4A6B-5FDF-6232-7B5BDF4E696C}"/>
              </a:ext>
            </a:extLst>
          </p:cNvPr>
          <p:cNvSpPr txBox="1">
            <a:spLocks/>
          </p:cNvSpPr>
          <p:nvPr/>
        </p:nvSpPr>
        <p:spPr>
          <a:xfrm>
            <a:off x="838200" y="3883400"/>
            <a:ext cx="7418427" cy="2093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Apply a graphic filter on decrypted plaintext and expand it to original size</a:t>
            </a:r>
            <a:endParaRPr lang="en-US" dirty="0">
              <a:solidFill>
                <a:srgbClr val="B4A465"/>
              </a:solidFill>
            </a:endParaRPr>
          </a:p>
          <a:p>
            <a:pPr marL="457200" lvl="1" indent="0">
              <a:buFont typeface="Arial" panose="020B0604020202020204" pitchFamily="34" charset="0"/>
              <a:buNone/>
            </a:pPr>
            <a:endParaRPr lang="en-US" dirty="0">
              <a:solidFill>
                <a:srgbClr val="B4A465"/>
              </a:solidFill>
            </a:endParaRPr>
          </a:p>
        </p:txBody>
      </p:sp>
      <p:pic>
        <p:nvPicPr>
          <p:cNvPr id="3" name="Picture 2" descr="A group of umbrellas flying in the sky&#10;&#10;AI-generated content may be incorrect.">
            <a:extLst>
              <a:ext uri="{FF2B5EF4-FFF2-40B4-BE49-F238E27FC236}">
                <a16:creationId xmlns:a16="http://schemas.microsoft.com/office/drawing/2014/main" id="{DCF01E15-6E1D-5DC8-26FD-B99B6965DED3}"/>
              </a:ext>
            </a:extLst>
          </p:cNvPr>
          <p:cNvPicPr>
            <a:picLocks noChangeAspect="1"/>
          </p:cNvPicPr>
          <p:nvPr/>
        </p:nvPicPr>
        <p:blipFill>
          <a:blip r:embed="rId3"/>
          <a:stretch>
            <a:fillRect/>
          </a:stretch>
        </p:blipFill>
        <p:spPr>
          <a:xfrm>
            <a:off x="1572048" y="4964010"/>
            <a:ext cx="2239642" cy="1493094"/>
          </a:xfrm>
          <a:prstGeom prst="rect">
            <a:avLst/>
          </a:prstGeom>
        </p:spPr>
      </p:pic>
      <p:pic>
        <p:nvPicPr>
          <p:cNvPr id="5" name="Picture 4" descr="Many umbrellas flying in the sky&#10;&#10;AI-generated content may be incorrect.">
            <a:extLst>
              <a:ext uri="{FF2B5EF4-FFF2-40B4-BE49-F238E27FC236}">
                <a16:creationId xmlns:a16="http://schemas.microsoft.com/office/drawing/2014/main" id="{9BA1D379-C6D1-63D3-6802-A74A918F1561}"/>
              </a:ext>
            </a:extLst>
          </p:cNvPr>
          <p:cNvPicPr>
            <a:picLocks noChangeAspect="1"/>
          </p:cNvPicPr>
          <p:nvPr/>
        </p:nvPicPr>
        <p:blipFill>
          <a:blip r:embed="rId4"/>
          <a:stretch>
            <a:fillRect/>
          </a:stretch>
        </p:blipFill>
        <p:spPr>
          <a:xfrm>
            <a:off x="1572048" y="4964010"/>
            <a:ext cx="2239642" cy="1493094"/>
          </a:xfrm>
          <a:prstGeom prst="rect">
            <a:avLst/>
          </a:prstGeom>
        </p:spPr>
      </p:pic>
      <p:sp>
        <p:nvSpPr>
          <p:cNvPr id="4" name="Slide Number Placeholder 3">
            <a:extLst>
              <a:ext uri="{FF2B5EF4-FFF2-40B4-BE49-F238E27FC236}">
                <a16:creationId xmlns:a16="http://schemas.microsoft.com/office/drawing/2014/main" id="{6675770F-91DE-4DD1-048F-06ED031A3E8C}"/>
              </a:ext>
            </a:extLst>
          </p:cNvPr>
          <p:cNvSpPr>
            <a:spLocks noGrp="1"/>
          </p:cNvSpPr>
          <p:nvPr>
            <p:ph type="sldNum" sz="quarter" idx="12"/>
          </p:nvPr>
        </p:nvSpPr>
        <p:spPr/>
        <p:txBody>
          <a:bodyPr/>
          <a:lstStyle/>
          <a:p>
            <a:fld id="{98C1BC04-B89C-D043-B48C-D12E72BB068E}" type="slidenum">
              <a:rPr lang="en-US" smtClean="0"/>
              <a:t>43</a:t>
            </a:fld>
            <a:endParaRPr lang="en-US"/>
          </a:p>
        </p:txBody>
      </p:sp>
    </p:spTree>
    <p:extLst>
      <p:ext uri="{BB962C8B-B14F-4D97-AF65-F5344CB8AC3E}">
        <p14:creationId xmlns:p14="http://schemas.microsoft.com/office/powerpoint/2010/main" val="1132781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umbrellas in the air&#10;&#10;AI-generated content may be incorrect.">
            <a:extLst>
              <a:ext uri="{FF2B5EF4-FFF2-40B4-BE49-F238E27FC236}">
                <a16:creationId xmlns:a16="http://schemas.microsoft.com/office/drawing/2014/main" id="{CFCE1501-4519-EDA2-4FB2-7CF04B25FED3}"/>
              </a:ext>
            </a:extLst>
          </p:cNvPr>
          <p:cNvPicPr>
            <a:picLocks noGrp="1" noChangeAspect="1"/>
          </p:cNvPicPr>
          <p:nvPr>
            <p:ph idx="1"/>
          </p:nvPr>
        </p:nvPicPr>
        <p:blipFill>
          <a:blip r:embed="rId2"/>
          <a:stretch>
            <a:fillRect/>
          </a:stretch>
        </p:blipFill>
        <p:spPr>
          <a:xfrm>
            <a:off x="1312681" y="576567"/>
            <a:ext cx="1870451" cy="1247591"/>
          </a:xfrm>
        </p:spPr>
      </p:pic>
      <p:sp>
        <p:nvSpPr>
          <p:cNvPr id="6" name="TextBox 5">
            <a:extLst>
              <a:ext uri="{FF2B5EF4-FFF2-40B4-BE49-F238E27FC236}">
                <a16:creationId xmlns:a16="http://schemas.microsoft.com/office/drawing/2014/main" id="{38AC4C24-2828-072F-538C-68675097F7B0}"/>
              </a:ext>
            </a:extLst>
          </p:cNvPr>
          <p:cNvSpPr txBox="1"/>
          <p:nvPr/>
        </p:nvSpPr>
        <p:spPr>
          <a:xfrm>
            <a:off x="3472917" y="1015696"/>
            <a:ext cx="1711685" cy="369332"/>
          </a:xfrm>
          <a:prstGeom prst="rect">
            <a:avLst/>
          </a:prstGeom>
          <a:noFill/>
        </p:spPr>
        <p:txBody>
          <a:bodyPr wrap="square" rtlCol="0">
            <a:spAutoFit/>
          </a:bodyPr>
          <a:lstStyle/>
          <a:p>
            <a:pPr algn="ctr"/>
            <a:r>
              <a:rPr lang="en-US" dirty="0"/>
              <a:t>Original</a:t>
            </a:r>
          </a:p>
        </p:txBody>
      </p:sp>
      <p:pic>
        <p:nvPicPr>
          <p:cNvPr id="8" name="Picture 7" descr="A close-up of a colorful background&#10;&#10;AI-generated content may be incorrect.">
            <a:extLst>
              <a:ext uri="{FF2B5EF4-FFF2-40B4-BE49-F238E27FC236}">
                <a16:creationId xmlns:a16="http://schemas.microsoft.com/office/drawing/2014/main" id="{F6C7FD93-002B-8D8D-16B6-6545D60578D0}"/>
              </a:ext>
            </a:extLst>
          </p:cNvPr>
          <p:cNvPicPr>
            <a:picLocks noChangeAspect="1"/>
          </p:cNvPicPr>
          <p:nvPr/>
        </p:nvPicPr>
        <p:blipFill>
          <a:blip r:embed="rId3"/>
          <a:stretch>
            <a:fillRect/>
          </a:stretch>
        </p:blipFill>
        <p:spPr>
          <a:xfrm>
            <a:off x="1312681" y="2312641"/>
            <a:ext cx="1871386" cy="1247591"/>
          </a:xfrm>
          <a:prstGeom prst="rect">
            <a:avLst/>
          </a:prstGeom>
        </p:spPr>
      </p:pic>
      <p:sp>
        <p:nvSpPr>
          <p:cNvPr id="9" name="TextBox 8">
            <a:extLst>
              <a:ext uri="{FF2B5EF4-FFF2-40B4-BE49-F238E27FC236}">
                <a16:creationId xmlns:a16="http://schemas.microsoft.com/office/drawing/2014/main" id="{DD1EB4FB-27AA-4501-E9D8-FD861A2BBA81}"/>
              </a:ext>
            </a:extLst>
          </p:cNvPr>
          <p:cNvSpPr txBox="1"/>
          <p:nvPr/>
        </p:nvSpPr>
        <p:spPr>
          <a:xfrm>
            <a:off x="3472917" y="2751770"/>
            <a:ext cx="1711685" cy="369332"/>
          </a:xfrm>
          <a:prstGeom prst="rect">
            <a:avLst/>
          </a:prstGeom>
          <a:noFill/>
        </p:spPr>
        <p:txBody>
          <a:bodyPr wrap="square" rtlCol="0">
            <a:spAutoFit/>
          </a:bodyPr>
          <a:lstStyle/>
          <a:p>
            <a:pPr algn="ctr"/>
            <a:r>
              <a:rPr lang="en-US" dirty="0"/>
              <a:t>Decryption</a:t>
            </a:r>
          </a:p>
        </p:txBody>
      </p:sp>
      <p:pic>
        <p:nvPicPr>
          <p:cNvPr id="10" name="Picture 9" descr="A close-up of a colorful background&#10;&#10;AI-generated content may be incorrect.">
            <a:extLst>
              <a:ext uri="{FF2B5EF4-FFF2-40B4-BE49-F238E27FC236}">
                <a16:creationId xmlns:a16="http://schemas.microsoft.com/office/drawing/2014/main" id="{A62084A6-712E-5E03-F8B4-D0C5235A73CA}"/>
              </a:ext>
            </a:extLst>
          </p:cNvPr>
          <p:cNvPicPr>
            <a:picLocks noChangeAspect="1"/>
          </p:cNvPicPr>
          <p:nvPr/>
        </p:nvPicPr>
        <p:blipFill>
          <a:blip r:embed="rId3"/>
          <a:stretch>
            <a:fillRect/>
          </a:stretch>
        </p:blipFill>
        <p:spPr>
          <a:xfrm>
            <a:off x="1312681" y="4048715"/>
            <a:ext cx="1871386" cy="1247591"/>
          </a:xfrm>
          <a:prstGeom prst="rect">
            <a:avLst/>
          </a:prstGeom>
        </p:spPr>
      </p:pic>
      <p:sp>
        <p:nvSpPr>
          <p:cNvPr id="11" name="TextBox 10">
            <a:extLst>
              <a:ext uri="{FF2B5EF4-FFF2-40B4-BE49-F238E27FC236}">
                <a16:creationId xmlns:a16="http://schemas.microsoft.com/office/drawing/2014/main" id="{6CCAEB5F-64CE-68C9-3EE0-4BA9E6488F3D}"/>
              </a:ext>
            </a:extLst>
          </p:cNvPr>
          <p:cNvSpPr txBox="1"/>
          <p:nvPr/>
        </p:nvSpPr>
        <p:spPr>
          <a:xfrm>
            <a:off x="3472917" y="4487844"/>
            <a:ext cx="1711685" cy="646331"/>
          </a:xfrm>
          <a:prstGeom prst="rect">
            <a:avLst/>
          </a:prstGeom>
          <a:noFill/>
        </p:spPr>
        <p:txBody>
          <a:bodyPr wrap="square" rtlCol="0">
            <a:spAutoFit/>
          </a:bodyPr>
          <a:lstStyle/>
          <a:p>
            <a:pPr algn="ctr"/>
            <a:r>
              <a:rPr lang="en-US" dirty="0"/>
              <a:t>Decryption after “pushing”</a:t>
            </a:r>
          </a:p>
        </p:txBody>
      </p:sp>
      <p:pic>
        <p:nvPicPr>
          <p:cNvPr id="13" name="Picture 12" descr="A group of colorful umbrellas&#10;&#10;AI-generated content may be incorrect.">
            <a:extLst>
              <a:ext uri="{FF2B5EF4-FFF2-40B4-BE49-F238E27FC236}">
                <a16:creationId xmlns:a16="http://schemas.microsoft.com/office/drawing/2014/main" id="{87891347-1F90-C223-32A0-F9C62430D1C3}"/>
              </a:ext>
            </a:extLst>
          </p:cNvPr>
          <p:cNvPicPr>
            <a:picLocks noChangeAspect="1"/>
          </p:cNvPicPr>
          <p:nvPr/>
        </p:nvPicPr>
        <p:blipFill>
          <a:blip r:embed="rId4"/>
          <a:stretch>
            <a:fillRect/>
          </a:stretch>
        </p:blipFill>
        <p:spPr>
          <a:xfrm>
            <a:off x="1312681" y="4048715"/>
            <a:ext cx="1871387" cy="1247591"/>
          </a:xfrm>
          <a:prstGeom prst="rect">
            <a:avLst/>
          </a:prstGeom>
        </p:spPr>
      </p:pic>
      <p:sp>
        <p:nvSpPr>
          <p:cNvPr id="14" name="TextBox 13">
            <a:extLst>
              <a:ext uri="{FF2B5EF4-FFF2-40B4-BE49-F238E27FC236}">
                <a16:creationId xmlns:a16="http://schemas.microsoft.com/office/drawing/2014/main" id="{338B13E3-10E0-28E9-7152-91EED55EE948}"/>
              </a:ext>
            </a:extLst>
          </p:cNvPr>
          <p:cNvSpPr txBox="1"/>
          <p:nvPr/>
        </p:nvSpPr>
        <p:spPr>
          <a:xfrm>
            <a:off x="8794906" y="749935"/>
            <a:ext cx="2352066" cy="923330"/>
          </a:xfrm>
          <a:prstGeom prst="rect">
            <a:avLst/>
          </a:prstGeom>
          <a:noFill/>
        </p:spPr>
        <p:txBody>
          <a:bodyPr wrap="square" rtlCol="0">
            <a:spAutoFit/>
          </a:bodyPr>
          <a:lstStyle/>
          <a:p>
            <a:pPr algn="ctr"/>
            <a:r>
              <a:rPr lang="en-US" dirty="0"/>
              <a:t>Decryption after “pushing”</a:t>
            </a:r>
          </a:p>
          <a:p>
            <a:pPr algn="ctr"/>
            <a:r>
              <a:rPr lang="en-US" dirty="0"/>
              <a:t>and “subsampling”</a:t>
            </a:r>
          </a:p>
        </p:txBody>
      </p:sp>
      <p:pic>
        <p:nvPicPr>
          <p:cNvPr id="15" name="Picture 14" descr="A group of colorful umbrellas&#10;&#10;AI-generated content may be incorrect.">
            <a:extLst>
              <a:ext uri="{FF2B5EF4-FFF2-40B4-BE49-F238E27FC236}">
                <a16:creationId xmlns:a16="http://schemas.microsoft.com/office/drawing/2014/main" id="{4915AAEF-3CCD-0603-B16C-9D5FEC857BB5}"/>
              </a:ext>
            </a:extLst>
          </p:cNvPr>
          <p:cNvPicPr>
            <a:picLocks noChangeAspect="1"/>
          </p:cNvPicPr>
          <p:nvPr/>
        </p:nvPicPr>
        <p:blipFill>
          <a:blip r:embed="rId4"/>
          <a:stretch>
            <a:fillRect/>
          </a:stretch>
        </p:blipFill>
        <p:spPr>
          <a:xfrm>
            <a:off x="6924455" y="576567"/>
            <a:ext cx="1871387" cy="1247591"/>
          </a:xfrm>
          <a:prstGeom prst="rect">
            <a:avLst/>
          </a:prstGeom>
        </p:spPr>
      </p:pic>
      <p:pic>
        <p:nvPicPr>
          <p:cNvPr id="17" name="Picture 16" descr="A group of umbrellas flying in the sky&#10;&#10;AI-generated content may be incorrect.">
            <a:extLst>
              <a:ext uri="{FF2B5EF4-FFF2-40B4-BE49-F238E27FC236}">
                <a16:creationId xmlns:a16="http://schemas.microsoft.com/office/drawing/2014/main" id="{9D22C77E-91EA-A18C-E54D-D7D642E5C9E9}"/>
              </a:ext>
            </a:extLst>
          </p:cNvPr>
          <p:cNvPicPr>
            <a:picLocks noChangeAspect="1"/>
          </p:cNvPicPr>
          <p:nvPr/>
        </p:nvPicPr>
        <p:blipFill>
          <a:blip r:embed="rId5"/>
          <a:stretch>
            <a:fillRect/>
          </a:stretch>
        </p:blipFill>
        <p:spPr>
          <a:xfrm>
            <a:off x="6924455" y="587249"/>
            <a:ext cx="1870451" cy="1246967"/>
          </a:xfrm>
          <a:prstGeom prst="rect">
            <a:avLst/>
          </a:prstGeom>
        </p:spPr>
      </p:pic>
      <p:sp>
        <p:nvSpPr>
          <p:cNvPr id="18" name="TextBox 17">
            <a:extLst>
              <a:ext uri="{FF2B5EF4-FFF2-40B4-BE49-F238E27FC236}">
                <a16:creationId xmlns:a16="http://schemas.microsoft.com/office/drawing/2014/main" id="{08800C2D-CCEA-68DB-58DC-D64A574A1EFD}"/>
              </a:ext>
            </a:extLst>
          </p:cNvPr>
          <p:cNvSpPr txBox="1"/>
          <p:nvPr/>
        </p:nvSpPr>
        <p:spPr>
          <a:xfrm>
            <a:off x="8794906" y="2475951"/>
            <a:ext cx="2352066" cy="1200329"/>
          </a:xfrm>
          <a:prstGeom prst="rect">
            <a:avLst/>
          </a:prstGeom>
          <a:noFill/>
        </p:spPr>
        <p:txBody>
          <a:bodyPr wrap="square" rtlCol="0">
            <a:spAutoFit/>
          </a:bodyPr>
          <a:lstStyle/>
          <a:p>
            <a:pPr algn="ctr"/>
            <a:r>
              <a:rPr lang="en-US" dirty="0"/>
              <a:t>Decryption after “pushing”,</a:t>
            </a:r>
          </a:p>
          <a:p>
            <a:pPr algn="ctr"/>
            <a:r>
              <a:rPr lang="en-US" dirty="0"/>
              <a:t>“subsampling” and filtering</a:t>
            </a:r>
          </a:p>
        </p:txBody>
      </p:sp>
      <p:pic>
        <p:nvPicPr>
          <p:cNvPr id="19" name="Picture 18" descr="A group of umbrellas flying in the sky&#10;&#10;AI-generated content may be incorrect.">
            <a:extLst>
              <a:ext uri="{FF2B5EF4-FFF2-40B4-BE49-F238E27FC236}">
                <a16:creationId xmlns:a16="http://schemas.microsoft.com/office/drawing/2014/main" id="{171756C7-BC47-9EC2-1230-8F4A0D7E50AE}"/>
              </a:ext>
            </a:extLst>
          </p:cNvPr>
          <p:cNvPicPr>
            <a:picLocks noChangeAspect="1"/>
          </p:cNvPicPr>
          <p:nvPr/>
        </p:nvPicPr>
        <p:blipFill>
          <a:blip r:embed="rId5"/>
          <a:stretch>
            <a:fillRect/>
          </a:stretch>
        </p:blipFill>
        <p:spPr>
          <a:xfrm>
            <a:off x="6924455" y="2313265"/>
            <a:ext cx="1870451" cy="1246967"/>
          </a:xfrm>
          <a:prstGeom prst="rect">
            <a:avLst/>
          </a:prstGeom>
        </p:spPr>
      </p:pic>
      <p:pic>
        <p:nvPicPr>
          <p:cNvPr id="21" name="Picture 20" descr="Many umbrellas flying in the sky&#10;&#10;AI-generated content may be incorrect.">
            <a:extLst>
              <a:ext uri="{FF2B5EF4-FFF2-40B4-BE49-F238E27FC236}">
                <a16:creationId xmlns:a16="http://schemas.microsoft.com/office/drawing/2014/main" id="{ABBD2858-E42A-F6F1-DAFE-E9E5F0E97EC0}"/>
              </a:ext>
            </a:extLst>
          </p:cNvPr>
          <p:cNvPicPr>
            <a:picLocks noChangeAspect="1"/>
          </p:cNvPicPr>
          <p:nvPr/>
        </p:nvPicPr>
        <p:blipFill>
          <a:blip r:embed="rId6"/>
          <a:stretch>
            <a:fillRect/>
          </a:stretch>
        </p:blipFill>
        <p:spPr>
          <a:xfrm>
            <a:off x="6924455" y="2312641"/>
            <a:ext cx="1870451" cy="1246967"/>
          </a:xfrm>
          <a:prstGeom prst="rect">
            <a:avLst/>
          </a:prstGeom>
        </p:spPr>
      </p:pic>
      <p:sp>
        <p:nvSpPr>
          <p:cNvPr id="2" name="Slide Number Placeholder 1">
            <a:extLst>
              <a:ext uri="{FF2B5EF4-FFF2-40B4-BE49-F238E27FC236}">
                <a16:creationId xmlns:a16="http://schemas.microsoft.com/office/drawing/2014/main" id="{E9AB5782-14B8-48D8-A1D1-51EE9986B515}"/>
              </a:ext>
            </a:extLst>
          </p:cNvPr>
          <p:cNvSpPr>
            <a:spLocks noGrp="1"/>
          </p:cNvSpPr>
          <p:nvPr>
            <p:ph type="sldNum" sz="quarter" idx="12"/>
          </p:nvPr>
        </p:nvSpPr>
        <p:spPr/>
        <p:txBody>
          <a:bodyPr/>
          <a:lstStyle/>
          <a:p>
            <a:fld id="{98C1BC04-B89C-D043-B48C-D12E72BB068E}" type="slidenum">
              <a:rPr lang="en-US" smtClean="0"/>
              <a:t>44</a:t>
            </a:fld>
            <a:endParaRPr lang="en-US"/>
          </a:p>
        </p:txBody>
      </p:sp>
    </p:spTree>
    <p:extLst>
      <p:ext uri="{BB962C8B-B14F-4D97-AF65-F5344CB8AC3E}">
        <p14:creationId xmlns:p14="http://schemas.microsoft.com/office/powerpoint/2010/main" val="1289400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AE30F-CBFB-8A78-CF01-D7C8CE52498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7108B9-46B9-5352-D84F-9D91C87780C0}"/>
                  </a:ext>
                </a:extLst>
              </p:cNvPr>
              <p:cNvSpPr txBox="1"/>
              <p:nvPr/>
            </p:nvSpPr>
            <p:spPr>
              <a:xfrm>
                <a:off x="6354640" y="3945290"/>
                <a:ext cx="3115604" cy="338554"/>
              </a:xfrm>
              <a:prstGeom prst="rect">
                <a:avLst/>
              </a:prstGeom>
              <a:noFill/>
            </p:spPr>
            <p:txBody>
              <a:bodyPr wrap="square" rtlCol="0">
                <a:spAutoFit/>
              </a:bodyPr>
              <a:lstStyle/>
              <a:p>
                <a:r>
                  <a:rPr lang="en-US" sz="1600" dirty="0"/>
                  <a:t> 0/1 ← </a:t>
                </a:r>
                <a:r>
                  <a:rPr lang="en-US" sz="1600" dirty="0" err="1"/>
                  <a:t>IMAC.Verify</a:t>
                </a:r>
                <a:r>
                  <a:rPr lang="en-US" sz="1600" dirty="0"/>
                  <a:t>(</a:t>
                </a:r>
                <a14:m>
                  <m:oMath xmlns:m="http://schemas.openxmlformats.org/officeDocument/2006/math">
                    <m:r>
                      <m:rPr>
                        <m:nor/>
                      </m:rPr>
                      <a:rPr lang="en-US" sz="1600" b="1" i="1" dirty="0"/>
                      <m:t>k</m:t>
                    </m:r>
                  </m:oMath>
                </a14:m>
                <a:r>
                  <a:rPr lang="en-US" sz="1600" dirty="0"/>
                  <a:t>,          , tag )</a:t>
                </a:r>
              </a:p>
            </p:txBody>
          </p:sp>
        </mc:Choice>
        <mc:Fallback xmlns="">
          <p:sp>
            <p:nvSpPr>
              <p:cNvPr id="10" name="TextBox 9">
                <a:extLst>
                  <a:ext uri="{FF2B5EF4-FFF2-40B4-BE49-F238E27FC236}">
                    <a16:creationId xmlns:a16="http://schemas.microsoft.com/office/drawing/2014/main" id="{B07108B9-46B9-5352-D84F-9D91C87780C0}"/>
                  </a:ext>
                </a:extLst>
              </p:cNvPr>
              <p:cNvSpPr txBox="1">
                <a:spLocks noRot="1" noChangeAspect="1" noMove="1" noResize="1" noEditPoints="1" noAdjustHandles="1" noChangeArrowheads="1" noChangeShapeType="1" noTextEdit="1"/>
              </p:cNvSpPr>
              <p:nvPr/>
            </p:nvSpPr>
            <p:spPr>
              <a:xfrm>
                <a:off x="6354640" y="3945290"/>
                <a:ext cx="3115604" cy="338554"/>
              </a:xfrm>
              <a:prstGeom prst="rect">
                <a:avLst/>
              </a:prstGeom>
              <a:blipFill>
                <a:blip r:embed="rId3"/>
                <a:stretch>
                  <a:fillRect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89684F-943F-A9E0-F038-CBD78D465E39}"/>
                  </a:ext>
                </a:extLst>
              </p:cNvPr>
              <p:cNvSpPr txBox="1"/>
              <p:nvPr/>
            </p:nvSpPr>
            <p:spPr>
              <a:xfrm>
                <a:off x="6354640" y="3450343"/>
                <a:ext cx="2555018" cy="338554"/>
              </a:xfrm>
              <a:prstGeom prst="rect">
                <a:avLst/>
              </a:prstGeom>
              <a:noFill/>
            </p:spPr>
            <p:txBody>
              <a:bodyPr wrap="square" rtlCol="0">
                <a:spAutoFit/>
              </a:bodyPr>
              <a:lstStyle/>
              <a:p>
                <a:r>
                  <a:rPr lang="en-US" sz="1600" dirty="0"/>
                  <a:t> tag ← </a:t>
                </a:r>
                <a:r>
                  <a:rPr lang="en-US" sz="1600" dirty="0" err="1"/>
                  <a:t>IMAC.Sign</a:t>
                </a:r>
                <a:r>
                  <a:rPr lang="en-US" sz="1600" dirty="0"/>
                  <a:t>(</a:t>
                </a:r>
                <a14:m>
                  <m:oMath xmlns:m="http://schemas.openxmlformats.org/officeDocument/2006/math">
                    <m:r>
                      <m:rPr>
                        <m:nor/>
                      </m:rPr>
                      <a:rPr lang="en-US" sz="1600" b="1" i="1" dirty="0"/>
                      <m:t>k</m:t>
                    </m:r>
                  </m:oMath>
                </a14:m>
                <a:r>
                  <a:rPr lang="en-US" sz="1600" dirty="0"/>
                  <a:t>,         )</a:t>
                </a:r>
              </a:p>
            </p:txBody>
          </p:sp>
        </mc:Choice>
        <mc:Fallback xmlns="">
          <p:sp>
            <p:nvSpPr>
              <p:cNvPr id="5" name="TextBox 4">
                <a:extLst>
                  <a:ext uri="{FF2B5EF4-FFF2-40B4-BE49-F238E27FC236}">
                    <a16:creationId xmlns:a16="http://schemas.microsoft.com/office/drawing/2014/main" id="{4F89684F-943F-A9E0-F038-CBD78D465E39}"/>
                  </a:ext>
                </a:extLst>
              </p:cNvPr>
              <p:cNvSpPr txBox="1">
                <a:spLocks noRot="1" noChangeAspect="1" noMove="1" noResize="1" noEditPoints="1" noAdjustHandles="1" noChangeArrowheads="1" noChangeShapeType="1" noTextEdit="1"/>
              </p:cNvSpPr>
              <p:nvPr/>
            </p:nvSpPr>
            <p:spPr>
              <a:xfrm>
                <a:off x="6354640" y="3450343"/>
                <a:ext cx="2555018" cy="338554"/>
              </a:xfrm>
              <a:prstGeom prst="rect">
                <a:avLst/>
              </a:prstGeom>
              <a:blipFill>
                <a:blip r:embed="rId4"/>
                <a:stretch>
                  <a:fillRect t="-5357" b="-2142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01A38E46-7FB0-A4B7-B342-B79FC322D3CA}"/>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C5B0D23A-856C-D074-4898-5E060888D38C}"/>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51AEB9D1-AD53-E849-F27D-20D7BF91DF33}"/>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9224DD-EB91-8C91-463A-67FF1E1D9552}"/>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sp>
        <p:nvSpPr>
          <p:cNvPr id="22" name="Rectangle 21">
            <a:extLst>
              <a:ext uri="{FF2B5EF4-FFF2-40B4-BE49-F238E27FC236}">
                <a16:creationId xmlns:a16="http://schemas.microsoft.com/office/drawing/2014/main" id="{9885A4F1-11B6-6B9B-896E-0FE8B58B49CA}"/>
              </a:ext>
            </a:extLst>
          </p:cNvPr>
          <p:cNvSpPr/>
          <p:nvPr/>
        </p:nvSpPr>
        <p:spPr>
          <a:xfrm>
            <a:off x="4123661" y="3287382"/>
            <a:ext cx="7647565" cy="11354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AF5BD5F-D438-FAF6-08E7-5C3AD6C7CDC7}"/>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solidFill>
              </a:rPr>
              <a:t>Image MAC</a:t>
            </a:r>
          </a:p>
          <a:p>
            <a:pPr algn="ctr"/>
            <a:r>
              <a:rPr lang="en-US" sz="2000" dirty="0">
                <a:solidFill>
                  <a:srgbClr val="1A395B"/>
                </a:solidFill>
              </a:rPr>
              <a:t>(IMAC)</a:t>
            </a:r>
          </a:p>
        </p:txBody>
      </p:sp>
      <p:cxnSp>
        <p:nvCxnSpPr>
          <p:cNvPr id="32" name="Straight Arrow Connector 31">
            <a:extLst>
              <a:ext uri="{FF2B5EF4-FFF2-40B4-BE49-F238E27FC236}">
                <a16:creationId xmlns:a16="http://schemas.microsoft.com/office/drawing/2014/main" id="{F796DCE4-033E-3482-A909-33414A33D2FA}"/>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B88B535-F5E1-D6F5-5212-72D93AD6FED9}"/>
              </a:ext>
            </a:extLst>
          </p:cNvPr>
          <p:cNvSpPr txBox="1"/>
          <p:nvPr/>
        </p:nvSpPr>
        <p:spPr>
          <a:xfrm>
            <a:off x="9027047" y="3373465"/>
            <a:ext cx="3089902" cy="830997"/>
          </a:xfrm>
          <a:prstGeom prst="rect">
            <a:avLst/>
          </a:prstGeom>
          <a:noFill/>
        </p:spPr>
        <p:txBody>
          <a:bodyPr wrap="square" rtlCol="0">
            <a:spAutoFit/>
          </a:bodyPr>
          <a:lstStyle/>
          <a:p>
            <a:pPr algn="ctr"/>
            <a:r>
              <a:rPr lang="en-US" sz="2400" dirty="0" err="1">
                <a:solidFill>
                  <a:srgbClr val="066484"/>
                </a:solidFill>
              </a:rPr>
              <a:t>Correcntess</a:t>
            </a:r>
            <a:r>
              <a:rPr lang="en-US" sz="2400" dirty="0">
                <a:solidFill>
                  <a:srgbClr val="066484"/>
                </a:solidFill>
              </a:rPr>
              <a:t> and Unforgeability</a:t>
            </a:r>
          </a:p>
        </p:txBody>
      </p:sp>
      <p:pic>
        <p:nvPicPr>
          <p:cNvPr id="29" name="Picture 2" descr="Photo Image Icon">
            <a:extLst>
              <a:ext uri="{FF2B5EF4-FFF2-40B4-BE49-F238E27FC236}">
                <a16:creationId xmlns:a16="http://schemas.microsoft.com/office/drawing/2014/main" id="{8AE25AA4-A755-C103-6CC6-E53472E3C18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2442" y="3326084"/>
            <a:ext cx="731575" cy="53075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Photo Image Icon">
            <a:extLst>
              <a:ext uri="{FF2B5EF4-FFF2-40B4-BE49-F238E27FC236}">
                <a16:creationId xmlns:a16="http://schemas.microsoft.com/office/drawing/2014/main" id="{1290FCBF-DB7E-4B8D-4A27-4967A99E23D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5262" y="3856835"/>
            <a:ext cx="731575" cy="5307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34C3FB-E49C-9D83-ACF1-7BCB6F7CB4ED}"/>
              </a:ext>
            </a:extLst>
          </p:cNvPr>
          <p:cNvSpPr>
            <a:spLocks noGrp="1"/>
          </p:cNvSpPr>
          <p:nvPr>
            <p:ph type="sldNum" sz="quarter" idx="12"/>
          </p:nvPr>
        </p:nvSpPr>
        <p:spPr/>
        <p:txBody>
          <a:bodyPr/>
          <a:lstStyle/>
          <a:p>
            <a:fld id="{98C1BC04-B89C-D043-B48C-D12E72BB068E}" type="slidenum">
              <a:rPr lang="en-US" smtClean="0"/>
              <a:t>45</a:t>
            </a:fld>
            <a:endParaRPr lang="en-US"/>
          </a:p>
        </p:txBody>
      </p:sp>
      <p:grpSp>
        <p:nvGrpSpPr>
          <p:cNvPr id="6" name="Group 5">
            <a:extLst>
              <a:ext uri="{FF2B5EF4-FFF2-40B4-BE49-F238E27FC236}">
                <a16:creationId xmlns:a16="http://schemas.microsoft.com/office/drawing/2014/main" id="{56CB8572-360A-DBC9-FC86-89907DA4921F}"/>
              </a:ext>
            </a:extLst>
          </p:cNvPr>
          <p:cNvGrpSpPr/>
          <p:nvPr/>
        </p:nvGrpSpPr>
        <p:grpSpPr>
          <a:xfrm>
            <a:off x="4107389" y="1862825"/>
            <a:ext cx="1950251" cy="825614"/>
            <a:chOff x="4107389" y="1862825"/>
            <a:chExt cx="1950251" cy="825614"/>
          </a:xfrm>
        </p:grpSpPr>
        <p:sp>
          <p:nvSpPr>
            <p:cNvPr id="7" name="TextBox 6">
              <a:extLst>
                <a:ext uri="{FF2B5EF4-FFF2-40B4-BE49-F238E27FC236}">
                  <a16:creationId xmlns:a16="http://schemas.microsoft.com/office/drawing/2014/main" id="{2E1DD45F-0A45-3B1E-2A65-5E2FD88CF4A0}"/>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alpha val="50000"/>
                    </a:srgbClr>
                  </a:solidFill>
                </a:rPr>
                <a:t>Image Encryption</a:t>
              </a:r>
            </a:p>
            <a:p>
              <a:pPr algn="ctr"/>
              <a:r>
                <a:rPr lang="en-US" dirty="0">
                  <a:solidFill>
                    <a:srgbClr val="1A395B">
                      <a:alpha val="50000"/>
                    </a:srgbClr>
                  </a:solidFill>
                </a:rPr>
                <a:t>(IE)</a:t>
              </a:r>
            </a:p>
          </p:txBody>
        </p:sp>
        <p:sp>
          <p:nvSpPr>
            <p:cNvPr id="8" name="Rectangle 7">
              <a:extLst>
                <a:ext uri="{FF2B5EF4-FFF2-40B4-BE49-F238E27FC236}">
                  <a16:creationId xmlns:a16="http://schemas.microsoft.com/office/drawing/2014/main" id="{AEDB5DFC-8220-5530-B056-E8174906C0D5}"/>
                </a:ext>
              </a:extLst>
            </p:cNvPr>
            <p:cNvSpPr/>
            <p:nvPr/>
          </p:nvSpPr>
          <p:spPr>
            <a:xfrm>
              <a:off x="4139936" y="1862825"/>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grpSp>
      <p:sp>
        <p:nvSpPr>
          <p:cNvPr id="9" name="Rectangle 8">
            <a:extLst>
              <a:ext uri="{FF2B5EF4-FFF2-40B4-BE49-F238E27FC236}">
                <a16:creationId xmlns:a16="http://schemas.microsoft.com/office/drawing/2014/main" id="{B040B49A-2D3A-76F7-57B6-11272BE3C938}"/>
              </a:ext>
            </a:extLst>
          </p:cNvPr>
          <p:cNvSpPr/>
          <p:nvPr/>
        </p:nvSpPr>
        <p:spPr>
          <a:xfrm>
            <a:off x="4123662" y="5331599"/>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11" name="TextBox 10">
            <a:extLst>
              <a:ext uri="{FF2B5EF4-FFF2-40B4-BE49-F238E27FC236}">
                <a16:creationId xmlns:a16="http://schemas.microsoft.com/office/drawing/2014/main" id="{D4CFD753-BD63-B3D7-C11E-FCD76EDBE4CB}"/>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alpha val="50000"/>
                  </a:srgbClr>
                </a:solidFill>
              </a:rPr>
              <a:t>Embedding</a:t>
            </a:r>
          </a:p>
        </p:txBody>
      </p:sp>
      <p:cxnSp>
        <p:nvCxnSpPr>
          <p:cNvPr id="14" name="Straight Arrow Connector 13">
            <a:extLst>
              <a:ext uri="{FF2B5EF4-FFF2-40B4-BE49-F238E27FC236}">
                <a16:creationId xmlns:a16="http://schemas.microsoft.com/office/drawing/2014/main" id="{D035FC6A-CFEB-79C1-067C-0B4BBDBB8BA2}"/>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9B1DA0E-C222-DC1B-2E9E-4A0002D30B29}"/>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8295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7A0B-6EA2-D33A-AD84-AA72AB177C19}"/>
              </a:ext>
            </a:extLst>
          </p:cNvPr>
          <p:cNvSpPr>
            <a:spLocks noGrp="1"/>
          </p:cNvSpPr>
          <p:nvPr>
            <p:ph type="title"/>
          </p:nvPr>
        </p:nvSpPr>
        <p:spPr/>
        <p:txBody>
          <a:bodyPr/>
          <a:lstStyle/>
          <a:p>
            <a:r>
              <a:rPr lang="en-US" dirty="0"/>
              <a:t>Image Unforgeability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524DA2-9602-89C9-05BE-AC1CB0C14B3E}"/>
                  </a:ext>
                </a:extLst>
              </p:cNvPr>
              <p:cNvSpPr txBox="1"/>
              <p:nvPr/>
            </p:nvSpPr>
            <p:spPr>
              <a:xfrm>
                <a:off x="833948" y="2429607"/>
                <a:ext cx="7668698" cy="461665"/>
              </a:xfrm>
              <a:prstGeom prst="rect">
                <a:avLst/>
              </a:prstGeom>
              <a:noFill/>
            </p:spPr>
            <p:txBody>
              <a:bodyPr wrap="square" rtlCol="0">
                <a:spAutoFit/>
              </a:bodyPr>
              <a:lstStyle/>
              <a:p>
                <a:r>
                  <a:rPr lang="en-US" sz="1600" dirty="0"/>
                  <a:t> </a:t>
                </a:r>
                <a:r>
                  <a:rPr lang="en-US" sz="2400" dirty="0"/>
                  <a:t>0/1 ← </a:t>
                </a:r>
                <a:r>
                  <a:rPr lang="en-US" sz="2400" dirty="0" err="1"/>
                  <a:t>IMAC.Verify</a:t>
                </a:r>
                <a:r>
                  <a:rPr lang="en-US" sz="2400" dirty="0"/>
                  <a:t>(</a:t>
                </a:r>
                <a14:m>
                  <m:oMath xmlns:m="http://schemas.openxmlformats.org/officeDocument/2006/math">
                    <m:r>
                      <m:rPr>
                        <m:nor/>
                      </m:rPr>
                      <a:rPr lang="en-US" sz="2400" b="1" i="1" dirty="0"/>
                      <m:t>k</m:t>
                    </m:r>
                  </m:oMath>
                </a14:m>
                <a:r>
                  <a:rPr lang="en-US" sz="2400" dirty="0"/>
                  <a:t>,        , tag )</a:t>
                </a:r>
              </a:p>
            </p:txBody>
          </p:sp>
        </mc:Choice>
        <mc:Fallback xmlns="">
          <p:sp>
            <p:nvSpPr>
              <p:cNvPr id="5" name="TextBox 4">
                <a:extLst>
                  <a:ext uri="{FF2B5EF4-FFF2-40B4-BE49-F238E27FC236}">
                    <a16:creationId xmlns:a16="http://schemas.microsoft.com/office/drawing/2014/main" id="{49524DA2-9602-89C9-05BE-AC1CB0C14B3E}"/>
                  </a:ext>
                </a:extLst>
              </p:cNvPr>
              <p:cNvSpPr txBox="1">
                <a:spLocks noRot="1" noChangeAspect="1" noMove="1" noResize="1" noEditPoints="1" noAdjustHandles="1" noChangeArrowheads="1" noChangeShapeType="1" noTextEdit="1"/>
              </p:cNvSpPr>
              <p:nvPr/>
            </p:nvSpPr>
            <p:spPr>
              <a:xfrm>
                <a:off x="833948" y="2429607"/>
                <a:ext cx="7668698" cy="461665"/>
              </a:xfrm>
              <a:prstGeom prst="rect">
                <a:avLst/>
              </a:prstGeom>
              <a:blipFill>
                <a:blip r:embed="rId3"/>
                <a:stretch>
                  <a:fillRect l="-636"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A0CE72-81D7-8D0D-A5F9-31D028BE64C3}"/>
                  </a:ext>
                </a:extLst>
              </p:cNvPr>
              <p:cNvSpPr txBox="1"/>
              <p:nvPr/>
            </p:nvSpPr>
            <p:spPr>
              <a:xfrm>
                <a:off x="838200" y="1690942"/>
                <a:ext cx="6837878" cy="461665"/>
              </a:xfrm>
              <a:prstGeom prst="rect">
                <a:avLst/>
              </a:prstGeom>
              <a:noFill/>
            </p:spPr>
            <p:txBody>
              <a:bodyPr wrap="square" rtlCol="0">
                <a:spAutoFit/>
              </a:bodyPr>
              <a:lstStyle/>
              <a:p>
                <a:r>
                  <a:rPr lang="en-US" sz="1600" dirty="0"/>
                  <a:t> </a:t>
                </a:r>
                <a:r>
                  <a:rPr lang="en-US" sz="2400" dirty="0"/>
                  <a:t>tag ← </a:t>
                </a:r>
                <a:r>
                  <a:rPr lang="en-US" sz="2400" dirty="0" err="1"/>
                  <a:t>IMAC.Sign</a:t>
                </a:r>
                <a:r>
                  <a:rPr lang="en-US" sz="2400" dirty="0"/>
                  <a:t>(</a:t>
                </a:r>
                <a14:m>
                  <m:oMath xmlns:m="http://schemas.openxmlformats.org/officeDocument/2006/math">
                    <m:r>
                      <m:rPr>
                        <m:nor/>
                      </m:rPr>
                      <a:rPr lang="en-US" sz="2400" b="1" i="1" dirty="0"/>
                      <m:t>k</m:t>
                    </m:r>
                  </m:oMath>
                </a14:m>
                <a:r>
                  <a:rPr lang="en-US" sz="2400" dirty="0"/>
                  <a:t>,           )</a:t>
                </a:r>
              </a:p>
            </p:txBody>
          </p:sp>
        </mc:Choice>
        <mc:Fallback xmlns="">
          <p:sp>
            <p:nvSpPr>
              <p:cNvPr id="8" name="TextBox 7">
                <a:extLst>
                  <a:ext uri="{FF2B5EF4-FFF2-40B4-BE49-F238E27FC236}">
                    <a16:creationId xmlns:a16="http://schemas.microsoft.com/office/drawing/2014/main" id="{84A0CE72-81D7-8D0D-A5F9-31D028BE64C3}"/>
                  </a:ext>
                </a:extLst>
              </p:cNvPr>
              <p:cNvSpPr txBox="1">
                <a:spLocks noRot="1" noChangeAspect="1" noMove="1" noResize="1" noEditPoints="1" noAdjustHandles="1" noChangeArrowheads="1" noChangeShapeType="1" noTextEdit="1"/>
              </p:cNvSpPr>
              <p:nvPr/>
            </p:nvSpPr>
            <p:spPr>
              <a:xfrm>
                <a:off x="838200" y="1690942"/>
                <a:ext cx="6837878" cy="461665"/>
              </a:xfrm>
              <a:prstGeom prst="rect">
                <a:avLst/>
              </a:prstGeom>
              <a:blipFill>
                <a:blip r:embed="rId4"/>
                <a:stretch>
                  <a:fillRect l="-714" t="-10526" b="-2894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885368FE-C256-97BC-82B3-31B7C87D8214}"/>
              </a:ext>
            </a:extLst>
          </p:cNvPr>
          <p:cNvSpPr txBox="1"/>
          <p:nvPr/>
        </p:nvSpPr>
        <p:spPr>
          <a:xfrm>
            <a:off x="880558" y="3609980"/>
            <a:ext cx="3532498" cy="461665"/>
          </a:xfrm>
          <a:prstGeom prst="rect">
            <a:avLst/>
          </a:prstGeom>
          <a:noFill/>
        </p:spPr>
        <p:txBody>
          <a:bodyPr wrap="square" rtlCol="0">
            <a:spAutoFit/>
          </a:bodyPr>
          <a:lstStyle/>
          <a:p>
            <a:r>
              <a:rPr lang="en-US" sz="2400" dirty="0">
                <a:solidFill>
                  <a:srgbClr val="066484"/>
                </a:solidFill>
              </a:rPr>
              <a:t>Image Unforgeability:</a:t>
            </a:r>
          </a:p>
        </p:txBody>
      </p:sp>
      <p:sp>
        <p:nvSpPr>
          <p:cNvPr id="18" name="TextBox 17">
            <a:extLst>
              <a:ext uri="{FF2B5EF4-FFF2-40B4-BE49-F238E27FC236}">
                <a16:creationId xmlns:a16="http://schemas.microsoft.com/office/drawing/2014/main" id="{0CEE1C09-0F4D-9995-C030-EBBE9B83F941}"/>
              </a:ext>
            </a:extLst>
          </p:cNvPr>
          <p:cNvSpPr txBox="1"/>
          <p:nvPr/>
        </p:nvSpPr>
        <p:spPr>
          <a:xfrm>
            <a:off x="3953129" y="3690502"/>
            <a:ext cx="6617930" cy="923330"/>
          </a:xfrm>
          <a:prstGeom prst="rect">
            <a:avLst/>
          </a:prstGeom>
          <a:noFill/>
        </p:spPr>
        <p:txBody>
          <a:bodyPr wrap="square" rtlCol="0">
            <a:spAutoFit/>
          </a:bodyPr>
          <a:lstStyle/>
          <a:p>
            <a:r>
              <a:rPr lang="en-US" dirty="0"/>
              <a:t>No adversary can forge tag for images that  </a:t>
            </a:r>
          </a:p>
          <a:p>
            <a:endParaRPr lang="en-US" b="0" dirty="0"/>
          </a:p>
          <a:p>
            <a:endParaRPr lang="en-US" dirty="0"/>
          </a:p>
        </p:txBody>
      </p:sp>
      <p:grpSp>
        <p:nvGrpSpPr>
          <p:cNvPr id="21" name="Group 20">
            <a:extLst>
              <a:ext uri="{FF2B5EF4-FFF2-40B4-BE49-F238E27FC236}">
                <a16:creationId xmlns:a16="http://schemas.microsoft.com/office/drawing/2014/main" id="{5D10CBE6-9BE2-D823-4D41-4F5154C58A96}"/>
              </a:ext>
            </a:extLst>
          </p:cNvPr>
          <p:cNvGrpSpPr/>
          <p:nvPr/>
        </p:nvGrpSpPr>
        <p:grpSpPr>
          <a:xfrm>
            <a:off x="8232712" y="3367338"/>
            <a:ext cx="693207" cy="1015663"/>
            <a:chOff x="3119651" y="3244334"/>
            <a:chExt cx="693207" cy="1015663"/>
          </a:xfrm>
        </p:grpSpPr>
        <p:sp>
          <p:nvSpPr>
            <p:cNvPr id="22" name="TextBox 21">
              <a:extLst>
                <a:ext uri="{FF2B5EF4-FFF2-40B4-BE49-F238E27FC236}">
                  <a16:creationId xmlns:a16="http://schemas.microsoft.com/office/drawing/2014/main" id="{49CBB880-38C7-B676-4CC0-C22CF9B2112F}"/>
                </a:ext>
              </a:extLst>
            </p:cNvPr>
            <p:cNvSpPr txBox="1"/>
            <p:nvPr/>
          </p:nvSpPr>
          <p:spPr>
            <a:xfrm>
              <a:off x="3155883" y="3244334"/>
              <a:ext cx="656975" cy="1015663"/>
            </a:xfrm>
            <a:prstGeom prst="rect">
              <a:avLst/>
            </a:prstGeom>
            <a:noFill/>
          </p:spPr>
          <p:txBody>
            <a:bodyPr wrap="square">
              <a:spAutoFit/>
            </a:bodyPr>
            <a:lstStyle/>
            <a:p>
              <a:r>
                <a:rPr lang="en-US" sz="6000" dirty="0"/>
                <a:t>≈</a:t>
              </a:r>
            </a:p>
          </p:txBody>
        </p:sp>
        <p:sp>
          <p:nvSpPr>
            <p:cNvPr id="23" name="TextBox 22">
              <a:extLst>
                <a:ext uri="{FF2B5EF4-FFF2-40B4-BE49-F238E27FC236}">
                  <a16:creationId xmlns:a16="http://schemas.microsoft.com/office/drawing/2014/main" id="{A6128056-7CD6-4D95-4131-C2B330802B75}"/>
                </a:ext>
              </a:extLst>
            </p:cNvPr>
            <p:cNvSpPr txBox="1"/>
            <p:nvPr/>
          </p:nvSpPr>
          <p:spPr>
            <a:xfrm>
              <a:off x="3119651" y="3292639"/>
              <a:ext cx="656975" cy="369332"/>
            </a:xfrm>
            <a:prstGeom prst="rect">
              <a:avLst/>
            </a:prstGeom>
            <a:noFill/>
          </p:spPr>
          <p:txBody>
            <a:bodyPr wrap="square" rtlCol="0">
              <a:spAutoFit/>
            </a:bodyPr>
            <a:lstStyle/>
            <a:p>
              <a:pPr algn="ctr"/>
              <a:endParaRPr lang="en-US" dirty="0"/>
            </a:p>
          </p:txBody>
        </p:sp>
      </p:grpSp>
      <p:pic>
        <p:nvPicPr>
          <p:cNvPr id="24" name="Picture 2" descr="Photo Image Icon">
            <a:extLst>
              <a:ext uri="{FF2B5EF4-FFF2-40B4-BE49-F238E27FC236}">
                <a16:creationId xmlns:a16="http://schemas.microsoft.com/office/drawing/2014/main" id="{E4CD3DCD-CE00-698F-986B-380221C5E80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8871" y="3490956"/>
            <a:ext cx="911398" cy="661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Photo Image Icon">
            <a:extLst>
              <a:ext uri="{FF2B5EF4-FFF2-40B4-BE49-F238E27FC236}">
                <a16:creationId xmlns:a16="http://schemas.microsoft.com/office/drawing/2014/main" id="{5981C32E-95C4-6E75-C14A-55FC6C7F806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0291" y="1602969"/>
            <a:ext cx="954344" cy="65047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hoto Image Icon">
            <a:extLst>
              <a:ext uri="{FF2B5EF4-FFF2-40B4-BE49-F238E27FC236}">
                <a16:creationId xmlns:a16="http://schemas.microsoft.com/office/drawing/2014/main" id="{D53F3ADE-8D88-8DA8-C7C3-FA1E8088B7C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0291" y="2330150"/>
            <a:ext cx="954344" cy="650471"/>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AE7A9EE0-31D9-CEB5-D7DE-82F4095D2D2F}"/>
              </a:ext>
            </a:extLst>
          </p:cNvPr>
          <p:cNvCxnSpPr>
            <a:cxnSpLocks/>
          </p:cNvCxnSpPr>
          <p:nvPr/>
        </p:nvCxnSpPr>
        <p:spPr>
          <a:xfrm flipH="1">
            <a:off x="8416940" y="3488101"/>
            <a:ext cx="332030" cy="664066"/>
          </a:xfrm>
          <a:prstGeom prst="line">
            <a:avLst/>
          </a:prstGeom>
          <a:ln w="38100"/>
        </p:spPr>
        <p:style>
          <a:lnRef idx="2">
            <a:schemeClr val="dk1"/>
          </a:lnRef>
          <a:fillRef idx="0">
            <a:schemeClr val="dk1"/>
          </a:fillRef>
          <a:effectRef idx="1">
            <a:schemeClr val="dk1"/>
          </a:effectRef>
          <a:fontRef idx="minor">
            <a:schemeClr val="tx1"/>
          </a:fontRef>
        </p:style>
      </p:cxnSp>
      <p:sp>
        <p:nvSpPr>
          <p:cNvPr id="3" name="Slide Number Placeholder 2">
            <a:extLst>
              <a:ext uri="{FF2B5EF4-FFF2-40B4-BE49-F238E27FC236}">
                <a16:creationId xmlns:a16="http://schemas.microsoft.com/office/drawing/2014/main" id="{95D5D49C-46DF-DFF6-8165-B2FAF2958ED4}"/>
              </a:ext>
            </a:extLst>
          </p:cNvPr>
          <p:cNvSpPr>
            <a:spLocks noGrp="1"/>
          </p:cNvSpPr>
          <p:nvPr>
            <p:ph type="sldNum" sz="quarter" idx="12"/>
          </p:nvPr>
        </p:nvSpPr>
        <p:spPr/>
        <p:txBody>
          <a:bodyPr/>
          <a:lstStyle/>
          <a:p>
            <a:fld id="{98C1BC04-B89C-D043-B48C-D12E72BB068E}" type="slidenum">
              <a:rPr lang="en-US" smtClean="0"/>
              <a:t>46</a:t>
            </a:fld>
            <a:endParaRPr lang="en-US"/>
          </a:p>
        </p:txBody>
      </p:sp>
    </p:spTree>
    <p:extLst>
      <p:ext uri="{BB962C8B-B14F-4D97-AF65-F5344CB8AC3E}">
        <p14:creationId xmlns:p14="http://schemas.microsoft.com/office/powerpoint/2010/main" val="804367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DCFA-4702-F879-2B82-17B1DD14F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56FDC-80CD-04D6-5FB8-075324B7124A}"/>
              </a:ext>
            </a:extLst>
          </p:cNvPr>
          <p:cNvSpPr>
            <a:spLocks noGrp="1"/>
          </p:cNvSpPr>
          <p:nvPr>
            <p:ph type="title"/>
          </p:nvPr>
        </p:nvSpPr>
        <p:spPr/>
        <p:txBody>
          <a:bodyPr/>
          <a:lstStyle/>
          <a:p>
            <a:r>
              <a:rPr lang="en-US" dirty="0"/>
              <a:t>Background – Feature Extractor</a:t>
            </a:r>
            <a:endParaRPr lang="en-US" sz="2800" dirty="0"/>
          </a:p>
        </p:txBody>
      </p:sp>
      <p:pic>
        <p:nvPicPr>
          <p:cNvPr id="11" name="Picture 10" descr="A turtle swimming under water&#10;&#10;AI-generated content may be incorrect.">
            <a:extLst>
              <a:ext uri="{FF2B5EF4-FFF2-40B4-BE49-F238E27FC236}">
                <a16:creationId xmlns:a16="http://schemas.microsoft.com/office/drawing/2014/main" id="{966D10F5-D3F0-CC1F-03E5-9109AAF3010A}"/>
              </a:ext>
            </a:extLst>
          </p:cNvPr>
          <p:cNvPicPr>
            <a:picLocks noChangeAspect="1"/>
          </p:cNvPicPr>
          <p:nvPr/>
        </p:nvPicPr>
        <p:blipFill>
          <a:blip r:embed="rId3"/>
          <a:stretch>
            <a:fillRect/>
          </a:stretch>
        </p:blipFill>
        <p:spPr>
          <a:xfrm>
            <a:off x="913899" y="1842314"/>
            <a:ext cx="2319848" cy="1546188"/>
          </a:xfrm>
          <a:prstGeom prst="rect">
            <a:avLst/>
          </a:prstGeom>
        </p:spPr>
      </p:pic>
      <p:cxnSp>
        <p:nvCxnSpPr>
          <p:cNvPr id="15" name="Straight Arrow Connector 14">
            <a:extLst>
              <a:ext uri="{FF2B5EF4-FFF2-40B4-BE49-F238E27FC236}">
                <a16:creationId xmlns:a16="http://schemas.microsoft.com/office/drawing/2014/main" id="{726581F7-3977-3FD9-FA9B-34D17BBB1849}"/>
              </a:ext>
            </a:extLst>
          </p:cNvPr>
          <p:cNvCxnSpPr>
            <a:cxnSpLocks/>
          </p:cNvCxnSpPr>
          <p:nvPr/>
        </p:nvCxnSpPr>
        <p:spPr>
          <a:xfrm>
            <a:off x="2073823" y="3450239"/>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1B1EED9-4BE7-E0DD-3A5E-6A2349965998}"/>
              </a:ext>
            </a:extLst>
          </p:cNvPr>
          <p:cNvCxnSpPr>
            <a:cxnSpLocks/>
          </p:cNvCxnSpPr>
          <p:nvPr/>
        </p:nvCxnSpPr>
        <p:spPr>
          <a:xfrm>
            <a:off x="2073823" y="4520065"/>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E44C2A1-2146-D188-BD1C-EBF9477F3CAC}"/>
              </a:ext>
            </a:extLst>
          </p:cNvPr>
          <p:cNvSpPr txBox="1"/>
          <p:nvPr/>
        </p:nvSpPr>
        <p:spPr>
          <a:xfrm>
            <a:off x="1262818" y="4915906"/>
            <a:ext cx="2679146" cy="369332"/>
          </a:xfrm>
          <a:prstGeom prst="rect">
            <a:avLst/>
          </a:prstGeom>
          <a:noFill/>
        </p:spPr>
        <p:txBody>
          <a:bodyPr wrap="square" rtlCol="0">
            <a:spAutoFit/>
          </a:bodyPr>
          <a:lstStyle/>
          <a:p>
            <a:r>
              <a:rPr lang="en-US" b="0" dirty="0"/>
              <a:t>Feature </a:t>
            </a:r>
            <a:r>
              <a:rPr lang="en-US" dirty="0"/>
              <a:t>Vector</a:t>
            </a:r>
            <a:endParaRPr lang="en-US" dirty="0">
              <a:latin typeface="Harlow Solid Italic" panose="04030604020F02020D02" pitchFamily="82" charset="0"/>
            </a:endParaRPr>
          </a:p>
        </p:txBody>
      </p:sp>
      <p:grpSp>
        <p:nvGrpSpPr>
          <p:cNvPr id="5" name="Group 4">
            <a:extLst>
              <a:ext uri="{FF2B5EF4-FFF2-40B4-BE49-F238E27FC236}">
                <a16:creationId xmlns:a16="http://schemas.microsoft.com/office/drawing/2014/main" id="{0C739270-A378-73EC-30FD-2F36CA76A069}"/>
              </a:ext>
            </a:extLst>
          </p:cNvPr>
          <p:cNvGrpSpPr/>
          <p:nvPr/>
        </p:nvGrpSpPr>
        <p:grpSpPr>
          <a:xfrm>
            <a:off x="1545255" y="3886001"/>
            <a:ext cx="1057136" cy="634064"/>
            <a:chOff x="1565632" y="3984832"/>
            <a:chExt cx="1057136" cy="634064"/>
          </a:xfrm>
        </p:grpSpPr>
        <p:sp>
          <p:nvSpPr>
            <p:cNvPr id="12" name="Rectangle 11">
              <a:extLst>
                <a:ext uri="{FF2B5EF4-FFF2-40B4-BE49-F238E27FC236}">
                  <a16:creationId xmlns:a16="http://schemas.microsoft.com/office/drawing/2014/main" id="{702A3534-8386-9B7F-B278-768DBBA31813}"/>
                </a:ext>
              </a:extLst>
            </p:cNvPr>
            <p:cNvSpPr/>
            <p:nvPr/>
          </p:nvSpPr>
          <p:spPr>
            <a:xfrm>
              <a:off x="1565632" y="3984832"/>
              <a:ext cx="1057136" cy="634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A01443B-635F-A135-2612-228A9F7B78B3}"/>
                </a:ext>
              </a:extLst>
            </p:cNvPr>
            <p:cNvSpPr txBox="1"/>
            <p:nvPr/>
          </p:nvSpPr>
          <p:spPr>
            <a:xfrm>
              <a:off x="1603073" y="4009476"/>
              <a:ext cx="982257" cy="584775"/>
            </a:xfrm>
            <a:prstGeom prst="rect">
              <a:avLst/>
            </a:prstGeom>
            <a:noFill/>
          </p:spPr>
          <p:txBody>
            <a:bodyPr wrap="none" rtlCol="0">
              <a:spAutoFit/>
            </a:bodyPr>
            <a:lstStyle/>
            <a:p>
              <a:pPr algn="ctr"/>
              <a:r>
                <a:rPr lang="en-US" sz="1600" dirty="0"/>
                <a:t>Feature</a:t>
              </a:r>
            </a:p>
            <a:p>
              <a:pPr algn="ctr"/>
              <a:r>
                <a:rPr lang="en-US" sz="1600" dirty="0"/>
                <a:t>Extractor</a:t>
              </a:r>
            </a:p>
          </p:txBody>
        </p:sp>
      </p:grpSp>
      <p:sp>
        <p:nvSpPr>
          <p:cNvPr id="6" name="Slide Number Placeholder 5">
            <a:extLst>
              <a:ext uri="{FF2B5EF4-FFF2-40B4-BE49-F238E27FC236}">
                <a16:creationId xmlns:a16="http://schemas.microsoft.com/office/drawing/2014/main" id="{6740BB57-1A05-F766-52F2-DFC6A054890C}"/>
              </a:ext>
            </a:extLst>
          </p:cNvPr>
          <p:cNvSpPr>
            <a:spLocks noGrp="1"/>
          </p:cNvSpPr>
          <p:nvPr>
            <p:ph type="sldNum" sz="quarter" idx="12"/>
          </p:nvPr>
        </p:nvSpPr>
        <p:spPr/>
        <p:txBody>
          <a:bodyPr/>
          <a:lstStyle/>
          <a:p>
            <a:fld id="{98C1BC04-B89C-D043-B48C-D12E72BB068E}" type="slidenum">
              <a:rPr lang="en-US" smtClean="0"/>
              <a:t>47</a:t>
            </a:fld>
            <a:endParaRPr lang="en-US"/>
          </a:p>
        </p:txBody>
      </p:sp>
    </p:spTree>
    <p:extLst>
      <p:ext uri="{BB962C8B-B14F-4D97-AF65-F5344CB8AC3E}">
        <p14:creationId xmlns:p14="http://schemas.microsoft.com/office/powerpoint/2010/main" val="2453156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3C9C-0044-C616-0587-3D43E8C655DA}"/>
            </a:ext>
          </a:extLst>
        </p:cNvPr>
        <p:cNvGrpSpPr/>
        <p:nvPr/>
      </p:nvGrpSpPr>
      <p:grpSpPr>
        <a:xfrm>
          <a:off x="0" y="0"/>
          <a:ext cx="0" cy="0"/>
          <a:chOff x="0" y="0"/>
          <a:chExt cx="0" cy="0"/>
        </a:xfrm>
      </p:grpSpPr>
      <p:pic>
        <p:nvPicPr>
          <p:cNvPr id="11" name="Picture 10" descr="A turtle swimming under water&#10;&#10;AI-generated content may be incorrect.">
            <a:extLst>
              <a:ext uri="{FF2B5EF4-FFF2-40B4-BE49-F238E27FC236}">
                <a16:creationId xmlns:a16="http://schemas.microsoft.com/office/drawing/2014/main" id="{7EBA3101-BE22-9FC7-D1E9-7BB5C7399612}"/>
              </a:ext>
            </a:extLst>
          </p:cNvPr>
          <p:cNvPicPr>
            <a:picLocks noChangeAspect="1"/>
          </p:cNvPicPr>
          <p:nvPr/>
        </p:nvPicPr>
        <p:blipFill>
          <a:blip r:embed="rId3"/>
          <a:stretch>
            <a:fillRect/>
          </a:stretch>
        </p:blipFill>
        <p:spPr>
          <a:xfrm>
            <a:off x="913899" y="1842314"/>
            <a:ext cx="2319848" cy="1546188"/>
          </a:xfrm>
          <a:prstGeom prst="rect">
            <a:avLst/>
          </a:prstGeom>
        </p:spPr>
      </p:pic>
      <p:cxnSp>
        <p:nvCxnSpPr>
          <p:cNvPr id="15" name="Straight Arrow Connector 14">
            <a:extLst>
              <a:ext uri="{FF2B5EF4-FFF2-40B4-BE49-F238E27FC236}">
                <a16:creationId xmlns:a16="http://schemas.microsoft.com/office/drawing/2014/main" id="{83AD618A-2999-305A-5972-50CDD0E74B0D}"/>
              </a:ext>
            </a:extLst>
          </p:cNvPr>
          <p:cNvCxnSpPr>
            <a:cxnSpLocks/>
          </p:cNvCxnSpPr>
          <p:nvPr/>
        </p:nvCxnSpPr>
        <p:spPr>
          <a:xfrm>
            <a:off x="2073823" y="3450239"/>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B3447D9-4FFF-7CF5-B1E3-8E9EE14E7745}"/>
              </a:ext>
            </a:extLst>
          </p:cNvPr>
          <p:cNvCxnSpPr>
            <a:cxnSpLocks/>
          </p:cNvCxnSpPr>
          <p:nvPr/>
        </p:nvCxnSpPr>
        <p:spPr>
          <a:xfrm>
            <a:off x="2073823" y="4520065"/>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034A3D-5190-6DFA-6681-28593C8613E5}"/>
                  </a:ext>
                </a:extLst>
              </p:cNvPr>
              <p:cNvSpPr txBox="1"/>
              <p:nvPr/>
            </p:nvSpPr>
            <p:spPr>
              <a:xfrm>
                <a:off x="1721129" y="5507235"/>
                <a:ext cx="859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oMath>
                  </m:oMathPara>
                </a14:m>
                <a:endParaRPr lang="en-US" dirty="0">
                  <a:latin typeface="Harlow Solid Italic" panose="04030604020F02020D02" pitchFamily="82" charset="0"/>
                </a:endParaRPr>
              </a:p>
            </p:txBody>
          </p:sp>
        </mc:Choice>
        <mc:Fallback xmlns="">
          <p:sp>
            <p:nvSpPr>
              <p:cNvPr id="4" name="TextBox 3">
                <a:extLst>
                  <a:ext uri="{FF2B5EF4-FFF2-40B4-BE49-F238E27FC236}">
                    <a16:creationId xmlns:a16="http://schemas.microsoft.com/office/drawing/2014/main" id="{13034A3D-5190-6DFA-6681-28593C8613E5}"/>
                  </a:ext>
                </a:extLst>
              </p:cNvPr>
              <p:cNvSpPr txBox="1">
                <a:spLocks noRot="1" noChangeAspect="1" noMove="1" noResize="1" noEditPoints="1" noAdjustHandles="1" noChangeArrowheads="1" noChangeShapeType="1" noTextEdit="1"/>
              </p:cNvSpPr>
              <p:nvPr/>
            </p:nvSpPr>
            <p:spPr>
              <a:xfrm>
                <a:off x="1721129" y="5507235"/>
                <a:ext cx="859911" cy="369332"/>
              </a:xfrm>
              <a:prstGeom prst="rect">
                <a:avLst/>
              </a:prstGeom>
              <a:blipFill>
                <a:blip r:embed="rId4"/>
                <a:stretch>
                  <a:fillRect b="-13333"/>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BFDBB19D-510C-4A3C-A97D-B405ADA42927}"/>
              </a:ext>
            </a:extLst>
          </p:cNvPr>
          <p:cNvCxnSpPr>
            <a:cxnSpLocks/>
          </p:cNvCxnSpPr>
          <p:nvPr/>
        </p:nvCxnSpPr>
        <p:spPr>
          <a:xfrm>
            <a:off x="5135054" y="3450239"/>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E5D7D76-F244-1FB8-295A-286BBF27C375}"/>
              </a:ext>
            </a:extLst>
          </p:cNvPr>
          <p:cNvCxnSpPr>
            <a:cxnSpLocks/>
          </p:cNvCxnSpPr>
          <p:nvPr/>
        </p:nvCxnSpPr>
        <p:spPr>
          <a:xfrm>
            <a:off x="5135053" y="4520064"/>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69B165D-554B-6C54-BBC5-C61187657B5D}"/>
                  </a:ext>
                </a:extLst>
              </p:cNvPr>
              <p:cNvSpPr txBox="1"/>
              <p:nvPr/>
            </p:nvSpPr>
            <p:spPr>
              <a:xfrm>
                <a:off x="4739981" y="5507235"/>
                <a:ext cx="859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oMath>
                  </m:oMathPara>
                </a14:m>
                <a:endParaRPr lang="en-US" dirty="0">
                  <a:latin typeface="Harlow Solid Italic" panose="04030604020F02020D02" pitchFamily="82" charset="0"/>
                </a:endParaRPr>
              </a:p>
            </p:txBody>
          </p:sp>
        </mc:Choice>
        <mc:Fallback xmlns="">
          <p:sp>
            <p:nvSpPr>
              <p:cNvPr id="26" name="TextBox 25">
                <a:extLst>
                  <a:ext uri="{FF2B5EF4-FFF2-40B4-BE49-F238E27FC236}">
                    <a16:creationId xmlns:a16="http://schemas.microsoft.com/office/drawing/2014/main" id="{569B165D-554B-6C54-BBC5-C61187657B5D}"/>
                  </a:ext>
                </a:extLst>
              </p:cNvPr>
              <p:cNvSpPr txBox="1">
                <a:spLocks noRot="1" noChangeAspect="1" noMove="1" noResize="1" noEditPoints="1" noAdjustHandles="1" noChangeArrowheads="1" noChangeShapeType="1" noTextEdit="1"/>
              </p:cNvSpPr>
              <p:nvPr/>
            </p:nvSpPr>
            <p:spPr>
              <a:xfrm>
                <a:off x="4739981" y="5507235"/>
                <a:ext cx="859911" cy="369332"/>
              </a:xfrm>
              <a:prstGeom prst="rect">
                <a:avLst/>
              </a:prstGeom>
              <a:blipFill>
                <a:blip r:embed="rId5"/>
                <a:stretch>
                  <a:fillRect b="-13333"/>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C80749CE-3B04-FC97-FD9A-35AAED8C6558}"/>
              </a:ext>
            </a:extLst>
          </p:cNvPr>
          <p:cNvSpPr>
            <a:spLocks noGrp="1"/>
          </p:cNvSpPr>
          <p:nvPr>
            <p:ph type="title"/>
          </p:nvPr>
        </p:nvSpPr>
        <p:spPr>
          <a:xfrm>
            <a:off x="838200" y="365125"/>
            <a:ext cx="10515600" cy="1325563"/>
          </a:xfrm>
        </p:spPr>
        <p:txBody>
          <a:bodyPr/>
          <a:lstStyle/>
          <a:p>
            <a:r>
              <a:rPr lang="en-US" dirty="0"/>
              <a:t>Background – Feature Extractor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7A6F52D-F772-E5EE-11E7-13EA4E69B50C}"/>
                  </a:ext>
                </a:extLst>
              </p:cNvPr>
              <p:cNvSpPr txBox="1"/>
              <p:nvPr/>
            </p:nvSpPr>
            <p:spPr>
              <a:xfrm>
                <a:off x="7185846" y="3034740"/>
                <a:ext cx="4554157" cy="830997"/>
              </a:xfrm>
              <a:prstGeom prst="rect">
                <a:avLst/>
              </a:prstGeom>
              <a:noFill/>
            </p:spPr>
            <p:txBody>
              <a:bodyPr wrap="square" rtlCol="0">
                <a:spAutoFit/>
              </a:bodyPr>
              <a:lstStyle/>
              <a:p>
                <a:pPr algn="ct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1</m:t>
                        </m:r>
                      </m:sub>
                    </m:sSub>
                    <m:r>
                      <a:rPr lang="en-US" sz="2400" b="0" i="1" smtClean="0">
                        <a:latin typeface="Cambria Math" panose="02040503050406030204" pitchFamily="18" charset="0"/>
                      </a:rPr>
                      <m:t> </m:t>
                    </m:r>
                  </m:oMath>
                </a14:m>
                <a:r>
                  <a:rPr lang="en-US" sz="2400" dirty="0"/>
                  <a:t>c</a:t>
                </a:r>
                <a14:m>
                  <m:oMath xmlns:m="http://schemas.openxmlformats.org/officeDocument/2006/math">
                    <m:r>
                      <m:rPr>
                        <m:sty m:val="p"/>
                      </m:rPr>
                      <a:rPr lang="en-US" sz="2400" b="0" i="0" smtClean="0">
                        <a:latin typeface="Cambria Math" panose="02040503050406030204" pitchFamily="18" charset="0"/>
                      </a:rPr>
                      <m:t>lose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2</m:t>
                        </m:r>
                      </m:sub>
                    </m:sSub>
                  </m:oMath>
                </a14:m>
                <a:r>
                  <a:rPr lang="en-US" sz="2400" dirty="0"/>
                  <a:t> if two images are visually similar</a:t>
                </a:r>
              </a:p>
            </p:txBody>
          </p:sp>
        </mc:Choice>
        <mc:Fallback xmlns="">
          <p:sp>
            <p:nvSpPr>
              <p:cNvPr id="2" name="TextBox 1">
                <a:extLst>
                  <a:ext uri="{FF2B5EF4-FFF2-40B4-BE49-F238E27FC236}">
                    <a16:creationId xmlns:a16="http://schemas.microsoft.com/office/drawing/2014/main" id="{67A6F52D-F772-E5EE-11E7-13EA4E69B50C}"/>
                  </a:ext>
                </a:extLst>
              </p:cNvPr>
              <p:cNvSpPr txBox="1">
                <a:spLocks noRot="1" noChangeAspect="1" noMove="1" noResize="1" noEditPoints="1" noAdjustHandles="1" noChangeArrowheads="1" noChangeShapeType="1" noTextEdit="1"/>
              </p:cNvSpPr>
              <p:nvPr/>
            </p:nvSpPr>
            <p:spPr>
              <a:xfrm>
                <a:off x="7185846" y="3034740"/>
                <a:ext cx="4554157" cy="830997"/>
              </a:xfrm>
              <a:prstGeom prst="rect">
                <a:avLst/>
              </a:prstGeom>
              <a:blipFill>
                <a:blip r:embed="rId6"/>
                <a:stretch>
                  <a:fillRect t="-606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43FEDCF-0F1D-9E31-75B8-A47B6F1E1B54}"/>
                  </a:ext>
                </a:extLst>
              </p:cNvPr>
              <p:cNvSpPr txBox="1"/>
              <p:nvPr/>
            </p:nvSpPr>
            <p:spPr>
              <a:xfrm>
                <a:off x="1545255" y="4955827"/>
                <a:ext cx="129420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b="0" dirty="0">
                    <a:latin typeface="Harlow Solid Italic" panose="04030604020F02020D02" pitchFamily="82"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latin typeface="Harlow Solid Italic" panose="04030604020F02020D02" pitchFamily="82" charset="0"/>
                  </a:rPr>
                  <a:t>, … </a:t>
                </a:r>
                <a:r>
                  <a:rPr lang="en-US" dirty="0">
                    <a:latin typeface="Cambria Math" panose="02040503050406030204" pitchFamily="18" charset="0"/>
                    <a:ea typeface="Cambria Math" panose="02040503050406030204" pitchFamily="18" charset="0"/>
                  </a:rPr>
                  <a:t>]</a:t>
                </a:r>
                <a:endParaRPr lang="en-US" dirty="0">
                  <a:latin typeface="Harlow Solid Italic" panose="04030604020F02020D02" pitchFamily="82" charset="0"/>
                </a:endParaRPr>
              </a:p>
            </p:txBody>
          </p:sp>
        </mc:Choice>
        <mc:Fallback xmlns="">
          <p:sp>
            <p:nvSpPr>
              <p:cNvPr id="13" name="TextBox 12">
                <a:extLst>
                  <a:ext uri="{FF2B5EF4-FFF2-40B4-BE49-F238E27FC236}">
                    <a16:creationId xmlns:a16="http://schemas.microsoft.com/office/drawing/2014/main" id="{643FEDCF-0F1D-9E31-75B8-A47B6F1E1B54}"/>
                  </a:ext>
                </a:extLst>
              </p:cNvPr>
              <p:cNvSpPr txBox="1">
                <a:spLocks noRot="1" noChangeAspect="1" noMove="1" noResize="1" noEditPoints="1" noAdjustHandles="1" noChangeArrowheads="1" noChangeShapeType="1" noTextEdit="1"/>
              </p:cNvSpPr>
              <p:nvPr/>
            </p:nvSpPr>
            <p:spPr>
              <a:xfrm>
                <a:off x="1545255" y="4955827"/>
                <a:ext cx="1294203" cy="369332"/>
              </a:xfrm>
              <a:prstGeom prst="rect">
                <a:avLst/>
              </a:prstGeom>
              <a:blipFill>
                <a:blip r:embed="rId7"/>
                <a:stretch>
                  <a:fillRect l="-971" t="-13333"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6859D7-4439-2B8F-320A-1FD94B297A06}"/>
                  </a:ext>
                </a:extLst>
              </p:cNvPr>
              <p:cNvSpPr txBox="1"/>
              <p:nvPr/>
            </p:nvSpPr>
            <p:spPr>
              <a:xfrm>
                <a:off x="4572410" y="4955827"/>
                <a:ext cx="129420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r>
                  <a:rPr lang="en-US" b="0" dirty="0">
                    <a:latin typeface="Harlow Solid Italic" panose="04030604020F02020D02" pitchFamily="82"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a14:m>
                <a:r>
                  <a:rPr lang="en-US" dirty="0">
                    <a:latin typeface="Harlow Solid Italic" panose="04030604020F02020D02" pitchFamily="82" charset="0"/>
                  </a:rPr>
                  <a:t>, … </a:t>
                </a:r>
                <a:r>
                  <a:rPr lang="en-US" dirty="0">
                    <a:latin typeface="Cambria Math" panose="02040503050406030204" pitchFamily="18" charset="0"/>
                    <a:ea typeface="Cambria Math" panose="02040503050406030204" pitchFamily="18" charset="0"/>
                  </a:rPr>
                  <a:t>]</a:t>
                </a:r>
                <a:endParaRPr lang="en-US" dirty="0">
                  <a:latin typeface="Harlow Solid Italic" panose="04030604020F02020D02" pitchFamily="82" charset="0"/>
                </a:endParaRPr>
              </a:p>
            </p:txBody>
          </p:sp>
        </mc:Choice>
        <mc:Fallback xmlns="">
          <p:sp>
            <p:nvSpPr>
              <p:cNvPr id="16" name="TextBox 15">
                <a:extLst>
                  <a:ext uri="{FF2B5EF4-FFF2-40B4-BE49-F238E27FC236}">
                    <a16:creationId xmlns:a16="http://schemas.microsoft.com/office/drawing/2014/main" id="{BC6859D7-4439-2B8F-320A-1FD94B297A06}"/>
                  </a:ext>
                </a:extLst>
              </p:cNvPr>
              <p:cNvSpPr txBox="1">
                <a:spLocks noRot="1" noChangeAspect="1" noMove="1" noResize="1" noEditPoints="1" noAdjustHandles="1" noChangeArrowheads="1" noChangeShapeType="1" noTextEdit="1"/>
              </p:cNvSpPr>
              <p:nvPr/>
            </p:nvSpPr>
            <p:spPr>
              <a:xfrm>
                <a:off x="4572410" y="4955827"/>
                <a:ext cx="1294203" cy="369332"/>
              </a:xfrm>
              <a:prstGeom prst="rect">
                <a:avLst/>
              </a:prstGeom>
              <a:blipFill>
                <a:blip r:embed="rId8"/>
                <a:stretch>
                  <a:fillRect l="-1961" t="-13333" b="-30000"/>
                </a:stretch>
              </a:blipFill>
            </p:spPr>
            <p:txBody>
              <a:bodyPr/>
              <a:lstStyle/>
              <a:p>
                <a:r>
                  <a:rPr lang="en-US">
                    <a:noFill/>
                  </a:rPr>
                  <a:t> </a:t>
                </a:r>
              </a:p>
            </p:txBody>
          </p:sp>
        </mc:Fallback>
      </mc:AlternateContent>
      <p:pic>
        <p:nvPicPr>
          <p:cNvPr id="19" name="Picture 18" descr="A turtle swimming under water&#10;&#10;AI-generated content may be incorrect.">
            <a:extLst>
              <a:ext uri="{FF2B5EF4-FFF2-40B4-BE49-F238E27FC236}">
                <a16:creationId xmlns:a16="http://schemas.microsoft.com/office/drawing/2014/main" id="{31ECB0A8-FF17-03C9-381E-948CB9A35EF4}"/>
              </a:ext>
            </a:extLst>
          </p:cNvPr>
          <p:cNvPicPr>
            <a:picLocks noChangeAspect="1"/>
          </p:cNvPicPr>
          <p:nvPr/>
        </p:nvPicPr>
        <p:blipFill>
          <a:blip r:embed="rId3"/>
          <a:stretch>
            <a:fillRect/>
          </a:stretch>
        </p:blipFill>
        <p:spPr>
          <a:xfrm flipH="1">
            <a:off x="3975131" y="1874564"/>
            <a:ext cx="2319845" cy="1546188"/>
          </a:xfrm>
          <a:prstGeom prst="rect">
            <a:avLst/>
          </a:prstGeom>
        </p:spPr>
      </p:pic>
      <p:grpSp>
        <p:nvGrpSpPr>
          <p:cNvPr id="5" name="Group 4">
            <a:extLst>
              <a:ext uri="{FF2B5EF4-FFF2-40B4-BE49-F238E27FC236}">
                <a16:creationId xmlns:a16="http://schemas.microsoft.com/office/drawing/2014/main" id="{FE9F7BA7-C76A-558E-217D-80E8BC818C82}"/>
              </a:ext>
            </a:extLst>
          </p:cNvPr>
          <p:cNvGrpSpPr/>
          <p:nvPr/>
        </p:nvGrpSpPr>
        <p:grpSpPr>
          <a:xfrm>
            <a:off x="1545255" y="3886001"/>
            <a:ext cx="1057136" cy="634064"/>
            <a:chOff x="1565632" y="3984832"/>
            <a:chExt cx="1057136" cy="634064"/>
          </a:xfrm>
        </p:grpSpPr>
        <p:sp>
          <p:nvSpPr>
            <p:cNvPr id="8" name="Rectangle 7">
              <a:extLst>
                <a:ext uri="{FF2B5EF4-FFF2-40B4-BE49-F238E27FC236}">
                  <a16:creationId xmlns:a16="http://schemas.microsoft.com/office/drawing/2014/main" id="{B489D1B8-7BFC-625B-8576-F549B54CDB3A}"/>
                </a:ext>
              </a:extLst>
            </p:cNvPr>
            <p:cNvSpPr/>
            <p:nvPr/>
          </p:nvSpPr>
          <p:spPr>
            <a:xfrm>
              <a:off x="1565632" y="3984832"/>
              <a:ext cx="1057136" cy="634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AB86E2-3A4C-C1FC-AAC1-2E36E505F086}"/>
                </a:ext>
              </a:extLst>
            </p:cNvPr>
            <p:cNvSpPr txBox="1"/>
            <p:nvPr/>
          </p:nvSpPr>
          <p:spPr>
            <a:xfrm>
              <a:off x="1603072" y="4009476"/>
              <a:ext cx="982257" cy="584775"/>
            </a:xfrm>
            <a:prstGeom prst="rect">
              <a:avLst/>
            </a:prstGeom>
            <a:noFill/>
          </p:spPr>
          <p:txBody>
            <a:bodyPr wrap="none" rtlCol="0">
              <a:spAutoFit/>
            </a:bodyPr>
            <a:lstStyle/>
            <a:p>
              <a:pPr algn="ctr"/>
              <a:r>
                <a:rPr lang="en-US" sz="1600" dirty="0"/>
                <a:t>Feature</a:t>
              </a:r>
            </a:p>
            <a:p>
              <a:pPr algn="ctr"/>
              <a:r>
                <a:rPr lang="en-US" sz="1600" dirty="0"/>
                <a:t>Extractor</a:t>
              </a:r>
            </a:p>
          </p:txBody>
        </p:sp>
      </p:grpSp>
      <p:grpSp>
        <p:nvGrpSpPr>
          <p:cNvPr id="18" name="Group 17">
            <a:extLst>
              <a:ext uri="{FF2B5EF4-FFF2-40B4-BE49-F238E27FC236}">
                <a16:creationId xmlns:a16="http://schemas.microsoft.com/office/drawing/2014/main" id="{8EA30A4F-F88E-B428-FDC9-7C567B320847}"/>
              </a:ext>
            </a:extLst>
          </p:cNvPr>
          <p:cNvGrpSpPr/>
          <p:nvPr/>
        </p:nvGrpSpPr>
        <p:grpSpPr>
          <a:xfrm>
            <a:off x="4606485" y="3886001"/>
            <a:ext cx="1057136" cy="634064"/>
            <a:chOff x="1565632" y="3984832"/>
            <a:chExt cx="1057136" cy="634064"/>
          </a:xfrm>
        </p:grpSpPr>
        <p:sp>
          <p:nvSpPr>
            <p:cNvPr id="20" name="Rectangle 19">
              <a:extLst>
                <a:ext uri="{FF2B5EF4-FFF2-40B4-BE49-F238E27FC236}">
                  <a16:creationId xmlns:a16="http://schemas.microsoft.com/office/drawing/2014/main" id="{820C340F-B241-7DA8-5347-3DDF74634235}"/>
                </a:ext>
              </a:extLst>
            </p:cNvPr>
            <p:cNvSpPr/>
            <p:nvPr/>
          </p:nvSpPr>
          <p:spPr>
            <a:xfrm>
              <a:off x="1565632" y="3984832"/>
              <a:ext cx="1057136" cy="634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0C70EFE-2938-D87C-B42F-E3B797D07E26}"/>
                </a:ext>
              </a:extLst>
            </p:cNvPr>
            <p:cNvSpPr txBox="1"/>
            <p:nvPr/>
          </p:nvSpPr>
          <p:spPr>
            <a:xfrm>
              <a:off x="1603072" y="4009476"/>
              <a:ext cx="982257" cy="584775"/>
            </a:xfrm>
            <a:prstGeom prst="rect">
              <a:avLst/>
            </a:prstGeom>
            <a:noFill/>
          </p:spPr>
          <p:txBody>
            <a:bodyPr wrap="none" rtlCol="0">
              <a:spAutoFit/>
            </a:bodyPr>
            <a:lstStyle/>
            <a:p>
              <a:pPr algn="ctr"/>
              <a:r>
                <a:rPr lang="en-US" sz="1600" dirty="0"/>
                <a:t>Feature</a:t>
              </a:r>
            </a:p>
            <a:p>
              <a:pPr algn="ctr"/>
              <a:r>
                <a:rPr lang="en-US" sz="1600" dirty="0"/>
                <a:t>Extractor</a:t>
              </a:r>
            </a:p>
          </p:txBody>
        </p:sp>
      </p:grpSp>
      <p:sp>
        <p:nvSpPr>
          <p:cNvPr id="3" name="Slide Number Placeholder 2">
            <a:extLst>
              <a:ext uri="{FF2B5EF4-FFF2-40B4-BE49-F238E27FC236}">
                <a16:creationId xmlns:a16="http://schemas.microsoft.com/office/drawing/2014/main" id="{42CE689E-D14F-8E57-45D6-44C50D70754F}"/>
              </a:ext>
            </a:extLst>
          </p:cNvPr>
          <p:cNvSpPr>
            <a:spLocks noGrp="1"/>
          </p:cNvSpPr>
          <p:nvPr>
            <p:ph type="sldNum" sz="quarter" idx="12"/>
          </p:nvPr>
        </p:nvSpPr>
        <p:spPr/>
        <p:txBody>
          <a:bodyPr/>
          <a:lstStyle/>
          <a:p>
            <a:fld id="{98C1BC04-B89C-D043-B48C-D12E72BB068E}" type="slidenum">
              <a:rPr lang="en-US" smtClean="0"/>
              <a:t>48</a:t>
            </a:fld>
            <a:endParaRPr lang="en-US"/>
          </a:p>
        </p:txBody>
      </p:sp>
    </p:spTree>
    <p:extLst>
      <p:ext uri="{BB962C8B-B14F-4D97-AF65-F5344CB8AC3E}">
        <p14:creationId xmlns:p14="http://schemas.microsoft.com/office/powerpoint/2010/main" val="3763430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7D8D0-E35A-AA38-3CC7-5898773C9F2B}"/>
            </a:ext>
          </a:extLst>
        </p:cNvPr>
        <p:cNvGrpSpPr/>
        <p:nvPr/>
      </p:nvGrpSpPr>
      <p:grpSpPr>
        <a:xfrm>
          <a:off x="0" y="0"/>
          <a:ext cx="0" cy="0"/>
          <a:chOff x="0" y="0"/>
          <a:chExt cx="0" cy="0"/>
        </a:xfrm>
      </p:grpSpPr>
      <p:pic>
        <p:nvPicPr>
          <p:cNvPr id="11" name="Picture 10" descr="A turtle swimming under water&#10;&#10;AI-generated content may be incorrect.">
            <a:extLst>
              <a:ext uri="{FF2B5EF4-FFF2-40B4-BE49-F238E27FC236}">
                <a16:creationId xmlns:a16="http://schemas.microsoft.com/office/drawing/2014/main" id="{2E0BEC89-19D6-D4CD-85A8-D1DF4659EA4F}"/>
              </a:ext>
            </a:extLst>
          </p:cNvPr>
          <p:cNvPicPr>
            <a:picLocks noChangeAspect="1"/>
          </p:cNvPicPr>
          <p:nvPr/>
        </p:nvPicPr>
        <p:blipFill>
          <a:blip r:embed="rId3"/>
          <a:stretch>
            <a:fillRect/>
          </a:stretch>
        </p:blipFill>
        <p:spPr>
          <a:xfrm>
            <a:off x="913899" y="1842314"/>
            <a:ext cx="2319848" cy="1546188"/>
          </a:xfrm>
          <a:prstGeom prst="rect">
            <a:avLst/>
          </a:prstGeom>
        </p:spPr>
      </p:pic>
      <p:cxnSp>
        <p:nvCxnSpPr>
          <p:cNvPr id="15" name="Straight Arrow Connector 14">
            <a:extLst>
              <a:ext uri="{FF2B5EF4-FFF2-40B4-BE49-F238E27FC236}">
                <a16:creationId xmlns:a16="http://schemas.microsoft.com/office/drawing/2014/main" id="{E0237D6F-CEE8-C8C8-CE78-CE05BE5440F9}"/>
              </a:ext>
            </a:extLst>
          </p:cNvPr>
          <p:cNvCxnSpPr>
            <a:cxnSpLocks/>
          </p:cNvCxnSpPr>
          <p:nvPr/>
        </p:nvCxnSpPr>
        <p:spPr>
          <a:xfrm>
            <a:off x="2073823" y="3450239"/>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7C18B31-FCBD-03AB-D5CF-B59174F661EF}"/>
              </a:ext>
            </a:extLst>
          </p:cNvPr>
          <p:cNvCxnSpPr>
            <a:cxnSpLocks/>
          </p:cNvCxnSpPr>
          <p:nvPr/>
        </p:nvCxnSpPr>
        <p:spPr>
          <a:xfrm>
            <a:off x="2077980" y="4520065"/>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9958F6B-DF82-1022-95CB-7185447E6368}"/>
                  </a:ext>
                </a:extLst>
              </p:cNvPr>
              <p:cNvSpPr txBox="1"/>
              <p:nvPr/>
            </p:nvSpPr>
            <p:spPr>
              <a:xfrm>
                <a:off x="958504" y="5085454"/>
                <a:ext cx="23198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oMath>
                  </m:oMathPara>
                </a14:m>
                <a:endParaRPr lang="en-US" dirty="0">
                  <a:latin typeface="Harlow Solid Italic" panose="04030604020F02020D02" pitchFamily="82" charset="0"/>
                </a:endParaRPr>
              </a:p>
            </p:txBody>
          </p:sp>
        </mc:Choice>
        <mc:Fallback xmlns="">
          <p:sp>
            <p:nvSpPr>
              <p:cNvPr id="3" name="TextBox 2">
                <a:extLst>
                  <a:ext uri="{FF2B5EF4-FFF2-40B4-BE49-F238E27FC236}">
                    <a16:creationId xmlns:a16="http://schemas.microsoft.com/office/drawing/2014/main" id="{D9958F6B-DF82-1022-95CB-7185447E6368}"/>
                  </a:ext>
                </a:extLst>
              </p:cNvPr>
              <p:cNvSpPr txBox="1">
                <a:spLocks noRot="1" noChangeAspect="1" noMove="1" noResize="1" noEditPoints="1" noAdjustHandles="1" noChangeArrowheads="1" noChangeShapeType="1" noTextEdit="1"/>
              </p:cNvSpPr>
              <p:nvPr/>
            </p:nvSpPr>
            <p:spPr>
              <a:xfrm>
                <a:off x="958504" y="5085454"/>
                <a:ext cx="2319848" cy="369332"/>
              </a:xfrm>
              <a:prstGeom prst="rect">
                <a:avLst/>
              </a:prstGeom>
              <a:blipFill>
                <a:blip r:embed="rId4"/>
                <a:stretch>
                  <a:fillRect b="-10000"/>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A22CEA95-BEA0-BDEC-D13C-3A3CF85F14BA}"/>
              </a:ext>
            </a:extLst>
          </p:cNvPr>
          <p:cNvSpPr>
            <a:spLocks noGrp="1"/>
          </p:cNvSpPr>
          <p:nvPr>
            <p:ph type="title"/>
          </p:nvPr>
        </p:nvSpPr>
        <p:spPr>
          <a:xfrm>
            <a:off x="838200" y="365125"/>
            <a:ext cx="10515600" cy="1325563"/>
          </a:xfrm>
        </p:spPr>
        <p:txBody>
          <a:bodyPr/>
          <a:lstStyle/>
          <a:p>
            <a:r>
              <a:rPr lang="en-US" dirty="0"/>
              <a:t>Instantiation of IMAC</a:t>
            </a:r>
          </a:p>
        </p:txBody>
      </p:sp>
      <p:grpSp>
        <p:nvGrpSpPr>
          <p:cNvPr id="9" name="Group 8">
            <a:extLst>
              <a:ext uri="{FF2B5EF4-FFF2-40B4-BE49-F238E27FC236}">
                <a16:creationId xmlns:a16="http://schemas.microsoft.com/office/drawing/2014/main" id="{4A21CD39-16AD-6AB6-BD5F-67C4931203B9}"/>
              </a:ext>
            </a:extLst>
          </p:cNvPr>
          <p:cNvGrpSpPr/>
          <p:nvPr/>
        </p:nvGrpSpPr>
        <p:grpSpPr>
          <a:xfrm>
            <a:off x="3338664" y="4980472"/>
            <a:ext cx="1784196" cy="1025912"/>
            <a:chOff x="3265077" y="4955602"/>
            <a:chExt cx="1784196" cy="1025912"/>
          </a:xfrm>
        </p:grpSpPr>
        <p:sp>
          <p:nvSpPr>
            <p:cNvPr id="4" name="TextBox 3">
              <a:extLst>
                <a:ext uri="{FF2B5EF4-FFF2-40B4-BE49-F238E27FC236}">
                  <a16:creationId xmlns:a16="http://schemas.microsoft.com/office/drawing/2014/main" id="{D7373274-62FE-033F-6A5B-5003E63CDE73}"/>
                </a:ext>
              </a:extLst>
            </p:cNvPr>
            <p:cNvSpPr txBox="1"/>
            <p:nvPr/>
          </p:nvSpPr>
          <p:spPr>
            <a:xfrm>
              <a:off x="3492562" y="5299059"/>
              <a:ext cx="1556711" cy="369332"/>
            </a:xfrm>
            <a:prstGeom prst="rect">
              <a:avLst/>
            </a:prstGeom>
            <a:noFill/>
            <a:ln>
              <a:noFill/>
            </a:ln>
          </p:spPr>
          <p:txBody>
            <a:bodyPr wrap="square" rtlCol="0">
              <a:spAutoFit/>
            </a:bodyPr>
            <a:lstStyle/>
            <a:p>
              <a:r>
                <a:rPr lang="en-US" dirty="0" err="1"/>
                <a:t>MAC.Sign</a:t>
              </a:r>
              <a:endParaRPr lang="en-US" dirty="0"/>
            </a:p>
          </p:txBody>
        </p:sp>
        <p:sp>
          <p:nvSpPr>
            <p:cNvPr id="6" name="Rectangle 5">
              <a:extLst>
                <a:ext uri="{FF2B5EF4-FFF2-40B4-BE49-F238E27FC236}">
                  <a16:creationId xmlns:a16="http://schemas.microsoft.com/office/drawing/2014/main" id="{278F36B5-E41E-0C64-AB3E-0E369A4955D2}"/>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6DD5E442-5939-463C-F086-5E02A8803C24}"/>
              </a:ext>
            </a:extLst>
          </p:cNvPr>
          <p:cNvCxnSpPr>
            <a:endCxn id="3" idx="3"/>
          </p:cNvCxnSpPr>
          <p:nvPr/>
        </p:nvCxnSpPr>
        <p:spPr>
          <a:xfrm>
            <a:off x="2438587" y="5270120"/>
            <a:ext cx="8397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4BF1838-3F56-8C3C-AE38-F7A6E6813466}"/>
                  </a:ext>
                </a:extLst>
              </p:cNvPr>
              <p:cNvSpPr txBox="1"/>
              <p:nvPr/>
            </p:nvSpPr>
            <p:spPr>
              <a:xfrm>
                <a:off x="958504" y="5592347"/>
                <a:ext cx="23198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latin typeface="Harlow Solid Italic" panose="04030604020F02020D02" pitchFamily="82" charset="0"/>
                </a:endParaRPr>
              </a:p>
            </p:txBody>
          </p:sp>
        </mc:Choice>
        <mc:Fallback xmlns="">
          <p:sp>
            <p:nvSpPr>
              <p:cNvPr id="16" name="TextBox 15">
                <a:extLst>
                  <a:ext uri="{FF2B5EF4-FFF2-40B4-BE49-F238E27FC236}">
                    <a16:creationId xmlns:a16="http://schemas.microsoft.com/office/drawing/2014/main" id="{34BF1838-3F56-8C3C-AE38-F7A6E6813466}"/>
                  </a:ext>
                </a:extLst>
              </p:cNvPr>
              <p:cNvSpPr txBox="1">
                <a:spLocks noRot="1" noChangeAspect="1" noMove="1" noResize="1" noEditPoints="1" noAdjustHandles="1" noChangeArrowheads="1" noChangeShapeType="1" noTextEdit="1"/>
              </p:cNvSpPr>
              <p:nvPr/>
            </p:nvSpPr>
            <p:spPr>
              <a:xfrm>
                <a:off x="958504" y="5592347"/>
                <a:ext cx="2319848" cy="369332"/>
              </a:xfrm>
              <a:prstGeom prst="rect">
                <a:avLst/>
              </a:prstGeom>
              <a:blipFill>
                <a:blip r:embed="rId5"/>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B05C04F-2827-97B5-FFA9-4485882C5E19}"/>
              </a:ext>
            </a:extLst>
          </p:cNvPr>
          <p:cNvCxnSpPr>
            <a:cxnSpLocks/>
          </p:cNvCxnSpPr>
          <p:nvPr/>
        </p:nvCxnSpPr>
        <p:spPr>
          <a:xfrm>
            <a:off x="2438587" y="5777013"/>
            <a:ext cx="8397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BAA1797-0801-D82F-3AEC-DFECB1100EDC}"/>
              </a:ext>
            </a:extLst>
          </p:cNvPr>
          <p:cNvCxnSpPr/>
          <p:nvPr/>
        </p:nvCxnSpPr>
        <p:spPr>
          <a:xfrm>
            <a:off x="4953356" y="5493428"/>
            <a:ext cx="8397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A8B7385-45D0-80F3-57BF-9FEB13C9E838}"/>
              </a:ext>
            </a:extLst>
          </p:cNvPr>
          <p:cNvSpPr txBox="1"/>
          <p:nvPr/>
        </p:nvSpPr>
        <p:spPr>
          <a:xfrm>
            <a:off x="5967528" y="5308762"/>
            <a:ext cx="1190824" cy="369332"/>
          </a:xfrm>
          <a:prstGeom prst="rect">
            <a:avLst/>
          </a:prstGeom>
          <a:noFill/>
        </p:spPr>
        <p:txBody>
          <a:bodyPr wrap="square" rtlCol="0">
            <a:spAutoFit/>
          </a:bodyPr>
          <a:lstStyle/>
          <a:p>
            <a:r>
              <a:rPr lang="en-US" dirty="0"/>
              <a:t>t</a:t>
            </a:r>
          </a:p>
        </p:txBody>
      </p:sp>
      <p:grpSp>
        <p:nvGrpSpPr>
          <p:cNvPr id="5" name="Group 4">
            <a:extLst>
              <a:ext uri="{FF2B5EF4-FFF2-40B4-BE49-F238E27FC236}">
                <a16:creationId xmlns:a16="http://schemas.microsoft.com/office/drawing/2014/main" id="{C1255FB6-F32C-D67C-BF34-D8384120104C}"/>
              </a:ext>
            </a:extLst>
          </p:cNvPr>
          <p:cNvGrpSpPr/>
          <p:nvPr/>
        </p:nvGrpSpPr>
        <p:grpSpPr>
          <a:xfrm>
            <a:off x="1545255" y="3886001"/>
            <a:ext cx="1057136" cy="634064"/>
            <a:chOff x="1565632" y="3984832"/>
            <a:chExt cx="1057136" cy="634064"/>
          </a:xfrm>
        </p:grpSpPr>
        <p:sp>
          <p:nvSpPr>
            <p:cNvPr id="7" name="Rectangle 6">
              <a:extLst>
                <a:ext uri="{FF2B5EF4-FFF2-40B4-BE49-F238E27FC236}">
                  <a16:creationId xmlns:a16="http://schemas.microsoft.com/office/drawing/2014/main" id="{758932BC-F2CE-39BE-6236-8958D20F8C63}"/>
                </a:ext>
              </a:extLst>
            </p:cNvPr>
            <p:cNvSpPr/>
            <p:nvPr/>
          </p:nvSpPr>
          <p:spPr>
            <a:xfrm>
              <a:off x="1565632" y="3984832"/>
              <a:ext cx="1057136" cy="634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37265B-21EB-C410-FB2A-06DC2CD91355}"/>
                </a:ext>
              </a:extLst>
            </p:cNvPr>
            <p:cNvSpPr txBox="1"/>
            <p:nvPr/>
          </p:nvSpPr>
          <p:spPr>
            <a:xfrm>
              <a:off x="1603072" y="4009476"/>
              <a:ext cx="982257" cy="584775"/>
            </a:xfrm>
            <a:prstGeom prst="rect">
              <a:avLst/>
            </a:prstGeom>
            <a:noFill/>
          </p:spPr>
          <p:txBody>
            <a:bodyPr wrap="none" rtlCol="0">
              <a:spAutoFit/>
            </a:bodyPr>
            <a:lstStyle/>
            <a:p>
              <a:pPr algn="ctr"/>
              <a:r>
                <a:rPr lang="en-US" sz="1600" dirty="0"/>
                <a:t>Feature</a:t>
              </a:r>
            </a:p>
            <a:p>
              <a:pPr algn="ctr"/>
              <a:r>
                <a:rPr lang="en-US" sz="1600" dirty="0"/>
                <a:t>Extractor</a:t>
              </a:r>
            </a:p>
          </p:txBody>
        </p:sp>
      </p:grpSp>
      <p:sp>
        <p:nvSpPr>
          <p:cNvPr id="2" name="Slide Number Placeholder 1">
            <a:extLst>
              <a:ext uri="{FF2B5EF4-FFF2-40B4-BE49-F238E27FC236}">
                <a16:creationId xmlns:a16="http://schemas.microsoft.com/office/drawing/2014/main" id="{90AA0C45-8A0A-8863-01D6-4C03B030920C}"/>
              </a:ext>
            </a:extLst>
          </p:cNvPr>
          <p:cNvSpPr>
            <a:spLocks noGrp="1"/>
          </p:cNvSpPr>
          <p:nvPr>
            <p:ph type="sldNum" sz="quarter" idx="12"/>
          </p:nvPr>
        </p:nvSpPr>
        <p:spPr/>
        <p:txBody>
          <a:bodyPr/>
          <a:lstStyle/>
          <a:p>
            <a:fld id="{98C1BC04-B89C-D043-B48C-D12E72BB068E}" type="slidenum">
              <a:rPr lang="en-US" smtClean="0"/>
              <a:t>49</a:t>
            </a:fld>
            <a:endParaRPr lang="en-US"/>
          </a:p>
        </p:txBody>
      </p:sp>
    </p:spTree>
    <p:extLst>
      <p:ext uri="{BB962C8B-B14F-4D97-AF65-F5344CB8AC3E}">
        <p14:creationId xmlns:p14="http://schemas.microsoft.com/office/powerpoint/2010/main" val="203883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AD6D-FBBB-201D-5EA3-165C4A479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39B93-3A1C-112C-CC9F-81ED1499A702}"/>
              </a:ext>
            </a:extLst>
          </p:cNvPr>
          <p:cNvSpPr>
            <a:spLocks noGrp="1"/>
          </p:cNvSpPr>
          <p:nvPr>
            <p:ph type="title"/>
          </p:nvPr>
        </p:nvSpPr>
        <p:spPr/>
        <p:txBody>
          <a:bodyPr/>
          <a:lstStyle/>
          <a:p>
            <a:r>
              <a:rPr lang="en-US" dirty="0"/>
              <a:t>Motivation – Privacy</a:t>
            </a:r>
          </a:p>
        </p:txBody>
      </p:sp>
      <p:sp>
        <p:nvSpPr>
          <p:cNvPr id="5" name="Arrow: Down 4">
            <a:extLst>
              <a:ext uri="{FF2B5EF4-FFF2-40B4-BE49-F238E27FC236}">
                <a16:creationId xmlns:a16="http://schemas.microsoft.com/office/drawing/2014/main" id="{C32EB0BB-76C9-0932-FB12-F3DF0970CED7}"/>
              </a:ext>
            </a:extLst>
          </p:cNvPr>
          <p:cNvSpPr/>
          <p:nvPr/>
        </p:nvSpPr>
        <p:spPr>
          <a:xfrm rot="16200000">
            <a:off x="6073746" y="2376259"/>
            <a:ext cx="305670" cy="16687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33253AA3-F2E7-E416-805F-648B28CF5621}"/>
              </a:ext>
            </a:extLst>
          </p:cNvPr>
          <p:cNvGrpSpPr/>
          <p:nvPr/>
        </p:nvGrpSpPr>
        <p:grpSpPr>
          <a:xfrm>
            <a:off x="7353675" y="2830679"/>
            <a:ext cx="1544830" cy="759905"/>
            <a:chOff x="7371618" y="2603563"/>
            <a:chExt cx="1544830" cy="759905"/>
          </a:xfrm>
        </p:grpSpPr>
        <p:sp>
          <p:nvSpPr>
            <p:cNvPr id="23" name="Rectangle 22">
              <a:extLst>
                <a:ext uri="{FF2B5EF4-FFF2-40B4-BE49-F238E27FC236}">
                  <a16:creationId xmlns:a16="http://schemas.microsoft.com/office/drawing/2014/main" id="{6F92A28C-7C30-4C60-4026-3E910C94F0BE}"/>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66F5C89-55F3-8DD3-4F76-2DE89F4603B2}"/>
                </a:ext>
              </a:extLst>
            </p:cNvPr>
            <p:cNvSpPr txBox="1"/>
            <p:nvPr/>
          </p:nvSpPr>
          <p:spPr>
            <a:xfrm>
              <a:off x="7453587" y="2814238"/>
              <a:ext cx="1380891" cy="338554"/>
            </a:xfrm>
            <a:prstGeom prst="rect">
              <a:avLst/>
            </a:prstGeom>
            <a:noFill/>
          </p:spPr>
          <p:txBody>
            <a:bodyPr wrap="none" rtlCol="0">
              <a:spAutoFit/>
            </a:bodyPr>
            <a:lstStyle/>
            <a:p>
              <a:r>
                <a:rPr lang="en-US" sz="1600" dirty="0"/>
                <a:t>Compression</a:t>
              </a:r>
            </a:p>
          </p:txBody>
        </p:sp>
      </p:grpSp>
      <p:sp>
        <p:nvSpPr>
          <p:cNvPr id="28" name="Rectangle 27">
            <a:extLst>
              <a:ext uri="{FF2B5EF4-FFF2-40B4-BE49-F238E27FC236}">
                <a16:creationId xmlns:a16="http://schemas.microsoft.com/office/drawing/2014/main" id="{F00FE4C3-4388-A903-08B6-CEFCE700EF34}"/>
              </a:ext>
            </a:extLst>
          </p:cNvPr>
          <p:cNvSpPr/>
          <p:nvPr/>
        </p:nvSpPr>
        <p:spPr>
          <a:xfrm>
            <a:off x="7211598" y="1783756"/>
            <a:ext cx="4207141"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7B3824EB-A3C1-2620-A180-7040B59BA539}"/>
              </a:ext>
            </a:extLst>
          </p:cNvPr>
          <p:cNvSpPr/>
          <p:nvPr/>
        </p:nvSpPr>
        <p:spPr>
          <a:xfrm rot="16200000">
            <a:off x="9203012" y="2887490"/>
            <a:ext cx="305670" cy="6133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Two Girls Hugging Green Field Daytime ...">
            <a:extLst>
              <a:ext uri="{FF2B5EF4-FFF2-40B4-BE49-F238E27FC236}">
                <a16:creationId xmlns:a16="http://schemas.microsoft.com/office/drawing/2014/main" id="{0FD9BD05-FA19-9C12-C03F-75EFA535A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152" y="2773436"/>
            <a:ext cx="476278" cy="759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B2F1D18-CCA1-B029-8671-ADB9248248EE}"/>
              </a:ext>
            </a:extLst>
          </p:cNvPr>
          <p:cNvSpPr txBox="1"/>
          <p:nvPr/>
        </p:nvSpPr>
        <p:spPr>
          <a:xfrm>
            <a:off x="787272" y="2530770"/>
            <a:ext cx="346803" cy="369332"/>
          </a:xfrm>
          <a:prstGeom prst="rect">
            <a:avLst/>
          </a:prstGeom>
          <a:noFill/>
        </p:spPr>
        <p:txBody>
          <a:bodyPr wrap="square">
            <a:spAutoFit/>
          </a:bodyPr>
          <a:lstStyle/>
          <a:p>
            <a:r>
              <a:rPr lang="en-US" b="1" i="1" dirty="0"/>
              <a:t>k</a:t>
            </a:r>
            <a:endParaRPr lang="en-US" dirty="0"/>
          </a:p>
        </p:txBody>
      </p:sp>
      <p:grpSp>
        <p:nvGrpSpPr>
          <p:cNvPr id="9" name="Group 8">
            <a:extLst>
              <a:ext uri="{FF2B5EF4-FFF2-40B4-BE49-F238E27FC236}">
                <a16:creationId xmlns:a16="http://schemas.microsoft.com/office/drawing/2014/main" id="{691E1570-C6E9-23C6-E1B3-1A787BA40B48}"/>
              </a:ext>
            </a:extLst>
          </p:cNvPr>
          <p:cNvGrpSpPr/>
          <p:nvPr/>
        </p:nvGrpSpPr>
        <p:grpSpPr>
          <a:xfrm>
            <a:off x="3329647" y="2773436"/>
            <a:ext cx="1544830" cy="759905"/>
            <a:chOff x="7371618" y="2603563"/>
            <a:chExt cx="1544830" cy="759905"/>
          </a:xfrm>
        </p:grpSpPr>
        <p:sp>
          <p:nvSpPr>
            <p:cNvPr id="10" name="Rectangle 9">
              <a:extLst>
                <a:ext uri="{FF2B5EF4-FFF2-40B4-BE49-F238E27FC236}">
                  <a16:creationId xmlns:a16="http://schemas.microsoft.com/office/drawing/2014/main" id="{780411EA-96D5-89AA-08C1-088CBA2D2C79}"/>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1A6953-938F-14D0-57B8-E7E2951F59C5}"/>
                </a:ext>
              </a:extLst>
            </p:cNvPr>
            <p:cNvSpPr txBox="1"/>
            <p:nvPr/>
          </p:nvSpPr>
          <p:spPr>
            <a:xfrm>
              <a:off x="7693049" y="2828316"/>
              <a:ext cx="865814" cy="338554"/>
            </a:xfrm>
            <a:prstGeom prst="rect">
              <a:avLst/>
            </a:prstGeom>
            <a:noFill/>
          </p:spPr>
          <p:txBody>
            <a:bodyPr wrap="none" rtlCol="0">
              <a:spAutoFit/>
            </a:bodyPr>
            <a:lstStyle/>
            <a:p>
              <a:r>
                <a:rPr lang="en-US" sz="1600" dirty="0"/>
                <a:t>Encrypt</a:t>
              </a:r>
            </a:p>
          </p:txBody>
        </p:sp>
      </p:grpSp>
      <p:grpSp>
        <p:nvGrpSpPr>
          <p:cNvPr id="12" name="Group 11">
            <a:extLst>
              <a:ext uri="{FF2B5EF4-FFF2-40B4-BE49-F238E27FC236}">
                <a16:creationId xmlns:a16="http://schemas.microsoft.com/office/drawing/2014/main" id="{96A0CD43-3331-963E-BA1D-6F957B4FA1BF}"/>
              </a:ext>
            </a:extLst>
          </p:cNvPr>
          <p:cNvGrpSpPr/>
          <p:nvPr/>
        </p:nvGrpSpPr>
        <p:grpSpPr>
          <a:xfrm>
            <a:off x="3311570" y="4011198"/>
            <a:ext cx="1544830" cy="759905"/>
            <a:chOff x="7371618" y="2603563"/>
            <a:chExt cx="1544830" cy="759905"/>
          </a:xfrm>
        </p:grpSpPr>
        <p:sp>
          <p:nvSpPr>
            <p:cNvPr id="13" name="Rectangle 12">
              <a:extLst>
                <a:ext uri="{FF2B5EF4-FFF2-40B4-BE49-F238E27FC236}">
                  <a16:creationId xmlns:a16="http://schemas.microsoft.com/office/drawing/2014/main" id="{BB2D156C-F9A8-8C46-9D03-0A1B26B92415}"/>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EB9A4E3-D06E-7A22-1F59-B9F4A758FD8D}"/>
                </a:ext>
              </a:extLst>
            </p:cNvPr>
            <p:cNvSpPr txBox="1"/>
            <p:nvPr/>
          </p:nvSpPr>
          <p:spPr>
            <a:xfrm>
              <a:off x="7693049" y="2828316"/>
              <a:ext cx="886653" cy="338554"/>
            </a:xfrm>
            <a:prstGeom prst="rect">
              <a:avLst/>
            </a:prstGeom>
            <a:noFill/>
          </p:spPr>
          <p:txBody>
            <a:bodyPr wrap="none" rtlCol="0">
              <a:spAutoFit/>
            </a:bodyPr>
            <a:lstStyle/>
            <a:p>
              <a:r>
                <a:rPr lang="en-US" sz="1600" dirty="0"/>
                <a:t>Decrypt</a:t>
              </a:r>
            </a:p>
          </p:txBody>
        </p:sp>
      </p:grpSp>
      <p:sp>
        <p:nvSpPr>
          <p:cNvPr id="15" name="Arrow: Down 14">
            <a:extLst>
              <a:ext uri="{FF2B5EF4-FFF2-40B4-BE49-F238E27FC236}">
                <a16:creationId xmlns:a16="http://schemas.microsoft.com/office/drawing/2014/main" id="{854F6B66-880D-3278-8FD8-7A294291917E}"/>
              </a:ext>
            </a:extLst>
          </p:cNvPr>
          <p:cNvSpPr/>
          <p:nvPr/>
        </p:nvSpPr>
        <p:spPr>
          <a:xfrm rot="16200000">
            <a:off x="2805406" y="3083318"/>
            <a:ext cx="305670" cy="2875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5414EA93-B054-9790-2CF4-4455EF25D5EE}"/>
              </a:ext>
            </a:extLst>
          </p:cNvPr>
          <p:cNvSpPr/>
          <p:nvPr/>
        </p:nvSpPr>
        <p:spPr>
          <a:xfrm rot="5400000">
            <a:off x="2821989" y="4342451"/>
            <a:ext cx="305670" cy="2875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6FA61D4-2DF1-DA58-38AD-F7F2A403DCF1}"/>
              </a:ext>
            </a:extLst>
          </p:cNvPr>
          <p:cNvSpPr txBox="1"/>
          <p:nvPr/>
        </p:nvSpPr>
        <p:spPr>
          <a:xfrm>
            <a:off x="4309110" y="3151926"/>
            <a:ext cx="346803" cy="369332"/>
          </a:xfrm>
          <a:prstGeom prst="rect">
            <a:avLst/>
          </a:prstGeom>
          <a:noFill/>
        </p:spPr>
        <p:txBody>
          <a:bodyPr wrap="square">
            <a:spAutoFit/>
          </a:bodyPr>
          <a:lstStyle/>
          <a:p>
            <a:r>
              <a:rPr lang="en-US" b="1" i="1" dirty="0"/>
              <a:t>k</a:t>
            </a:r>
            <a:endParaRPr lang="en-US" dirty="0"/>
          </a:p>
        </p:txBody>
      </p:sp>
      <p:sp>
        <p:nvSpPr>
          <p:cNvPr id="18" name="TextBox 17">
            <a:extLst>
              <a:ext uri="{FF2B5EF4-FFF2-40B4-BE49-F238E27FC236}">
                <a16:creationId xmlns:a16="http://schemas.microsoft.com/office/drawing/2014/main" id="{A6A662E4-5CD1-7A35-32F3-A8F412932D52}"/>
              </a:ext>
            </a:extLst>
          </p:cNvPr>
          <p:cNvSpPr txBox="1"/>
          <p:nvPr/>
        </p:nvSpPr>
        <p:spPr>
          <a:xfrm>
            <a:off x="4309109" y="4413904"/>
            <a:ext cx="346803" cy="369332"/>
          </a:xfrm>
          <a:prstGeom prst="rect">
            <a:avLst/>
          </a:prstGeom>
          <a:noFill/>
        </p:spPr>
        <p:txBody>
          <a:bodyPr wrap="square">
            <a:spAutoFit/>
          </a:bodyPr>
          <a:lstStyle/>
          <a:p>
            <a:r>
              <a:rPr lang="en-US" b="1" i="1" dirty="0"/>
              <a:t>k</a:t>
            </a:r>
            <a:endParaRPr lang="en-US" dirty="0"/>
          </a:p>
        </p:txBody>
      </p:sp>
      <p:pic>
        <p:nvPicPr>
          <p:cNvPr id="19" name="Picture 18" descr="A close-up of a television screen&#10;&#10;AI-generated content may be incorrect.">
            <a:extLst>
              <a:ext uri="{FF2B5EF4-FFF2-40B4-BE49-F238E27FC236}">
                <a16:creationId xmlns:a16="http://schemas.microsoft.com/office/drawing/2014/main" id="{A49140F1-C7BD-CAF9-92FC-4962BF2A2C40}"/>
              </a:ext>
            </a:extLst>
          </p:cNvPr>
          <p:cNvPicPr>
            <a:picLocks noChangeAspect="1"/>
          </p:cNvPicPr>
          <p:nvPr/>
        </p:nvPicPr>
        <p:blipFill>
          <a:blip r:embed="rId4"/>
          <a:stretch>
            <a:fillRect/>
          </a:stretch>
        </p:blipFill>
        <p:spPr>
          <a:xfrm>
            <a:off x="6028674" y="2444297"/>
            <a:ext cx="393896" cy="542279"/>
          </a:xfrm>
          <a:prstGeom prst="rect">
            <a:avLst/>
          </a:prstGeom>
        </p:spPr>
      </p:pic>
      <p:pic>
        <p:nvPicPr>
          <p:cNvPr id="20" name="Picture 19" descr="A close-up of a television screen&#10;&#10;AI-generated content may be incorrect.">
            <a:extLst>
              <a:ext uri="{FF2B5EF4-FFF2-40B4-BE49-F238E27FC236}">
                <a16:creationId xmlns:a16="http://schemas.microsoft.com/office/drawing/2014/main" id="{AA0963FD-BDB9-3080-F616-0CCD0661C9A9}"/>
              </a:ext>
            </a:extLst>
          </p:cNvPr>
          <p:cNvPicPr>
            <a:picLocks noChangeAspect="1"/>
          </p:cNvPicPr>
          <p:nvPr/>
        </p:nvPicPr>
        <p:blipFill>
          <a:blip r:embed="rId4"/>
          <a:stretch>
            <a:fillRect/>
          </a:stretch>
        </p:blipFill>
        <p:spPr>
          <a:xfrm>
            <a:off x="6028674" y="4099710"/>
            <a:ext cx="393896" cy="542279"/>
          </a:xfrm>
          <a:prstGeom prst="rect">
            <a:avLst/>
          </a:prstGeom>
        </p:spPr>
      </p:pic>
      <p:pic>
        <p:nvPicPr>
          <p:cNvPr id="21" name="Picture 20" descr="A close-up of a television screen&#10;&#10;AI-generated content may be incorrect.">
            <a:extLst>
              <a:ext uri="{FF2B5EF4-FFF2-40B4-BE49-F238E27FC236}">
                <a16:creationId xmlns:a16="http://schemas.microsoft.com/office/drawing/2014/main" id="{D8381419-966F-8BCE-90E9-963546F3D1B2}"/>
              </a:ext>
            </a:extLst>
          </p:cNvPr>
          <p:cNvPicPr>
            <a:picLocks noChangeAspect="1"/>
          </p:cNvPicPr>
          <p:nvPr/>
        </p:nvPicPr>
        <p:blipFill>
          <a:blip r:embed="rId4"/>
          <a:stretch>
            <a:fillRect/>
          </a:stretch>
        </p:blipFill>
        <p:spPr>
          <a:xfrm>
            <a:off x="9736896" y="2549823"/>
            <a:ext cx="1681843" cy="2440430"/>
          </a:xfrm>
          <a:prstGeom prst="rect">
            <a:avLst/>
          </a:prstGeom>
        </p:spPr>
      </p:pic>
      <p:sp>
        <p:nvSpPr>
          <p:cNvPr id="6" name="Rectangle 5">
            <a:extLst>
              <a:ext uri="{FF2B5EF4-FFF2-40B4-BE49-F238E27FC236}">
                <a16:creationId xmlns:a16="http://schemas.microsoft.com/office/drawing/2014/main" id="{9F3EF16C-C4B1-67F4-1775-B4862737D7AE}"/>
              </a:ext>
            </a:extLst>
          </p:cNvPr>
          <p:cNvSpPr/>
          <p:nvPr/>
        </p:nvSpPr>
        <p:spPr>
          <a:xfrm>
            <a:off x="521589" y="1783756"/>
            <a:ext cx="4718057"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Two Girls Hugging Green Field Daytime ...">
            <a:extLst>
              <a:ext uri="{FF2B5EF4-FFF2-40B4-BE49-F238E27FC236}">
                <a16:creationId xmlns:a16="http://schemas.microsoft.com/office/drawing/2014/main" id="{D9436637-DA46-C03D-95A8-4E44B6BBC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800" y="4033951"/>
            <a:ext cx="476278" cy="7599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AF638856-21EE-3BA4-63AF-38009B48CD15}"/>
              </a:ext>
            </a:extLst>
          </p:cNvPr>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53701" y="1783756"/>
            <a:ext cx="813946" cy="76606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3A232A12-1F5D-2D90-6FFB-5DFA63C15547}"/>
              </a:ext>
            </a:extLst>
          </p:cNvPr>
          <p:cNvGrpSpPr/>
          <p:nvPr/>
        </p:nvGrpSpPr>
        <p:grpSpPr>
          <a:xfrm>
            <a:off x="7749198" y="1830587"/>
            <a:ext cx="2579857" cy="613578"/>
            <a:chOff x="8619464" y="2333493"/>
            <a:chExt cx="2579857" cy="613578"/>
          </a:xfrm>
        </p:grpSpPr>
        <p:pic>
          <p:nvPicPr>
            <p:cNvPr id="29" name="Picture 2" descr="Google Photo Creations">
              <a:extLst>
                <a:ext uri="{FF2B5EF4-FFF2-40B4-BE49-F238E27FC236}">
                  <a16:creationId xmlns:a16="http://schemas.microsoft.com/office/drawing/2014/main" id="{4A3A8897-AE1D-DDD1-762A-5CF17E62606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9464" y="2333493"/>
              <a:ext cx="1044397" cy="5860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5 most popular social media websites in 2024">
              <a:extLst>
                <a:ext uri="{FF2B5EF4-FFF2-40B4-BE49-F238E27FC236}">
                  <a16:creationId xmlns:a16="http://schemas.microsoft.com/office/drawing/2014/main" id="{932DCF38-2460-2FFA-738A-642BF43FCB7E}"/>
                </a:ext>
              </a:extLst>
            </p:cNvPr>
            <p:cNvPicPr>
              <a:picLocks noChangeAspect="1" noChangeArrowheads="1"/>
            </p:cNvPicPr>
            <p:nvPr/>
          </p:nvPicPr>
          <p:blipFill>
            <a:blip r:embed="rId7">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10217341" y="2333493"/>
              <a:ext cx="981980" cy="5510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What Ever Happened to Flickr? | TechSpot">
              <a:extLst>
                <a:ext uri="{FF2B5EF4-FFF2-40B4-BE49-F238E27FC236}">
                  <a16:creationId xmlns:a16="http://schemas.microsoft.com/office/drawing/2014/main" id="{B855F87C-8D31-8A79-A982-1185452622C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8904" y="2333493"/>
              <a:ext cx="1281216" cy="613578"/>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6" descr="Server Icon Design 20966106 Vector Art ...">
            <a:extLst>
              <a:ext uri="{FF2B5EF4-FFF2-40B4-BE49-F238E27FC236}">
                <a16:creationId xmlns:a16="http://schemas.microsoft.com/office/drawing/2014/main" id="{7D01FA14-22DF-0640-5482-344B977511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8229" y="1811026"/>
            <a:ext cx="652701" cy="652701"/>
          </a:xfrm>
          <a:prstGeom prst="rect">
            <a:avLst/>
          </a:prstGeom>
          <a:noFill/>
          <a:extLst>
            <a:ext uri="{909E8E84-426E-40DD-AFC4-6F175D3DCCD1}">
              <a14:hiddenFill xmlns:a14="http://schemas.microsoft.com/office/drawing/2010/main">
                <a:solidFill>
                  <a:srgbClr val="FFFFFF"/>
                </a:solidFill>
              </a14:hiddenFill>
            </a:ext>
          </a:extLst>
        </p:spPr>
      </p:pic>
      <p:sp>
        <p:nvSpPr>
          <p:cNvPr id="35" name="Arrow: Down 34">
            <a:extLst>
              <a:ext uri="{FF2B5EF4-FFF2-40B4-BE49-F238E27FC236}">
                <a16:creationId xmlns:a16="http://schemas.microsoft.com/office/drawing/2014/main" id="{2993AE3F-39C5-61FF-8161-996A22E6390B}"/>
              </a:ext>
            </a:extLst>
          </p:cNvPr>
          <p:cNvSpPr/>
          <p:nvPr/>
        </p:nvSpPr>
        <p:spPr>
          <a:xfrm rot="5400000">
            <a:off x="7341024" y="2758396"/>
            <a:ext cx="305670" cy="42071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EBA7E5F-720A-6957-FBF0-323C18A2FBBE}"/>
              </a:ext>
            </a:extLst>
          </p:cNvPr>
          <p:cNvSpPr>
            <a:spLocks noGrp="1"/>
          </p:cNvSpPr>
          <p:nvPr>
            <p:ph type="sldNum" sz="quarter" idx="12"/>
          </p:nvPr>
        </p:nvSpPr>
        <p:spPr/>
        <p:txBody>
          <a:bodyPr/>
          <a:lstStyle/>
          <a:p>
            <a:fld id="{98C1BC04-B89C-D043-B48C-D12E72BB068E}" type="slidenum">
              <a:rPr lang="en-US" smtClean="0"/>
              <a:t>5</a:t>
            </a:fld>
            <a:endParaRPr lang="en-US"/>
          </a:p>
        </p:txBody>
      </p:sp>
    </p:spTree>
    <p:extLst>
      <p:ext uri="{BB962C8B-B14F-4D97-AF65-F5344CB8AC3E}">
        <p14:creationId xmlns:p14="http://schemas.microsoft.com/office/powerpoint/2010/main" val="1737776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43D4E-3AAB-BC5E-4051-32BAED895D92}"/>
            </a:ext>
          </a:extLst>
        </p:cNvPr>
        <p:cNvGrpSpPr/>
        <p:nvPr/>
      </p:nvGrpSpPr>
      <p:grpSpPr>
        <a:xfrm>
          <a:off x="0" y="0"/>
          <a:ext cx="0" cy="0"/>
          <a:chOff x="0" y="0"/>
          <a:chExt cx="0" cy="0"/>
        </a:xfrm>
      </p:grpSpPr>
      <p:pic>
        <p:nvPicPr>
          <p:cNvPr id="11" name="Picture 10" descr="A turtle swimming under water&#10;&#10;AI-generated content may be incorrect.">
            <a:extLst>
              <a:ext uri="{FF2B5EF4-FFF2-40B4-BE49-F238E27FC236}">
                <a16:creationId xmlns:a16="http://schemas.microsoft.com/office/drawing/2014/main" id="{A4EBE19E-4A4E-5E82-B70B-C23CF036392B}"/>
              </a:ext>
            </a:extLst>
          </p:cNvPr>
          <p:cNvPicPr>
            <a:picLocks noChangeAspect="1"/>
          </p:cNvPicPr>
          <p:nvPr/>
        </p:nvPicPr>
        <p:blipFill>
          <a:blip r:embed="rId3"/>
          <a:stretch>
            <a:fillRect/>
          </a:stretch>
        </p:blipFill>
        <p:spPr>
          <a:xfrm>
            <a:off x="913899" y="1842314"/>
            <a:ext cx="2319848" cy="1546188"/>
          </a:xfrm>
          <a:prstGeom prst="rect">
            <a:avLst/>
          </a:prstGeom>
        </p:spPr>
      </p:pic>
      <p:cxnSp>
        <p:nvCxnSpPr>
          <p:cNvPr id="15" name="Straight Arrow Connector 14">
            <a:extLst>
              <a:ext uri="{FF2B5EF4-FFF2-40B4-BE49-F238E27FC236}">
                <a16:creationId xmlns:a16="http://schemas.microsoft.com/office/drawing/2014/main" id="{71C12F46-2873-C628-8003-CF5A217B0558}"/>
              </a:ext>
            </a:extLst>
          </p:cNvPr>
          <p:cNvCxnSpPr>
            <a:cxnSpLocks/>
          </p:cNvCxnSpPr>
          <p:nvPr/>
        </p:nvCxnSpPr>
        <p:spPr>
          <a:xfrm>
            <a:off x="2073823" y="3450239"/>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607014D-D463-BDBE-70D5-12D027C897FA}"/>
              </a:ext>
            </a:extLst>
          </p:cNvPr>
          <p:cNvCxnSpPr>
            <a:cxnSpLocks/>
          </p:cNvCxnSpPr>
          <p:nvPr/>
        </p:nvCxnSpPr>
        <p:spPr>
          <a:xfrm>
            <a:off x="2073823" y="4520065"/>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7BEFBE-98C8-D75A-098D-3846A1C9D1EA}"/>
                  </a:ext>
                </a:extLst>
              </p:cNvPr>
              <p:cNvSpPr txBox="1"/>
              <p:nvPr/>
            </p:nvSpPr>
            <p:spPr>
              <a:xfrm>
                <a:off x="913899" y="5017564"/>
                <a:ext cx="23198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oMath>
                  </m:oMathPara>
                </a14:m>
                <a:endParaRPr lang="en-US" dirty="0">
                  <a:latin typeface="Harlow Solid Italic" panose="04030604020F02020D02" pitchFamily="82" charset="0"/>
                </a:endParaRPr>
              </a:p>
            </p:txBody>
          </p:sp>
        </mc:Choice>
        <mc:Fallback xmlns="">
          <p:sp>
            <p:nvSpPr>
              <p:cNvPr id="3" name="TextBox 2">
                <a:extLst>
                  <a:ext uri="{FF2B5EF4-FFF2-40B4-BE49-F238E27FC236}">
                    <a16:creationId xmlns:a16="http://schemas.microsoft.com/office/drawing/2014/main" id="{E07BEFBE-98C8-D75A-098D-3846A1C9D1EA}"/>
                  </a:ext>
                </a:extLst>
              </p:cNvPr>
              <p:cNvSpPr txBox="1">
                <a:spLocks noRot="1" noChangeAspect="1" noMove="1" noResize="1" noEditPoints="1" noAdjustHandles="1" noChangeArrowheads="1" noChangeShapeType="1" noTextEdit="1"/>
              </p:cNvSpPr>
              <p:nvPr/>
            </p:nvSpPr>
            <p:spPr>
              <a:xfrm>
                <a:off x="913899" y="5017564"/>
                <a:ext cx="2319848" cy="369332"/>
              </a:xfrm>
              <a:prstGeom prst="rect">
                <a:avLst/>
              </a:prstGeom>
              <a:blipFill>
                <a:blip r:embed="rId4"/>
                <a:stretch>
                  <a:fillRect b="-10000"/>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BCCA324E-28BA-396D-25A0-A53E86081131}"/>
              </a:ext>
            </a:extLst>
          </p:cNvPr>
          <p:cNvSpPr>
            <a:spLocks noGrp="1"/>
          </p:cNvSpPr>
          <p:nvPr>
            <p:ph type="title"/>
          </p:nvPr>
        </p:nvSpPr>
        <p:spPr>
          <a:xfrm>
            <a:off x="838200" y="365125"/>
            <a:ext cx="10515600" cy="1325563"/>
          </a:xfrm>
        </p:spPr>
        <p:txBody>
          <a:bodyPr/>
          <a:lstStyle/>
          <a:p>
            <a:r>
              <a:rPr lang="en-US" dirty="0"/>
              <a:t>Instantiation of IMAC</a:t>
            </a:r>
          </a:p>
        </p:txBody>
      </p:sp>
      <p:grpSp>
        <p:nvGrpSpPr>
          <p:cNvPr id="9" name="Group 8">
            <a:extLst>
              <a:ext uri="{FF2B5EF4-FFF2-40B4-BE49-F238E27FC236}">
                <a16:creationId xmlns:a16="http://schemas.microsoft.com/office/drawing/2014/main" id="{BC95A205-6228-38EF-70A7-2E0BAE61F556}"/>
              </a:ext>
            </a:extLst>
          </p:cNvPr>
          <p:cNvGrpSpPr/>
          <p:nvPr/>
        </p:nvGrpSpPr>
        <p:grpSpPr>
          <a:xfrm>
            <a:off x="5798859" y="3668120"/>
            <a:ext cx="1784196" cy="1025912"/>
            <a:chOff x="3265077" y="4955602"/>
            <a:chExt cx="1784196" cy="1025912"/>
          </a:xfrm>
        </p:grpSpPr>
        <p:sp>
          <p:nvSpPr>
            <p:cNvPr id="4" name="TextBox 3">
              <a:extLst>
                <a:ext uri="{FF2B5EF4-FFF2-40B4-BE49-F238E27FC236}">
                  <a16:creationId xmlns:a16="http://schemas.microsoft.com/office/drawing/2014/main" id="{411F0D19-D73F-8D65-ADF7-3DD8F303F302}"/>
                </a:ext>
              </a:extLst>
            </p:cNvPr>
            <p:cNvSpPr txBox="1"/>
            <p:nvPr/>
          </p:nvSpPr>
          <p:spPr>
            <a:xfrm>
              <a:off x="3492562" y="5299059"/>
              <a:ext cx="1556711" cy="369332"/>
            </a:xfrm>
            <a:prstGeom prst="rect">
              <a:avLst/>
            </a:prstGeom>
            <a:noFill/>
            <a:ln>
              <a:noFill/>
            </a:ln>
          </p:spPr>
          <p:txBody>
            <a:bodyPr wrap="square" rtlCol="0">
              <a:spAutoFit/>
            </a:bodyPr>
            <a:lstStyle/>
            <a:p>
              <a:r>
                <a:rPr lang="en-US" dirty="0" err="1"/>
                <a:t>MAC.Verify</a:t>
              </a:r>
              <a:endParaRPr lang="en-US" dirty="0"/>
            </a:p>
          </p:txBody>
        </p:sp>
        <p:sp>
          <p:nvSpPr>
            <p:cNvPr id="6" name="Rectangle 5">
              <a:extLst>
                <a:ext uri="{FF2B5EF4-FFF2-40B4-BE49-F238E27FC236}">
                  <a16:creationId xmlns:a16="http://schemas.microsoft.com/office/drawing/2014/main" id="{280869FD-5012-E806-2297-BAADA496CE8E}"/>
                </a:ext>
              </a:extLst>
            </p:cNvPr>
            <p:cNvSpPr/>
            <p:nvPr/>
          </p:nvSpPr>
          <p:spPr>
            <a:xfrm>
              <a:off x="3265077" y="4955602"/>
              <a:ext cx="1614692" cy="10259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FA684D6-B2AB-73D2-BEF3-E77EF1CA952B}"/>
                  </a:ext>
                </a:extLst>
              </p:cNvPr>
              <p:cNvSpPr txBox="1"/>
              <p:nvPr/>
            </p:nvSpPr>
            <p:spPr>
              <a:xfrm>
                <a:off x="6050170" y="2417893"/>
                <a:ext cx="23198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latin typeface="Harlow Solid Italic" panose="04030604020F02020D02" pitchFamily="82" charset="0"/>
                </a:endParaRPr>
              </a:p>
            </p:txBody>
          </p:sp>
        </mc:Choice>
        <mc:Fallback xmlns="">
          <p:sp>
            <p:nvSpPr>
              <p:cNvPr id="16" name="TextBox 15">
                <a:extLst>
                  <a:ext uri="{FF2B5EF4-FFF2-40B4-BE49-F238E27FC236}">
                    <a16:creationId xmlns:a16="http://schemas.microsoft.com/office/drawing/2014/main" id="{EFA684D6-B2AB-73D2-BEF3-E77EF1CA952B}"/>
                  </a:ext>
                </a:extLst>
              </p:cNvPr>
              <p:cNvSpPr txBox="1">
                <a:spLocks noRot="1" noChangeAspect="1" noMove="1" noResize="1" noEditPoints="1" noAdjustHandles="1" noChangeArrowheads="1" noChangeShapeType="1" noTextEdit="1"/>
              </p:cNvSpPr>
              <p:nvPr/>
            </p:nvSpPr>
            <p:spPr>
              <a:xfrm>
                <a:off x="6050170" y="2417893"/>
                <a:ext cx="2319848" cy="369332"/>
              </a:xfrm>
              <a:prstGeom prst="rect">
                <a:avLst/>
              </a:prstGeom>
              <a:blipFill>
                <a:blip r:embed="rId5"/>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5CC2E5B4-1E3B-7988-09A4-788B926DCEA4}"/>
              </a:ext>
            </a:extLst>
          </p:cNvPr>
          <p:cNvCxnSpPr>
            <a:cxnSpLocks/>
            <a:stCxn id="6" idx="2"/>
          </p:cNvCxnSpPr>
          <p:nvPr/>
        </p:nvCxnSpPr>
        <p:spPr>
          <a:xfrm flipH="1">
            <a:off x="5486400" y="4694032"/>
            <a:ext cx="1119805" cy="7831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B33235-8976-AA30-EB79-DAEAC91FA8DA}"/>
                  </a:ext>
                </a:extLst>
              </p:cNvPr>
              <p:cNvSpPr txBox="1"/>
              <p:nvPr/>
            </p:nvSpPr>
            <p:spPr>
              <a:xfrm>
                <a:off x="4890246" y="2417893"/>
                <a:ext cx="23198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m:oMathPara>
                </a14:m>
                <a:endParaRPr lang="en-US" dirty="0">
                  <a:latin typeface="Harlow Solid Italic" panose="04030604020F02020D02" pitchFamily="82" charset="0"/>
                </a:endParaRPr>
              </a:p>
            </p:txBody>
          </p:sp>
        </mc:Choice>
        <mc:Fallback xmlns="">
          <p:sp>
            <p:nvSpPr>
              <p:cNvPr id="13" name="TextBox 12">
                <a:extLst>
                  <a:ext uri="{FF2B5EF4-FFF2-40B4-BE49-F238E27FC236}">
                    <a16:creationId xmlns:a16="http://schemas.microsoft.com/office/drawing/2014/main" id="{D2B33235-8976-AA30-EB79-DAEAC91FA8DA}"/>
                  </a:ext>
                </a:extLst>
              </p:cNvPr>
              <p:cNvSpPr txBox="1">
                <a:spLocks noRot="1" noChangeAspect="1" noMove="1" noResize="1" noEditPoints="1" noAdjustHandles="1" noChangeArrowheads="1" noChangeShapeType="1" noTextEdit="1"/>
              </p:cNvSpPr>
              <p:nvPr/>
            </p:nvSpPr>
            <p:spPr>
              <a:xfrm>
                <a:off x="4890246" y="2417893"/>
                <a:ext cx="2319848" cy="369332"/>
              </a:xfrm>
              <a:prstGeom prst="rect">
                <a:avLst/>
              </a:prstGeom>
              <a:blipFill>
                <a:blip r:embed="rId6"/>
                <a:stretch>
                  <a:fillRect b="-13333"/>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FAA93BBA-5CC1-8500-F424-C4630549C3FB}"/>
              </a:ext>
            </a:extLst>
          </p:cNvPr>
          <p:cNvCxnSpPr>
            <a:cxnSpLocks/>
          </p:cNvCxnSpPr>
          <p:nvPr/>
        </p:nvCxnSpPr>
        <p:spPr>
          <a:xfrm>
            <a:off x="6026344" y="2894834"/>
            <a:ext cx="0" cy="5554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7D732C2-0C6E-CBAB-34A4-804C527CEDC3}"/>
              </a:ext>
            </a:extLst>
          </p:cNvPr>
          <p:cNvCxnSpPr>
            <a:cxnSpLocks/>
          </p:cNvCxnSpPr>
          <p:nvPr/>
        </p:nvCxnSpPr>
        <p:spPr>
          <a:xfrm>
            <a:off x="7210094" y="2894834"/>
            <a:ext cx="0" cy="5554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E5D87CF-20F7-6E05-19EE-E5FFF1694866}"/>
              </a:ext>
            </a:extLst>
          </p:cNvPr>
          <p:cNvSpPr txBox="1"/>
          <p:nvPr/>
        </p:nvSpPr>
        <p:spPr>
          <a:xfrm>
            <a:off x="5723007" y="4778296"/>
            <a:ext cx="883198" cy="369332"/>
          </a:xfrm>
          <a:prstGeom prst="rect">
            <a:avLst/>
          </a:prstGeom>
          <a:noFill/>
        </p:spPr>
        <p:txBody>
          <a:bodyPr wrap="square" rtlCol="0">
            <a:spAutoFit/>
          </a:bodyPr>
          <a:lstStyle/>
          <a:p>
            <a:r>
              <a:rPr lang="en-US" dirty="0">
                <a:solidFill>
                  <a:srgbClr val="FF0000"/>
                </a:solidFill>
              </a:rPr>
              <a:t>1</a:t>
            </a:r>
          </a:p>
        </p:txBody>
      </p:sp>
      <p:sp>
        <p:nvSpPr>
          <p:cNvPr id="29" name="TextBox 28">
            <a:extLst>
              <a:ext uri="{FF2B5EF4-FFF2-40B4-BE49-F238E27FC236}">
                <a16:creationId xmlns:a16="http://schemas.microsoft.com/office/drawing/2014/main" id="{2BA02A83-F1C3-6CC3-D06B-0DE1EA8FDB71}"/>
              </a:ext>
            </a:extLst>
          </p:cNvPr>
          <p:cNvSpPr txBox="1"/>
          <p:nvPr/>
        </p:nvSpPr>
        <p:spPr>
          <a:xfrm>
            <a:off x="7459501" y="5537753"/>
            <a:ext cx="3979248" cy="646331"/>
          </a:xfrm>
          <a:prstGeom prst="rect">
            <a:avLst/>
          </a:prstGeom>
          <a:noFill/>
        </p:spPr>
        <p:txBody>
          <a:bodyPr wrap="square" rtlCol="0">
            <a:spAutoFit/>
          </a:bodyPr>
          <a:lstStyle/>
          <a:p>
            <a:r>
              <a:rPr lang="en-US" dirty="0">
                <a:solidFill>
                  <a:srgbClr val="FF0000"/>
                </a:solidFill>
              </a:rPr>
              <a:t>Reject</a:t>
            </a:r>
            <a:endParaRPr lang="en-US" dirty="0">
              <a:solidFill>
                <a:srgbClr val="FF0000"/>
              </a:solidFill>
              <a:latin typeface="Harlow Solid Italic" panose="04030604020F02020D02" pitchFamily="82" charset="0"/>
            </a:endParaRPr>
          </a:p>
          <a:p>
            <a:r>
              <a:rPr lang="en-US" dirty="0">
                <a:solidFill>
                  <a:srgbClr val="FF0000"/>
                </a:solidFill>
              </a:rPr>
              <a:t> </a:t>
            </a:r>
          </a:p>
        </p:txBody>
      </p:sp>
      <p:cxnSp>
        <p:nvCxnSpPr>
          <p:cNvPr id="31" name="Straight Arrow Connector 30">
            <a:extLst>
              <a:ext uri="{FF2B5EF4-FFF2-40B4-BE49-F238E27FC236}">
                <a16:creationId xmlns:a16="http://schemas.microsoft.com/office/drawing/2014/main" id="{9B69B78C-6126-25F1-C014-48F87D51C7F6}"/>
              </a:ext>
            </a:extLst>
          </p:cNvPr>
          <p:cNvCxnSpPr>
            <a:cxnSpLocks/>
          </p:cNvCxnSpPr>
          <p:nvPr/>
        </p:nvCxnSpPr>
        <p:spPr>
          <a:xfrm>
            <a:off x="6631036" y="4704103"/>
            <a:ext cx="1217668" cy="745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DBA03F0C-BAD2-E987-7750-83C4B9FE825E}"/>
              </a:ext>
            </a:extLst>
          </p:cNvPr>
          <p:cNvSpPr txBox="1"/>
          <p:nvPr/>
        </p:nvSpPr>
        <p:spPr>
          <a:xfrm>
            <a:off x="7210094" y="4778296"/>
            <a:ext cx="883198" cy="369332"/>
          </a:xfrm>
          <a:prstGeom prst="rect">
            <a:avLst/>
          </a:prstGeom>
          <a:noFill/>
        </p:spPr>
        <p:txBody>
          <a:bodyPr wrap="square" rtlCol="0">
            <a:spAutoFit/>
          </a:bodyPr>
          <a:lstStyle/>
          <a:p>
            <a:r>
              <a:rPr lang="en-US" dirty="0">
                <a:solidFill>
                  <a:srgbClr val="FF0000"/>
                </a:solidFill>
              </a:rPr>
              <a:t>0</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BD516D7-78C7-B3BA-4978-A039773F927D}"/>
                  </a:ext>
                </a:extLst>
              </p:cNvPr>
              <p:cNvSpPr txBox="1"/>
              <p:nvPr/>
            </p:nvSpPr>
            <p:spPr>
              <a:xfrm>
                <a:off x="4003899" y="5616414"/>
                <a:ext cx="3979248" cy="646331"/>
              </a:xfrm>
              <a:prstGeom prst="rect">
                <a:avLst/>
              </a:prstGeom>
              <a:noFill/>
            </p:spPr>
            <p:txBody>
              <a:bodyPr wrap="square" rtlCol="0">
                <a:spAutoFit/>
              </a:bodyPr>
              <a:lstStyle/>
              <a:p>
                <a:r>
                  <a:rPr lang="en-US" dirty="0">
                    <a:solidFill>
                      <a:srgbClr val="FF0000"/>
                    </a:solidFill>
                  </a:rPr>
                  <a:t>Accept if </a:t>
                </a:r>
                <a14:m>
                  <m:oMath xmlns:m="http://schemas.openxmlformats.org/officeDocument/2006/math">
                    <m:r>
                      <a:rPr lang="en-US" i="1">
                        <a:solidFill>
                          <a:srgbClr val="FF0000"/>
                        </a:solidFill>
                        <a:latin typeface="Cambria Math" panose="02040503050406030204" pitchFamily="18" charset="0"/>
                      </a:rPr>
                      <m:t>𝑓</m:t>
                    </m:r>
                    <m:r>
                      <a:rPr lang="en-US" b="0" i="0" smtClean="0">
                        <a:solidFill>
                          <a:srgbClr val="FF0000"/>
                        </a:solidFill>
                        <a:latin typeface="Cambria Math" panose="02040503050406030204" pitchFamily="18" charset="0"/>
                      </a:rPr>
                      <m:t> </m:t>
                    </m:r>
                  </m:oMath>
                </a14:m>
                <a:r>
                  <a:rPr lang="en-US" dirty="0">
                    <a:solidFill>
                      <a:srgbClr val="FF0000"/>
                    </a:solidFill>
                  </a:rPr>
                  <a:t>and </a:t>
                </a:r>
                <a14:m>
                  <m:oMath xmlns:m="http://schemas.openxmlformats.org/officeDocument/2006/math">
                    <m:r>
                      <a:rPr lang="en-US" i="1">
                        <a:solidFill>
                          <a:srgbClr val="FF0000"/>
                        </a:solidFill>
                        <a:latin typeface="Cambria Math" panose="02040503050406030204" pitchFamily="18" charset="0"/>
                      </a:rPr>
                      <m:t>𝑓</m:t>
                    </m:r>
                    <m:r>
                      <a:rPr lang="en-US" b="0" i="1" smtClean="0">
                        <a:solidFill>
                          <a:srgbClr val="FF0000"/>
                        </a:solidFill>
                        <a:latin typeface="Cambria Math" panose="02040503050406030204" pitchFamily="18" charset="0"/>
                      </a:rPr>
                      <m:t>′</m:t>
                    </m:r>
                  </m:oMath>
                </a14:m>
                <a:r>
                  <a:rPr lang="en-US" dirty="0">
                    <a:solidFill>
                      <a:srgbClr val="FF0000"/>
                    </a:solidFill>
                    <a:latin typeface="Harlow Solid Italic" panose="04030604020F02020D02" pitchFamily="82" charset="0"/>
                  </a:rPr>
                  <a:t> </a:t>
                </a:r>
                <a:r>
                  <a:rPr lang="en-US" dirty="0">
                    <a:solidFill>
                      <a:srgbClr val="FF0000"/>
                    </a:solidFill>
                  </a:rPr>
                  <a:t>are close</a:t>
                </a:r>
                <a:endParaRPr lang="en-US" dirty="0">
                  <a:solidFill>
                    <a:srgbClr val="FF0000"/>
                  </a:solidFill>
                  <a:latin typeface="Harlow Solid Italic" panose="04030604020F02020D02" pitchFamily="82" charset="0"/>
                </a:endParaRPr>
              </a:p>
              <a:p>
                <a:r>
                  <a:rPr lang="en-US" dirty="0">
                    <a:solidFill>
                      <a:srgbClr val="FF0000"/>
                    </a:solidFill>
                  </a:rPr>
                  <a:t> </a:t>
                </a:r>
              </a:p>
            </p:txBody>
          </p:sp>
        </mc:Choice>
        <mc:Fallback xmlns="">
          <p:sp>
            <p:nvSpPr>
              <p:cNvPr id="35" name="TextBox 34">
                <a:extLst>
                  <a:ext uri="{FF2B5EF4-FFF2-40B4-BE49-F238E27FC236}">
                    <a16:creationId xmlns:a16="http://schemas.microsoft.com/office/drawing/2014/main" id="{EBD516D7-78C7-B3BA-4978-A039773F927D}"/>
                  </a:ext>
                </a:extLst>
              </p:cNvPr>
              <p:cNvSpPr txBox="1">
                <a:spLocks noRot="1" noChangeAspect="1" noMove="1" noResize="1" noEditPoints="1" noAdjustHandles="1" noChangeArrowheads="1" noChangeShapeType="1" noTextEdit="1"/>
              </p:cNvSpPr>
              <p:nvPr/>
            </p:nvSpPr>
            <p:spPr>
              <a:xfrm>
                <a:off x="4003899" y="5616414"/>
                <a:ext cx="3979248" cy="646331"/>
              </a:xfrm>
              <a:prstGeom prst="rect">
                <a:avLst/>
              </a:prstGeom>
              <a:blipFill>
                <a:blip r:embed="rId7"/>
                <a:stretch>
                  <a:fillRect l="-1274" t="-588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DAC08A05-B588-5752-51A3-03D7F2DEE300}"/>
              </a:ext>
            </a:extLst>
          </p:cNvPr>
          <p:cNvGrpSpPr/>
          <p:nvPr/>
        </p:nvGrpSpPr>
        <p:grpSpPr>
          <a:xfrm>
            <a:off x="1545255" y="3886001"/>
            <a:ext cx="1057136" cy="634064"/>
            <a:chOff x="1565632" y="3984832"/>
            <a:chExt cx="1057136" cy="634064"/>
          </a:xfrm>
        </p:grpSpPr>
        <p:sp>
          <p:nvSpPr>
            <p:cNvPr id="5" name="Rectangle 4">
              <a:extLst>
                <a:ext uri="{FF2B5EF4-FFF2-40B4-BE49-F238E27FC236}">
                  <a16:creationId xmlns:a16="http://schemas.microsoft.com/office/drawing/2014/main" id="{112706DF-663C-9766-DFE6-7C63BABBDA97}"/>
                </a:ext>
              </a:extLst>
            </p:cNvPr>
            <p:cNvSpPr/>
            <p:nvPr/>
          </p:nvSpPr>
          <p:spPr>
            <a:xfrm>
              <a:off x="1565632" y="3984832"/>
              <a:ext cx="1057136" cy="634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C01C8F1-7CC9-2A95-AA49-3258E47A3CB8}"/>
                </a:ext>
              </a:extLst>
            </p:cNvPr>
            <p:cNvSpPr txBox="1"/>
            <p:nvPr/>
          </p:nvSpPr>
          <p:spPr>
            <a:xfrm>
              <a:off x="1603072" y="4009476"/>
              <a:ext cx="982257" cy="584775"/>
            </a:xfrm>
            <a:prstGeom prst="rect">
              <a:avLst/>
            </a:prstGeom>
            <a:noFill/>
          </p:spPr>
          <p:txBody>
            <a:bodyPr wrap="none" rtlCol="0">
              <a:spAutoFit/>
            </a:bodyPr>
            <a:lstStyle/>
            <a:p>
              <a:pPr algn="ctr"/>
              <a:r>
                <a:rPr lang="en-US" sz="1600" dirty="0"/>
                <a:t>Feature</a:t>
              </a:r>
            </a:p>
            <a:p>
              <a:pPr algn="ctr"/>
              <a:r>
                <a:rPr lang="en-US" sz="1600" dirty="0"/>
                <a:t>Extractor</a:t>
              </a:r>
            </a:p>
          </p:txBody>
        </p:sp>
      </p:grpSp>
      <p:sp>
        <p:nvSpPr>
          <p:cNvPr id="7" name="Slide Number Placeholder 6">
            <a:extLst>
              <a:ext uri="{FF2B5EF4-FFF2-40B4-BE49-F238E27FC236}">
                <a16:creationId xmlns:a16="http://schemas.microsoft.com/office/drawing/2014/main" id="{758DA961-F8BD-84EF-3B0F-D8C523F675D0}"/>
              </a:ext>
            </a:extLst>
          </p:cNvPr>
          <p:cNvSpPr>
            <a:spLocks noGrp="1"/>
          </p:cNvSpPr>
          <p:nvPr>
            <p:ph type="sldNum" sz="quarter" idx="12"/>
          </p:nvPr>
        </p:nvSpPr>
        <p:spPr/>
        <p:txBody>
          <a:bodyPr/>
          <a:lstStyle/>
          <a:p>
            <a:fld id="{98C1BC04-B89C-D043-B48C-D12E72BB068E}" type="slidenum">
              <a:rPr lang="en-US" smtClean="0"/>
              <a:t>50</a:t>
            </a:fld>
            <a:endParaRPr lang="en-US"/>
          </a:p>
        </p:txBody>
      </p:sp>
    </p:spTree>
    <p:extLst>
      <p:ext uri="{BB962C8B-B14F-4D97-AF65-F5344CB8AC3E}">
        <p14:creationId xmlns:p14="http://schemas.microsoft.com/office/powerpoint/2010/main" val="3444362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6AAF6-7E3A-7A3B-FA31-7121B615E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A6437-3923-D7AE-E639-BEAD90AE4ED8}"/>
              </a:ext>
            </a:extLst>
          </p:cNvPr>
          <p:cNvSpPr>
            <a:spLocks noGrp="1"/>
          </p:cNvSpPr>
          <p:nvPr>
            <p:ph type="title"/>
          </p:nvPr>
        </p:nvSpPr>
        <p:spPr/>
        <p:txBody>
          <a:bodyPr/>
          <a:lstStyle/>
          <a:p>
            <a:r>
              <a:rPr lang="en-US" dirty="0"/>
              <a:t>Instantiation of IMAC</a:t>
            </a:r>
          </a:p>
        </p:txBody>
      </p:sp>
      <p:pic>
        <p:nvPicPr>
          <p:cNvPr id="11" name="Picture 10" descr="A turtle swimming under water&#10;&#10;AI-generated content may be incorrect.">
            <a:extLst>
              <a:ext uri="{FF2B5EF4-FFF2-40B4-BE49-F238E27FC236}">
                <a16:creationId xmlns:a16="http://schemas.microsoft.com/office/drawing/2014/main" id="{7E924C9A-DBCF-3B94-B282-F3947FF5CF1E}"/>
              </a:ext>
            </a:extLst>
          </p:cNvPr>
          <p:cNvPicPr>
            <a:picLocks noChangeAspect="1"/>
          </p:cNvPicPr>
          <p:nvPr/>
        </p:nvPicPr>
        <p:blipFill>
          <a:blip r:embed="rId3"/>
          <a:stretch>
            <a:fillRect/>
          </a:stretch>
        </p:blipFill>
        <p:spPr>
          <a:xfrm>
            <a:off x="913899" y="1842314"/>
            <a:ext cx="2319848" cy="1546188"/>
          </a:xfrm>
          <a:prstGeom prst="rect">
            <a:avLst/>
          </a:prstGeom>
        </p:spPr>
      </p:pic>
      <p:cxnSp>
        <p:nvCxnSpPr>
          <p:cNvPr id="15" name="Straight Arrow Connector 14">
            <a:extLst>
              <a:ext uri="{FF2B5EF4-FFF2-40B4-BE49-F238E27FC236}">
                <a16:creationId xmlns:a16="http://schemas.microsoft.com/office/drawing/2014/main" id="{35B280C1-0F7F-A6B1-A67C-628728167093}"/>
              </a:ext>
            </a:extLst>
          </p:cNvPr>
          <p:cNvCxnSpPr>
            <a:cxnSpLocks/>
          </p:cNvCxnSpPr>
          <p:nvPr/>
        </p:nvCxnSpPr>
        <p:spPr>
          <a:xfrm>
            <a:off x="2073823" y="3450239"/>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9B6FFFD-6ACD-A0B7-2845-44E6739352E8}"/>
              </a:ext>
            </a:extLst>
          </p:cNvPr>
          <p:cNvCxnSpPr>
            <a:cxnSpLocks/>
          </p:cNvCxnSpPr>
          <p:nvPr/>
        </p:nvCxnSpPr>
        <p:spPr>
          <a:xfrm>
            <a:off x="2073823" y="4525287"/>
            <a:ext cx="0" cy="435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15767D-7A3B-9BA7-1AC7-124F8D4647D5}"/>
                  </a:ext>
                </a:extLst>
              </p:cNvPr>
              <p:cNvSpPr txBox="1"/>
              <p:nvPr/>
            </p:nvSpPr>
            <p:spPr>
              <a:xfrm>
                <a:off x="1111807" y="4966271"/>
                <a:ext cx="2319848"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latin typeface="Harlow Solid Italic" panose="04030604020F02020D02" pitchFamily="82"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255</m:t>
                        </m:r>
                      </m:sub>
                    </m:sSub>
                    <m:r>
                      <a:rPr lang="en-US" b="0" i="1" smtClean="0">
                        <a:latin typeface="Cambria Math" panose="02040503050406030204" pitchFamily="18" charset="0"/>
                      </a:rPr>
                      <m:t>)</m:t>
                    </m:r>
                  </m:oMath>
                </a14:m>
                <a:endParaRPr lang="en-US" dirty="0">
                  <a:latin typeface="Harlow Solid Italic" panose="04030604020F02020D02" pitchFamily="82" charset="0"/>
                </a:endParaRPr>
              </a:p>
            </p:txBody>
          </p:sp>
        </mc:Choice>
        <mc:Fallback xmlns="">
          <p:sp>
            <p:nvSpPr>
              <p:cNvPr id="3" name="TextBox 2">
                <a:extLst>
                  <a:ext uri="{FF2B5EF4-FFF2-40B4-BE49-F238E27FC236}">
                    <a16:creationId xmlns:a16="http://schemas.microsoft.com/office/drawing/2014/main" id="{6C15767D-7A3B-9BA7-1AC7-124F8D4647D5}"/>
                  </a:ext>
                </a:extLst>
              </p:cNvPr>
              <p:cNvSpPr txBox="1">
                <a:spLocks noRot="1" noChangeAspect="1" noMove="1" noResize="1" noEditPoints="1" noAdjustHandles="1" noChangeArrowheads="1" noChangeShapeType="1" noTextEdit="1"/>
              </p:cNvSpPr>
              <p:nvPr/>
            </p:nvSpPr>
            <p:spPr>
              <a:xfrm>
                <a:off x="1111807" y="4966271"/>
                <a:ext cx="2319848" cy="369332"/>
              </a:xfrm>
              <a:prstGeom prst="rect">
                <a:avLst/>
              </a:prstGeom>
              <a:blipFill>
                <a:blip r:embed="rId4"/>
                <a:stretch>
                  <a:fillRect l="-1087" t="-6667" b="-30000"/>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852CBFB0-FCEE-E6E2-9F70-2B845EE39FDE}"/>
              </a:ext>
            </a:extLst>
          </p:cNvPr>
          <p:cNvSpPr/>
          <p:nvPr/>
        </p:nvSpPr>
        <p:spPr>
          <a:xfrm>
            <a:off x="4159932" y="4743168"/>
            <a:ext cx="4485577" cy="1461658"/>
          </a:xfrm>
          <a:prstGeom prst="wedgeRoundRectCallout">
            <a:avLst>
              <a:gd name="adj1" fmla="val -82997"/>
              <a:gd name="adj2" fmla="val -6069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text&#10;&#10;AI-generated content may be incorrect.">
            <a:extLst>
              <a:ext uri="{FF2B5EF4-FFF2-40B4-BE49-F238E27FC236}">
                <a16:creationId xmlns:a16="http://schemas.microsoft.com/office/drawing/2014/main" id="{19A248BF-71F4-423C-2385-35F453552F43}"/>
              </a:ext>
            </a:extLst>
          </p:cNvPr>
          <p:cNvPicPr>
            <a:picLocks noChangeAspect="1"/>
          </p:cNvPicPr>
          <p:nvPr/>
        </p:nvPicPr>
        <p:blipFill>
          <a:blip r:embed="rId5"/>
          <a:stretch>
            <a:fillRect/>
          </a:stretch>
        </p:blipFill>
        <p:spPr>
          <a:xfrm>
            <a:off x="4316086" y="4945746"/>
            <a:ext cx="4298586" cy="915372"/>
          </a:xfrm>
          <a:prstGeom prst="rect">
            <a:avLst/>
          </a:prstGeom>
        </p:spPr>
      </p:pic>
      <p:grpSp>
        <p:nvGrpSpPr>
          <p:cNvPr id="5" name="Group 4">
            <a:extLst>
              <a:ext uri="{FF2B5EF4-FFF2-40B4-BE49-F238E27FC236}">
                <a16:creationId xmlns:a16="http://schemas.microsoft.com/office/drawing/2014/main" id="{6091FF38-734D-6791-000F-482BC3136F06}"/>
              </a:ext>
            </a:extLst>
          </p:cNvPr>
          <p:cNvGrpSpPr/>
          <p:nvPr/>
        </p:nvGrpSpPr>
        <p:grpSpPr>
          <a:xfrm>
            <a:off x="1545255" y="3886001"/>
            <a:ext cx="1057136" cy="634064"/>
            <a:chOff x="1565632" y="3984832"/>
            <a:chExt cx="1057136" cy="634064"/>
          </a:xfrm>
        </p:grpSpPr>
        <p:sp>
          <p:nvSpPr>
            <p:cNvPr id="6" name="Rectangle 5">
              <a:extLst>
                <a:ext uri="{FF2B5EF4-FFF2-40B4-BE49-F238E27FC236}">
                  <a16:creationId xmlns:a16="http://schemas.microsoft.com/office/drawing/2014/main" id="{0EF92314-C43A-2240-1C43-0F0A7C5513DF}"/>
                </a:ext>
              </a:extLst>
            </p:cNvPr>
            <p:cNvSpPr/>
            <p:nvPr/>
          </p:nvSpPr>
          <p:spPr>
            <a:xfrm>
              <a:off x="1565632" y="3984832"/>
              <a:ext cx="1057136" cy="634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ED76B1-CF3D-D54B-6210-44E104F24C04}"/>
                </a:ext>
              </a:extLst>
            </p:cNvPr>
            <p:cNvSpPr txBox="1"/>
            <p:nvPr/>
          </p:nvSpPr>
          <p:spPr>
            <a:xfrm>
              <a:off x="1603072" y="4009476"/>
              <a:ext cx="982257" cy="584775"/>
            </a:xfrm>
            <a:prstGeom prst="rect">
              <a:avLst/>
            </a:prstGeom>
            <a:noFill/>
          </p:spPr>
          <p:txBody>
            <a:bodyPr wrap="none" rtlCol="0">
              <a:spAutoFit/>
            </a:bodyPr>
            <a:lstStyle/>
            <a:p>
              <a:pPr algn="ctr"/>
              <a:r>
                <a:rPr lang="en-US" sz="1600" dirty="0"/>
                <a:t>Feature</a:t>
              </a:r>
            </a:p>
            <a:p>
              <a:pPr algn="ctr"/>
              <a:r>
                <a:rPr lang="en-US" sz="1600" dirty="0"/>
                <a:t>Extractor</a:t>
              </a:r>
            </a:p>
          </p:txBody>
        </p:sp>
      </p:grpSp>
      <p:sp>
        <p:nvSpPr>
          <p:cNvPr id="8" name="Slide Number Placeholder 7">
            <a:extLst>
              <a:ext uri="{FF2B5EF4-FFF2-40B4-BE49-F238E27FC236}">
                <a16:creationId xmlns:a16="http://schemas.microsoft.com/office/drawing/2014/main" id="{9959786A-A216-6105-7929-AE5D133BB852}"/>
              </a:ext>
            </a:extLst>
          </p:cNvPr>
          <p:cNvSpPr>
            <a:spLocks noGrp="1"/>
          </p:cNvSpPr>
          <p:nvPr>
            <p:ph type="sldNum" sz="quarter" idx="12"/>
          </p:nvPr>
        </p:nvSpPr>
        <p:spPr/>
        <p:txBody>
          <a:bodyPr/>
          <a:lstStyle/>
          <a:p>
            <a:fld id="{98C1BC04-B89C-D043-B48C-D12E72BB068E}" type="slidenum">
              <a:rPr lang="en-US" smtClean="0"/>
              <a:t>51</a:t>
            </a:fld>
            <a:endParaRPr lang="en-US"/>
          </a:p>
        </p:txBody>
      </p:sp>
    </p:spTree>
    <p:extLst>
      <p:ext uri="{BB962C8B-B14F-4D97-AF65-F5344CB8AC3E}">
        <p14:creationId xmlns:p14="http://schemas.microsoft.com/office/powerpoint/2010/main" val="3448642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6104-0A87-4918-5631-7BA35972297D}"/>
              </a:ext>
            </a:extLst>
          </p:cNvPr>
          <p:cNvSpPr>
            <a:spLocks noGrp="1"/>
          </p:cNvSpPr>
          <p:nvPr>
            <p:ph type="title"/>
          </p:nvPr>
        </p:nvSpPr>
        <p:spPr/>
        <p:txBody>
          <a:bodyPr/>
          <a:lstStyle/>
          <a:p>
            <a:r>
              <a:rPr lang="en-US" dirty="0"/>
              <a:t>How Good is CLIP when used in Our IMAC?</a:t>
            </a:r>
          </a:p>
        </p:txBody>
      </p:sp>
      <p:sp>
        <p:nvSpPr>
          <p:cNvPr id="3" name="Content Placeholder 2">
            <a:extLst>
              <a:ext uri="{FF2B5EF4-FFF2-40B4-BE49-F238E27FC236}">
                <a16:creationId xmlns:a16="http://schemas.microsoft.com/office/drawing/2014/main" id="{B1A3EB8A-FF9C-8A7C-E173-A957125B8B82}"/>
              </a:ext>
            </a:extLst>
          </p:cNvPr>
          <p:cNvSpPr>
            <a:spLocks noGrp="1"/>
          </p:cNvSpPr>
          <p:nvPr>
            <p:ph idx="1"/>
          </p:nvPr>
        </p:nvSpPr>
        <p:spPr/>
        <p:txBody>
          <a:bodyPr/>
          <a:lstStyle/>
          <a:p>
            <a:r>
              <a:rPr lang="en-US" dirty="0"/>
              <a:t>For </a:t>
            </a:r>
            <a:r>
              <a:rPr lang="en-US" dirty="0">
                <a:solidFill>
                  <a:srgbClr val="FF0000"/>
                </a:solidFill>
              </a:rPr>
              <a:t>correctness</a:t>
            </a:r>
            <a:r>
              <a:rPr lang="en-US" dirty="0"/>
              <a:t>, we want decrypted images and original images have similar feature vectors</a:t>
            </a:r>
          </a:p>
          <a:p>
            <a:r>
              <a:rPr lang="en-US" dirty="0"/>
              <a:t>For </a:t>
            </a:r>
            <a:r>
              <a:rPr lang="en-US" dirty="0">
                <a:solidFill>
                  <a:srgbClr val="FF0000"/>
                </a:solidFill>
              </a:rPr>
              <a:t>security</a:t>
            </a:r>
            <a:r>
              <a:rPr lang="en-US" dirty="0"/>
              <a:t>, we want images that are not visually similar have distinct feature vectors</a:t>
            </a:r>
          </a:p>
        </p:txBody>
      </p:sp>
      <p:sp>
        <p:nvSpPr>
          <p:cNvPr id="4" name="Slide Number Placeholder 3">
            <a:extLst>
              <a:ext uri="{FF2B5EF4-FFF2-40B4-BE49-F238E27FC236}">
                <a16:creationId xmlns:a16="http://schemas.microsoft.com/office/drawing/2014/main" id="{D87F8929-BBE8-A55D-117F-4B696CE703DD}"/>
              </a:ext>
            </a:extLst>
          </p:cNvPr>
          <p:cNvSpPr>
            <a:spLocks noGrp="1"/>
          </p:cNvSpPr>
          <p:nvPr>
            <p:ph type="sldNum" sz="quarter" idx="12"/>
          </p:nvPr>
        </p:nvSpPr>
        <p:spPr/>
        <p:txBody>
          <a:bodyPr/>
          <a:lstStyle/>
          <a:p>
            <a:fld id="{98C1BC04-B89C-D043-B48C-D12E72BB068E}" type="slidenum">
              <a:rPr lang="en-US" smtClean="0"/>
              <a:t>52</a:t>
            </a:fld>
            <a:endParaRPr lang="en-US"/>
          </a:p>
        </p:txBody>
      </p:sp>
    </p:spTree>
    <p:extLst>
      <p:ext uri="{BB962C8B-B14F-4D97-AF65-F5344CB8AC3E}">
        <p14:creationId xmlns:p14="http://schemas.microsoft.com/office/powerpoint/2010/main" val="1625945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8AFAC-479C-54BC-038B-4229E7682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FBE92-DA58-CBA1-8F2E-5AB384682CBD}"/>
              </a:ext>
            </a:extLst>
          </p:cNvPr>
          <p:cNvSpPr>
            <a:spLocks noGrp="1"/>
          </p:cNvSpPr>
          <p:nvPr>
            <p:ph type="title"/>
          </p:nvPr>
        </p:nvSpPr>
        <p:spPr/>
        <p:txBody>
          <a:bodyPr/>
          <a:lstStyle/>
          <a:p>
            <a:r>
              <a:rPr lang="en-US" dirty="0"/>
              <a:t>How Good is CLIP when used in Our IMAC?</a:t>
            </a:r>
          </a:p>
        </p:txBody>
      </p:sp>
      <p:sp>
        <p:nvSpPr>
          <p:cNvPr id="3" name="Content Placeholder 2">
            <a:extLst>
              <a:ext uri="{FF2B5EF4-FFF2-40B4-BE49-F238E27FC236}">
                <a16:creationId xmlns:a16="http://schemas.microsoft.com/office/drawing/2014/main" id="{C3E29096-095A-1B3D-E89C-90633A4D844B}"/>
              </a:ext>
            </a:extLst>
          </p:cNvPr>
          <p:cNvSpPr>
            <a:spLocks noGrp="1"/>
          </p:cNvSpPr>
          <p:nvPr>
            <p:ph idx="1"/>
          </p:nvPr>
        </p:nvSpPr>
        <p:spPr/>
        <p:txBody>
          <a:bodyPr/>
          <a:lstStyle/>
          <a:p>
            <a:r>
              <a:rPr lang="en-US" dirty="0"/>
              <a:t>For </a:t>
            </a:r>
            <a:r>
              <a:rPr lang="en-US" dirty="0">
                <a:solidFill>
                  <a:srgbClr val="FF0000"/>
                </a:solidFill>
              </a:rPr>
              <a:t>correctness</a:t>
            </a:r>
            <a:r>
              <a:rPr lang="en-US" dirty="0"/>
              <a:t>, we want decrypted images and original images have similar feature vectors</a:t>
            </a:r>
          </a:p>
          <a:p>
            <a:r>
              <a:rPr lang="en-US" dirty="0"/>
              <a:t>For </a:t>
            </a:r>
            <a:r>
              <a:rPr lang="en-US" dirty="0">
                <a:solidFill>
                  <a:srgbClr val="FF0000"/>
                </a:solidFill>
              </a:rPr>
              <a:t>security</a:t>
            </a:r>
            <a:r>
              <a:rPr lang="en-US" dirty="0"/>
              <a:t>, we want images that are not visually similar have distinct feature vectors</a:t>
            </a:r>
          </a:p>
        </p:txBody>
      </p:sp>
      <p:sp>
        <p:nvSpPr>
          <p:cNvPr id="4" name="TextBox 3">
            <a:extLst>
              <a:ext uri="{FF2B5EF4-FFF2-40B4-BE49-F238E27FC236}">
                <a16:creationId xmlns:a16="http://schemas.microsoft.com/office/drawing/2014/main" id="{0909190C-823D-01E8-2E03-64842FA72524}"/>
              </a:ext>
            </a:extLst>
          </p:cNvPr>
          <p:cNvSpPr txBox="1"/>
          <p:nvPr/>
        </p:nvSpPr>
        <p:spPr>
          <a:xfrm>
            <a:off x="1840694" y="4488557"/>
            <a:ext cx="8510611" cy="1077218"/>
          </a:xfrm>
          <a:prstGeom prst="rect">
            <a:avLst/>
          </a:prstGeom>
          <a:noFill/>
        </p:spPr>
        <p:txBody>
          <a:bodyPr wrap="square" rtlCol="0">
            <a:spAutoFit/>
          </a:bodyPr>
          <a:lstStyle/>
          <a:p>
            <a:r>
              <a:rPr lang="en-US" sz="3200" dirty="0">
                <a:solidFill>
                  <a:srgbClr val="005D7C"/>
                </a:solidFill>
              </a:rPr>
              <a:t>But.. Formally what are “similar” or “distinct” feature vectors?</a:t>
            </a:r>
          </a:p>
        </p:txBody>
      </p:sp>
      <p:sp>
        <p:nvSpPr>
          <p:cNvPr id="5" name="Slide Number Placeholder 4">
            <a:extLst>
              <a:ext uri="{FF2B5EF4-FFF2-40B4-BE49-F238E27FC236}">
                <a16:creationId xmlns:a16="http://schemas.microsoft.com/office/drawing/2014/main" id="{F52CFB14-963A-DBE5-23E3-BC609BA1C069}"/>
              </a:ext>
            </a:extLst>
          </p:cNvPr>
          <p:cNvSpPr>
            <a:spLocks noGrp="1"/>
          </p:cNvSpPr>
          <p:nvPr>
            <p:ph type="sldNum" sz="quarter" idx="12"/>
          </p:nvPr>
        </p:nvSpPr>
        <p:spPr/>
        <p:txBody>
          <a:bodyPr/>
          <a:lstStyle/>
          <a:p>
            <a:fld id="{98C1BC04-B89C-D043-B48C-D12E72BB068E}" type="slidenum">
              <a:rPr lang="en-US" smtClean="0"/>
              <a:t>53</a:t>
            </a:fld>
            <a:endParaRPr lang="en-US"/>
          </a:p>
        </p:txBody>
      </p:sp>
    </p:spTree>
    <p:extLst>
      <p:ext uri="{BB962C8B-B14F-4D97-AF65-F5344CB8AC3E}">
        <p14:creationId xmlns:p14="http://schemas.microsoft.com/office/powerpoint/2010/main" val="3135069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D50CE-05FF-ED44-582C-A482E24F8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D1EA7-39BE-6A17-A3BA-9584028C0D6A}"/>
              </a:ext>
            </a:extLst>
          </p:cNvPr>
          <p:cNvSpPr>
            <a:spLocks noGrp="1"/>
          </p:cNvSpPr>
          <p:nvPr>
            <p:ph type="title"/>
          </p:nvPr>
        </p:nvSpPr>
        <p:spPr/>
        <p:txBody>
          <a:bodyPr/>
          <a:lstStyle/>
          <a:p>
            <a:r>
              <a:rPr lang="en-US" dirty="0"/>
              <a:t>How Good is CLIP when used in Our IMAC?</a:t>
            </a:r>
          </a:p>
        </p:txBody>
      </p:sp>
      <p:sp>
        <p:nvSpPr>
          <p:cNvPr id="3" name="Content Placeholder 2">
            <a:extLst>
              <a:ext uri="{FF2B5EF4-FFF2-40B4-BE49-F238E27FC236}">
                <a16:creationId xmlns:a16="http://schemas.microsoft.com/office/drawing/2014/main" id="{FD93C70C-FBC5-A5FA-7EBC-AE96E7DCDB12}"/>
              </a:ext>
            </a:extLst>
          </p:cNvPr>
          <p:cNvSpPr>
            <a:spLocks noGrp="1"/>
          </p:cNvSpPr>
          <p:nvPr>
            <p:ph idx="1"/>
          </p:nvPr>
        </p:nvSpPr>
        <p:spPr/>
        <p:txBody>
          <a:bodyPr/>
          <a:lstStyle/>
          <a:p>
            <a:r>
              <a:rPr lang="en-US" dirty="0"/>
              <a:t>For </a:t>
            </a:r>
            <a:r>
              <a:rPr lang="en-US" dirty="0">
                <a:solidFill>
                  <a:srgbClr val="FF0000"/>
                </a:solidFill>
              </a:rPr>
              <a:t>correctness</a:t>
            </a:r>
            <a:r>
              <a:rPr lang="en-US" dirty="0"/>
              <a:t>, we want decrypted images and original images have similar feature vectors</a:t>
            </a:r>
          </a:p>
          <a:p>
            <a:r>
              <a:rPr lang="en-US" dirty="0"/>
              <a:t>For </a:t>
            </a:r>
            <a:r>
              <a:rPr lang="en-US" dirty="0">
                <a:solidFill>
                  <a:srgbClr val="FF0000"/>
                </a:solidFill>
              </a:rPr>
              <a:t>security</a:t>
            </a:r>
            <a:r>
              <a:rPr lang="en-US" dirty="0"/>
              <a:t>, we want images that are not visually similar have distinct feature vectors</a:t>
            </a:r>
          </a:p>
        </p:txBody>
      </p:sp>
      <p:cxnSp>
        <p:nvCxnSpPr>
          <p:cNvPr id="6" name="Straight Arrow Connector 5">
            <a:extLst>
              <a:ext uri="{FF2B5EF4-FFF2-40B4-BE49-F238E27FC236}">
                <a16:creationId xmlns:a16="http://schemas.microsoft.com/office/drawing/2014/main" id="{3926033A-9386-7B37-8C0B-AD06E15D2A60}"/>
              </a:ext>
            </a:extLst>
          </p:cNvPr>
          <p:cNvCxnSpPr>
            <a:cxnSpLocks/>
          </p:cNvCxnSpPr>
          <p:nvPr/>
        </p:nvCxnSpPr>
        <p:spPr>
          <a:xfrm flipV="1">
            <a:off x="1816100" y="3810000"/>
            <a:ext cx="1171613" cy="1778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5FF18D-BEA9-06DD-C473-B85D8D04B143}"/>
                  </a:ext>
                </a:extLst>
              </p:cNvPr>
              <p:cNvSpPr txBox="1"/>
              <p:nvPr/>
            </p:nvSpPr>
            <p:spPr>
              <a:xfrm>
                <a:off x="1474208" y="4062362"/>
                <a:ext cx="129420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b="0" dirty="0">
                    <a:latin typeface="Harlow Solid Italic" panose="04030604020F02020D02" pitchFamily="82"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latin typeface="Harlow Solid Italic" panose="04030604020F02020D02" pitchFamily="82" charset="0"/>
                  </a:rPr>
                  <a:t>, … </a:t>
                </a:r>
                <a:r>
                  <a:rPr lang="en-US" dirty="0">
                    <a:latin typeface="Cambria Math" panose="02040503050406030204" pitchFamily="18" charset="0"/>
                    <a:ea typeface="Cambria Math" panose="02040503050406030204" pitchFamily="18" charset="0"/>
                  </a:rPr>
                  <a:t>]</a:t>
                </a:r>
                <a:endParaRPr lang="en-US" dirty="0">
                  <a:latin typeface="Harlow Solid Italic" panose="04030604020F02020D02" pitchFamily="82" charset="0"/>
                </a:endParaRPr>
              </a:p>
            </p:txBody>
          </p:sp>
        </mc:Choice>
        <mc:Fallback xmlns="">
          <p:sp>
            <p:nvSpPr>
              <p:cNvPr id="7" name="TextBox 6">
                <a:extLst>
                  <a:ext uri="{FF2B5EF4-FFF2-40B4-BE49-F238E27FC236}">
                    <a16:creationId xmlns:a16="http://schemas.microsoft.com/office/drawing/2014/main" id="{015FF18D-BEA9-06DD-C473-B85D8D04B143}"/>
                  </a:ext>
                </a:extLst>
              </p:cNvPr>
              <p:cNvSpPr txBox="1">
                <a:spLocks noRot="1" noChangeAspect="1" noMove="1" noResize="1" noEditPoints="1" noAdjustHandles="1" noChangeArrowheads="1" noChangeShapeType="1" noTextEdit="1"/>
              </p:cNvSpPr>
              <p:nvPr/>
            </p:nvSpPr>
            <p:spPr>
              <a:xfrm>
                <a:off x="1474208" y="4062362"/>
                <a:ext cx="1294203" cy="369332"/>
              </a:xfrm>
              <a:prstGeom prst="rect">
                <a:avLst/>
              </a:prstGeom>
              <a:blipFill>
                <a:blip r:embed="rId2"/>
                <a:stretch>
                  <a:fillRect l="-1961" t="-10000" b="-30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C05B2AF-B0ED-4C15-77E4-ED4EFFE2BB8A}"/>
              </a:ext>
            </a:extLst>
          </p:cNvPr>
          <p:cNvCxnSpPr>
            <a:cxnSpLocks/>
          </p:cNvCxnSpPr>
          <p:nvPr/>
        </p:nvCxnSpPr>
        <p:spPr>
          <a:xfrm flipV="1">
            <a:off x="1816100" y="5574394"/>
            <a:ext cx="2057400" cy="136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5C488A-916A-98B8-F37C-619B41B8F8B2}"/>
                  </a:ext>
                </a:extLst>
              </p:cNvPr>
              <p:cNvSpPr txBox="1"/>
              <p:nvPr/>
            </p:nvSpPr>
            <p:spPr>
              <a:xfrm>
                <a:off x="3056218" y="5701953"/>
                <a:ext cx="129420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r>
                  <a:rPr lang="en-US" b="0" dirty="0">
                    <a:latin typeface="Harlow Solid Italic" panose="04030604020F02020D02" pitchFamily="82"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a14:m>
                <a:r>
                  <a:rPr lang="en-US" dirty="0">
                    <a:latin typeface="Harlow Solid Italic" panose="04030604020F02020D02" pitchFamily="82" charset="0"/>
                  </a:rPr>
                  <a:t>, … </a:t>
                </a:r>
                <a:r>
                  <a:rPr lang="en-US" dirty="0">
                    <a:latin typeface="Cambria Math" panose="02040503050406030204" pitchFamily="18" charset="0"/>
                    <a:ea typeface="Cambria Math" panose="02040503050406030204" pitchFamily="18" charset="0"/>
                  </a:rPr>
                  <a:t>]</a:t>
                </a:r>
                <a:endParaRPr lang="en-US" dirty="0">
                  <a:latin typeface="Harlow Solid Italic" panose="04030604020F02020D02" pitchFamily="82" charset="0"/>
                </a:endParaRPr>
              </a:p>
            </p:txBody>
          </p:sp>
        </mc:Choice>
        <mc:Fallback xmlns="">
          <p:sp>
            <p:nvSpPr>
              <p:cNvPr id="10" name="TextBox 9">
                <a:extLst>
                  <a:ext uri="{FF2B5EF4-FFF2-40B4-BE49-F238E27FC236}">
                    <a16:creationId xmlns:a16="http://schemas.microsoft.com/office/drawing/2014/main" id="{045C488A-916A-98B8-F37C-619B41B8F8B2}"/>
                  </a:ext>
                </a:extLst>
              </p:cNvPr>
              <p:cNvSpPr txBox="1">
                <a:spLocks noRot="1" noChangeAspect="1" noMove="1" noResize="1" noEditPoints="1" noAdjustHandles="1" noChangeArrowheads="1" noChangeShapeType="1" noTextEdit="1"/>
              </p:cNvSpPr>
              <p:nvPr/>
            </p:nvSpPr>
            <p:spPr>
              <a:xfrm>
                <a:off x="3056218" y="5701953"/>
                <a:ext cx="1294203" cy="369332"/>
              </a:xfrm>
              <a:prstGeom prst="rect">
                <a:avLst/>
              </a:prstGeom>
              <a:blipFill>
                <a:blip r:embed="rId3"/>
                <a:stretch>
                  <a:fillRect l="-971" t="-9677" b="-25806"/>
                </a:stretch>
              </a:blipFill>
            </p:spPr>
            <p:txBody>
              <a:bodyPr/>
              <a:lstStyle/>
              <a:p>
                <a:r>
                  <a:rPr lang="en-US">
                    <a:noFill/>
                  </a:rPr>
                  <a:t> </a:t>
                </a:r>
              </a:p>
            </p:txBody>
          </p:sp>
        </mc:Fallback>
      </mc:AlternateContent>
      <p:sp>
        <p:nvSpPr>
          <p:cNvPr id="11" name="Arc 10">
            <a:extLst>
              <a:ext uri="{FF2B5EF4-FFF2-40B4-BE49-F238E27FC236}">
                <a16:creationId xmlns:a16="http://schemas.microsoft.com/office/drawing/2014/main" id="{B1E90570-EF8C-8A90-3D74-F0EC5FF41549}"/>
              </a:ext>
            </a:extLst>
          </p:cNvPr>
          <p:cNvSpPr/>
          <p:nvPr/>
        </p:nvSpPr>
        <p:spPr>
          <a:xfrm>
            <a:off x="1816100" y="4981118"/>
            <a:ext cx="846156" cy="1045349"/>
          </a:xfrm>
          <a:prstGeom prst="arc">
            <a:avLst>
              <a:gd name="adj1" fmla="val 16200000"/>
              <a:gd name="adj2" fmla="val 80584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AFD53003-1D2D-32E4-9ACC-2DF0EC4A7FFA}"/>
              </a:ext>
            </a:extLst>
          </p:cNvPr>
          <p:cNvSpPr txBox="1"/>
          <p:nvPr/>
        </p:nvSpPr>
        <p:spPr>
          <a:xfrm>
            <a:off x="2496894" y="4777567"/>
            <a:ext cx="1143262" cy="646331"/>
          </a:xfrm>
          <a:prstGeom prst="rect">
            <a:avLst/>
          </a:prstGeom>
          <a:noFill/>
        </p:spPr>
        <p:txBody>
          <a:bodyPr wrap="none" rtlCol="0">
            <a:spAutoFit/>
          </a:bodyPr>
          <a:lstStyle/>
          <a:p>
            <a:pPr algn="ctr"/>
            <a:r>
              <a:rPr lang="en-US" dirty="0"/>
              <a:t>similarity </a:t>
            </a:r>
          </a:p>
          <a:p>
            <a:pPr algn="ctr"/>
            <a:r>
              <a:rPr lang="en-US" dirty="0"/>
              <a:t>score</a:t>
            </a:r>
          </a:p>
        </p:txBody>
      </p:sp>
      <p:sp>
        <p:nvSpPr>
          <p:cNvPr id="15" name="Slide Number Placeholder 14">
            <a:extLst>
              <a:ext uri="{FF2B5EF4-FFF2-40B4-BE49-F238E27FC236}">
                <a16:creationId xmlns:a16="http://schemas.microsoft.com/office/drawing/2014/main" id="{8937DB0A-EA59-3CFB-359E-DD5AE380E817}"/>
              </a:ext>
            </a:extLst>
          </p:cNvPr>
          <p:cNvSpPr>
            <a:spLocks noGrp="1"/>
          </p:cNvSpPr>
          <p:nvPr>
            <p:ph type="sldNum" sz="quarter" idx="12"/>
          </p:nvPr>
        </p:nvSpPr>
        <p:spPr/>
        <p:txBody>
          <a:bodyPr/>
          <a:lstStyle/>
          <a:p>
            <a:fld id="{98C1BC04-B89C-D043-B48C-D12E72BB068E}" type="slidenum">
              <a:rPr lang="en-US" smtClean="0"/>
              <a:t>54</a:t>
            </a:fld>
            <a:endParaRPr lang="en-US"/>
          </a:p>
        </p:txBody>
      </p:sp>
    </p:spTree>
    <p:extLst>
      <p:ext uri="{BB962C8B-B14F-4D97-AF65-F5344CB8AC3E}">
        <p14:creationId xmlns:p14="http://schemas.microsoft.com/office/powerpoint/2010/main" val="536603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D86C-7CA4-BC7B-A453-EE6896739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A0C1E-9191-62BE-E0DD-F64A6BEAB36B}"/>
              </a:ext>
            </a:extLst>
          </p:cNvPr>
          <p:cNvSpPr>
            <a:spLocks noGrp="1"/>
          </p:cNvSpPr>
          <p:nvPr>
            <p:ph type="title"/>
          </p:nvPr>
        </p:nvSpPr>
        <p:spPr/>
        <p:txBody>
          <a:bodyPr/>
          <a:lstStyle/>
          <a:p>
            <a:r>
              <a:rPr lang="en-US" dirty="0"/>
              <a:t>How Good is CLIP when used in Our IMAC?</a:t>
            </a:r>
          </a:p>
        </p:txBody>
      </p:sp>
      <p:sp>
        <p:nvSpPr>
          <p:cNvPr id="3" name="Content Placeholder 2">
            <a:extLst>
              <a:ext uri="{FF2B5EF4-FFF2-40B4-BE49-F238E27FC236}">
                <a16:creationId xmlns:a16="http://schemas.microsoft.com/office/drawing/2014/main" id="{5B8FCAF1-B673-BF44-EBA3-16D626D33018}"/>
              </a:ext>
            </a:extLst>
          </p:cNvPr>
          <p:cNvSpPr>
            <a:spLocks noGrp="1"/>
          </p:cNvSpPr>
          <p:nvPr>
            <p:ph idx="1"/>
          </p:nvPr>
        </p:nvSpPr>
        <p:spPr/>
        <p:txBody>
          <a:bodyPr/>
          <a:lstStyle/>
          <a:p>
            <a:r>
              <a:rPr lang="en-US" dirty="0"/>
              <a:t>For </a:t>
            </a:r>
            <a:r>
              <a:rPr lang="en-US" dirty="0">
                <a:solidFill>
                  <a:srgbClr val="FF0000"/>
                </a:solidFill>
              </a:rPr>
              <a:t>correctness</a:t>
            </a:r>
            <a:r>
              <a:rPr lang="en-US" dirty="0"/>
              <a:t>, we want decrypted images and original images have similar feature vectors</a:t>
            </a:r>
          </a:p>
          <a:p>
            <a:r>
              <a:rPr lang="en-US" dirty="0"/>
              <a:t>For </a:t>
            </a:r>
            <a:r>
              <a:rPr lang="en-US" dirty="0">
                <a:solidFill>
                  <a:srgbClr val="FF0000"/>
                </a:solidFill>
              </a:rPr>
              <a:t>security</a:t>
            </a:r>
            <a:r>
              <a:rPr lang="en-US" dirty="0"/>
              <a:t>, we want images that are not visually similar have distinct feature vectors</a:t>
            </a:r>
          </a:p>
        </p:txBody>
      </p:sp>
      <p:cxnSp>
        <p:nvCxnSpPr>
          <p:cNvPr id="6" name="Straight Arrow Connector 5">
            <a:extLst>
              <a:ext uri="{FF2B5EF4-FFF2-40B4-BE49-F238E27FC236}">
                <a16:creationId xmlns:a16="http://schemas.microsoft.com/office/drawing/2014/main" id="{BB01FCC7-A52E-5525-9DB5-E23D3680AFEA}"/>
              </a:ext>
            </a:extLst>
          </p:cNvPr>
          <p:cNvCxnSpPr>
            <a:cxnSpLocks/>
          </p:cNvCxnSpPr>
          <p:nvPr/>
        </p:nvCxnSpPr>
        <p:spPr>
          <a:xfrm flipV="1">
            <a:off x="1816100" y="3810000"/>
            <a:ext cx="1171613" cy="1778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EAA3BF-92F8-5717-2C14-FE9D6370E5A0}"/>
                  </a:ext>
                </a:extLst>
              </p:cNvPr>
              <p:cNvSpPr txBox="1"/>
              <p:nvPr/>
            </p:nvSpPr>
            <p:spPr>
              <a:xfrm>
                <a:off x="1474208" y="4062362"/>
                <a:ext cx="129420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b="0" dirty="0">
                    <a:latin typeface="Harlow Solid Italic" panose="04030604020F02020D02" pitchFamily="82"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latin typeface="Harlow Solid Italic" panose="04030604020F02020D02" pitchFamily="82" charset="0"/>
                  </a:rPr>
                  <a:t>, … </a:t>
                </a:r>
                <a:r>
                  <a:rPr lang="en-US" dirty="0">
                    <a:latin typeface="Cambria Math" panose="02040503050406030204" pitchFamily="18" charset="0"/>
                    <a:ea typeface="Cambria Math" panose="02040503050406030204" pitchFamily="18" charset="0"/>
                  </a:rPr>
                  <a:t>]</a:t>
                </a:r>
                <a:endParaRPr lang="en-US" dirty="0">
                  <a:latin typeface="Harlow Solid Italic" panose="04030604020F02020D02" pitchFamily="82" charset="0"/>
                </a:endParaRPr>
              </a:p>
            </p:txBody>
          </p:sp>
        </mc:Choice>
        <mc:Fallback xmlns="">
          <p:sp>
            <p:nvSpPr>
              <p:cNvPr id="7" name="TextBox 6">
                <a:extLst>
                  <a:ext uri="{FF2B5EF4-FFF2-40B4-BE49-F238E27FC236}">
                    <a16:creationId xmlns:a16="http://schemas.microsoft.com/office/drawing/2014/main" id="{A8EAA3BF-92F8-5717-2C14-FE9D6370E5A0}"/>
                  </a:ext>
                </a:extLst>
              </p:cNvPr>
              <p:cNvSpPr txBox="1">
                <a:spLocks noRot="1" noChangeAspect="1" noMove="1" noResize="1" noEditPoints="1" noAdjustHandles="1" noChangeArrowheads="1" noChangeShapeType="1" noTextEdit="1"/>
              </p:cNvSpPr>
              <p:nvPr/>
            </p:nvSpPr>
            <p:spPr>
              <a:xfrm>
                <a:off x="1474208" y="4062362"/>
                <a:ext cx="1294203" cy="369332"/>
              </a:xfrm>
              <a:prstGeom prst="rect">
                <a:avLst/>
              </a:prstGeom>
              <a:blipFill>
                <a:blip r:embed="rId2"/>
                <a:stretch>
                  <a:fillRect l="-1961" t="-10000" b="-30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4F76535-8425-9AD3-E2A7-014DE99CABE1}"/>
              </a:ext>
            </a:extLst>
          </p:cNvPr>
          <p:cNvCxnSpPr>
            <a:cxnSpLocks/>
          </p:cNvCxnSpPr>
          <p:nvPr/>
        </p:nvCxnSpPr>
        <p:spPr>
          <a:xfrm flipV="1">
            <a:off x="1816100" y="5574394"/>
            <a:ext cx="2057400" cy="136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E8AFBE-BA45-1384-A1E7-55828AB5500B}"/>
                  </a:ext>
                </a:extLst>
              </p:cNvPr>
              <p:cNvSpPr txBox="1"/>
              <p:nvPr/>
            </p:nvSpPr>
            <p:spPr>
              <a:xfrm>
                <a:off x="3056218" y="5701953"/>
                <a:ext cx="129420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r>
                  <a:rPr lang="en-US" b="0" dirty="0">
                    <a:latin typeface="Harlow Solid Italic" panose="04030604020F02020D02" pitchFamily="82"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a14:m>
                <a:r>
                  <a:rPr lang="en-US" dirty="0">
                    <a:latin typeface="Harlow Solid Italic" panose="04030604020F02020D02" pitchFamily="82" charset="0"/>
                  </a:rPr>
                  <a:t>, … </a:t>
                </a:r>
                <a:r>
                  <a:rPr lang="en-US" dirty="0">
                    <a:latin typeface="Cambria Math" panose="02040503050406030204" pitchFamily="18" charset="0"/>
                    <a:ea typeface="Cambria Math" panose="02040503050406030204" pitchFamily="18" charset="0"/>
                  </a:rPr>
                  <a:t>]</a:t>
                </a:r>
                <a:endParaRPr lang="en-US" dirty="0">
                  <a:latin typeface="Harlow Solid Italic" panose="04030604020F02020D02" pitchFamily="82" charset="0"/>
                </a:endParaRPr>
              </a:p>
            </p:txBody>
          </p:sp>
        </mc:Choice>
        <mc:Fallback xmlns="">
          <p:sp>
            <p:nvSpPr>
              <p:cNvPr id="10" name="TextBox 9">
                <a:extLst>
                  <a:ext uri="{FF2B5EF4-FFF2-40B4-BE49-F238E27FC236}">
                    <a16:creationId xmlns:a16="http://schemas.microsoft.com/office/drawing/2014/main" id="{B0E8AFBE-BA45-1384-A1E7-55828AB5500B}"/>
                  </a:ext>
                </a:extLst>
              </p:cNvPr>
              <p:cNvSpPr txBox="1">
                <a:spLocks noRot="1" noChangeAspect="1" noMove="1" noResize="1" noEditPoints="1" noAdjustHandles="1" noChangeArrowheads="1" noChangeShapeType="1" noTextEdit="1"/>
              </p:cNvSpPr>
              <p:nvPr/>
            </p:nvSpPr>
            <p:spPr>
              <a:xfrm>
                <a:off x="3056218" y="5701953"/>
                <a:ext cx="1294203" cy="369332"/>
              </a:xfrm>
              <a:prstGeom prst="rect">
                <a:avLst/>
              </a:prstGeom>
              <a:blipFill>
                <a:blip r:embed="rId3"/>
                <a:stretch>
                  <a:fillRect l="-971" t="-9677" b="-25806"/>
                </a:stretch>
              </a:blipFill>
            </p:spPr>
            <p:txBody>
              <a:bodyPr/>
              <a:lstStyle/>
              <a:p>
                <a:r>
                  <a:rPr lang="en-US">
                    <a:noFill/>
                  </a:rPr>
                  <a:t> </a:t>
                </a:r>
              </a:p>
            </p:txBody>
          </p:sp>
        </mc:Fallback>
      </mc:AlternateContent>
      <p:sp>
        <p:nvSpPr>
          <p:cNvPr id="11" name="Arc 10">
            <a:extLst>
              <a:ext uri="{FF2B5EF4-FFF2-40B4-BE49-F238E27FC236}">
                <a16:creationId xmlns:a16="http://schemas.microsoft.com/office/drawing/2014/main" id="{F08887A9-6439-ACFE-F907-1D3488AB378D}"/>
              </a:ext>
            </a:extLst>
          </p:cNvPr>
          <p:cNvSpPr/>
          <p:nvPr/>
        </p:nvSpPr>
        <p:spPr>
          <a:xfrm>
            <a:off x="1816100" y="4981118"/>
            <a:ext cx="846156" cy="1045349"/>
          </a:xfrm>
          <a:prstGeom prst="arc">
            <a:avLst>
              <a:gd name="adj1" fmla="val 16200000"/>
              <a:gd name="adj2" fmla="val 80584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4B6F36A-416F-E6D3-BE9A-E3375C6CA5E0}"/>
              </a:ext>
            </a:extLst>
          </p:cNvPr>
          <p:cNvSpPr txBox="1"/>
          <p:nvPr/>
        </p:nvSpPr>
        <p:spPr>
          <a:xfrm>
            <a:off x="2496894" y="4777567"/>
            <a:ext cx="1143262" cy="646331"/>
          </a:xfrm>
          <a:prstGeom prst="rect">
            <a:avLst/>
          </a:prstGeom>
          <a:noFill/>
        </p:spPr>
        <p:txBody>
          <a:bodyPr wrap="none" rtlCol="0">
            <a:spAutoFit/>
          </a:bodyPr>
          <a:lstStyle/>
          <a:p>
            <a:pPr algn="ctr"/>
            <a:r>
              <a:rPr lang="en-US" dirty="0"/>
              <a:t>similarity </a:t>
            </a:r>
          </a:p>
          <a:p>
            <a:pPr algn="ctr"/>
            <a:r>
              <a:rPr lang="en-US" dirty="0"/>
              <a:t>score</a:t>
            </a:r>
          </a:p>
        </p:txBody>
      </p:sp>
      <p:cxnSp>
        <p:nvCxnSpPr>
          <p:cNvPr id="5" name="Straight Connector 4">
            <a:extLst>
              <a:ext uri="{FF2B5EF4-FFF2-40B4-BE49-F238E27FC236}">
                <a16:creationId xmlns:a16="http://schemas.microsoft.com/office/drawing/2014/main" id="{DD253818-00EE-EC0F-5D10-99A099533628}"/>
              </a:ext>
            </a:extLst>
          </p:cNvPr>
          <p:cNvCxnSpPr/>
          <p:nvPr/>
        </p:nvCxnSpPr>
        <p:spPr>
          <a:xfrm>
            <a:off x="7035800" y="3810000"/>
            <a:ext cx="1587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C3B540A-7B46-92FB-5F3D-6AB32BF6B761}"/>
              </a:ext>
            </a:extLst>
          </p:cNvPr>
          <p:cNvCxnSpPr/>
          <p:nvPr/>
        </p:nvCxnSpPr>
        <p:spPr>
          <a:xfrm>
            <a:off x="7035800" y="5423898"/>
            <a:ext cx="15875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F837437-E964-76C5-2EA8-8925EA5DC8A7}"/>
              </a:ext>
            </a:extLst>
          </p:cNvPr>
          <p:cNvSpPr txBox="1"/>
          <p:nvPr/>
        </p:nvSpPr>
        <p:spPr>
          <a:xfrm>
            <a:off x="9093200" y="3625334"/>
            <a:ext cx="596900" cy="369332"/>
          </a:xfrm>
          <a:prstGeom prst="rect">
            <a:avLst/>
          </a:prstGeom>
          <a:noFill/>
        </p:spPr>
        <p:txBody>
          <a:bodyPr wrap="square" rtlCol="0">
            <a:spAutoFit/>
          </a:bodyPr>
          <a:lstStyle/>
          <a:p>
            <a:r>
              <a:rPr lang="en-US" dirty="0"/>
              <a:t>1</a:t>
            </a:r>
          </a:p>
        </p:txBody>
      </p:sp>
      <p:sp>
        <p:nvSpPr>
          <p:cNvPr id="14" name="TextBox 13">
            <a:extLst>
              <a:ext uri="{FF2B5EF4-FFF2-40B4-BE49-F238E27FC236}">
                <a16:creationId xmlns:a16="http://schemas.microsoft.com/office/drawing/2014/main" id="{012C5B28-BA22-43EE-1064-A7DA430CE968}"/>
              </a:ext>
            </a:extLst>
          </p:cNvPr>
          <p:cNvSpPr txBox="1"/>
          <p:nvPr/>
        </p:nvSpPr>
        <p:spPr>
          <a:xfrm>
            <a:off x="9093200" y="5205062"/>
            <a:ext cx="596900" cy="369332"/>
          </a:xfrm>
          <a:prstGeom prst="rect">
            <a:avLst/>
          </a:prstGeom>
          <a:noFill/>
        </p:spPr>
        <p:txBody>
          <a:bodyPr wrap="square" rtlCol="0">
            <a:spAutoFit/>
          </a:bodyPr>
          <a:lstStyle/>
          <a:p>
            <a:r>
              <a:rPr lang="en-US" dirty="0"/>
              <a:t>0</a:t>
            </a:r>
          </a:p>
        </p:txBody>
      </p:sp>
      <p:cxnSp>
        <p:nvCxnSpPr>
          <p:cNvPr id="15" name="Straight Connector 14">
            <a:extLst>
              <a:ext uri="{FF2B5EF4-FFF2-40B4-BE49-F238E27FC236}">
                <a16:creationId xmlns:a16="http://schemas.microsoft.com/office/drawing/2014/main" id="{3E16485F-6A02-46A8-7F9A-96721046408A}"/>
              </a:ext>
            </a:extLst>
          </p:cNvPr>
          <p:cNvCxnSpPr>
            <a:cxnSpLocks/>
          </p:cNvCxnSpPr>
          <p:nvPr/>
        </p:nvCxnSpPr>
        <p:spPr>
          <a:xfrm>
            <a:off x="7035800" y="3810000"/>
            <a:ext cx="0" cy="161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44DB2E7-2C88-B5EA-64AC-77BE1037D589}"/>
              </a:ext>
            </a:extLst>
          </p:cNvPr>
          <p:cNvCxnSpPr>
            <a:cxnSpLocks/>
          </p:cNvCxnSpPr>
          <p:nvPr/>
        </p:nvCxnSpPr>
        <p:spPr>
          <a:xfrm>
            <a:off x="8623300" y="3810000"/>
            <a:ext cx="0" cy="161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14DBBAD-B452-72F1-57E0-9E760E737168}"/>
              </a:ext>
            </a:extLst>
          </p:cNvPr>
          <p:cNvCxnSpPr>
            <a:cxnSpLocks/>
          </p:cNvCxnSpPr>
          <p:nvPr/>
        </p:nvCxnSpPr>
        <p:spPr>
          <a:xfrm>
            <a:off x="6527800" y="4431694"/>
            <a:ext cx="275590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A5FF783-C15D-BC7E-CFBF-EB770A9DAA29}"/>
              </a:ext>
            </a:extLst>
          </p:cNvPr>
          <p:cNvSpPr txBox="1"/>
          <p:nvPr/>
        </p:nvSpPr>
        <p:spPr>
          <a:xfrm>
            <a:off x="9391650" y="4247617"/>
            <a:ext cx="514885" cy="369332"/>
          </a:xfrm>
          <a:prstGeom prst="rect">
            <a:avLst/>
          </a:prstGeom>
          <a:noFill/>
        </p:spPr>
        <p:txBody>
          <a:bodyPr wrap="none" rtlCol="0">
            <a:spAutoFit/>
          </a:bodyPr>
          <a:lstStyle/>
          <a:p>
            <a:r>
              <a:rPr lang="en-US" dirty="0">
                <a:solidFill>
                  <a:srgbClr val="FF0000"/>
                </a:solidFill>
              </a:rPr>
              <a:t>bar</a:t>
            </a:r>
          </a:p>
        </p:txBody>
      </p:sp>
      <p:sp>
        <p:nvSpPr>
          <p:cNvPr id="23" name="TextBox 22">
            <a:extLst>
              <a:ext uri="{FF2B5EF4-FFF2-40B4-BE49-F238E27FC236}">
                <a16:creationId xmlns:a16="http://schemas.microsoft.com/office/drawing/2014/main" id="{30A87960-A738-AAAA-8C40-095CB0DE1707}"/>
              </a:ext>
            </a:extLst>
          </p:cNvPr>
          <p:cNvSpPr txBox="1"/>
          <p:nvPr/>
        </p:nvSpPr>
        <p:spPr>
          <a:xfrm>
            <a:off x="7358756" y="3944938"/>
            <a:ext cx="880369" cy="369332"/>
          </a:xfrm>
          <a:prstGeom prst="rect">
            <a:avLst/>
          </a:prstGeom>
          <a:noFill/>
        </p:spPr>
        <p:txBody>
          <a:bodyPr wrap="none" rtlCol="0">
            <a:spAutoFit/>
          </a:bodyPr>
          <a:lstStyle/>
          <a:p>
            <a:r>
              <a:rPr lang="en-US" dirty="0"/>
              <a:t>Similar</a:t>
            </a:r>
          </a:p>
        </p:txBody>
      </p:sp>
      <p:sp>
        <p:nvSpPr>
          <p:cNvPr id="24" name="TextBox 23">
            <a:extLst>
              <a:ext uri="{FF2B5EF4-FFF2-40B4-BE49-F238E27FC236}">
                <a16:creationId xmlns:a16="http://schemas.microsoft.com/office/drawing/2014/main" id="{596E83EA-EC94-E891-31D2-CF96395BBDE3}"/>
              </a:ext>
            </a:extLst>
          </p:cNvPr>
          <p:cNvSpPr txBox="1"/>
          <p:nvPr/>
        </p:nvSpPr>
        <p:spPr>
          <a:xfrm>
            <a:off x="7246613" y="4791871"/>
            <a:ext cx="1292341" cy="369332"/>
          </a:xfrm>
          <a:prstGeom prst="rect">
            <a:avLst/>
          </a:prstGeom>
          <a:noFill/>
        </p:spPr>
        <p:txBody>
          <a:bodyPr wrap="none" rtlCol="0">
            <a:spAutoFit/>
          </a:bodyPr>
          <a:lstStyle/>
          <a:p>
            <a:r>
              <a:rPr lang="en-US" dirty="0"/>
              <a:t>Not Similar</a:t>
            </a:r>
          </a:p>
        </p:txBody>
      </p:sp>
      <p:sp>
        <p:nvSpPr>
          <p:cNvPr id="25" name="Slide Number Placeholder 24">
            <a:extLst>
              <a:ext uri="{FF2B5EF4-FFF2-40B4-BE49-F238E27FC236}">
                <a16:creationId xmlns:a16="http://schemas.microsoft.com/office/drawing/2014/main" id="{DAAB86C6-D8C8-334A-FA9F-22D885115F40}"/>
              </a:ext>
            </a:extLst>
          </p:cNvPr>
          <p:cNvSpPr>
            <a:spLocks noGrp="1"/>
          </p:cNvSpPr>
          <p:nvPr>
            <p:ph type="sldNum" sz="quarter" idx="12"/>
          </p:nvPr>
        </p:nvSpPr>
        <p:spPr/>
        <p:txBody>
          <a:bodyPr/>
          <a:lstStyle/>
          <a:p>
            <a:fld id="{98C1BC04-B89C-D043-B48C-D12E72BB068E}" type="slidenum">
              <a:rPr lang="en-US" smtClean="0"/>
              <a:t>55</a:t>
            </a:fld>
            <a:endParaRPr lang="en-US"/>
          </a:p>
        </p:txBody>
      </p:sp>
    </p:spTree>
    <p:extLst>
      <p:ext uri="{BB962C8B-B14F-4D97-AF65-F5344CB8AC3E}">
        <p14:creationId xmlns:p14="http://schemas.microsoft.com/office/powerpoint/2010/main" val="3313745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977F9-DA02-C744-D9D0-30B14BE59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03313-3E32-F5AE-4667-8583DB36557C}"/>
              </a:ext>
            </a:extLst>
          </p:cNvPr>
          <p:cNvSpPr>
            <a:spLocks noGrp="1"/>
          </p:cNvSpPr>
          <p:nvPr>
            <p:ph type="title"/>
          </p:nvPr>
        </p:nvSpPr>
        <p:spPr/>
        <p:txBody>
          <a:bodyPr/>
          <a:lstStyle/>
          <a:p>
            <a:r>
              <a:rPr lang="en-US" dirty="0"/>
              <a:t>How Good is CLIP when used in Our IMAC?</a:t>
            </a:r>
          </a:p>
        </p:txBody>
      </p:sp>
      <p:sp>
        <p:nvSpPr>
          <p:cNvPr id="3" name="Content Placeholder 2">
            <a:extLst>
              <a:ext uri="{FF2B5EF4-FFF2-40B4-BE49-F238E27FC236}">
                <a16:creationId xmlns:a16="http://schemas.microsoft.com/office/drawing/2014/main" id="{8667F488-0B93-DFF2-8A82-1087DC6AE01E}"/>
              </a:ext>
            </a:extLst>
          </p:cNvPr>
          <p:cNvSpPr>
            <a:spLocks noGrp="1"/>
          </p:cNvSpPr>
          <p:nvPr>
            <p:ph idx="1"/>
          </p:nvPr>
        </p:nvSpPr>
        <p:spPr/>
        <p:txBody>
          <a:bodyPr/>
          <a:lstStyle/>
          <a:p>
            <a:r>
              <a:rPr lang="en-US" dirty="0"/>
              <a:t>For </a:t>
            </a:r>
            <a:r>
              <a:rPr lang="en-US" dirty="0">
                <a:solidFill>
                  <a:srgbClr val="FF0000"/>
                </a:solidFill>
              </a:rPr>
              <a:t>correctness</a:t>
            </a:r>
            <a:r>
              <a:rPr lang="en-US" dirty="0"/>
              <a:t>, we want decrypted images and original images have similar feature vectors</a:t>
            </a:r>
          </a:p>
          <a:p>
            <a:r>
              <a:rPr lang="en-US" dirty="0"/>
              <a:t>For </a:t>
            </a:r>
            <a:r>
              <a:rPr lang="en-US" dirty="0">
                <a:solidFill>
                  <a:srgbClr val="FF0000"/>
                </a:solidFill>
              </a:rPr>
              <a:t>security</a:t>
            </a:r>
            <a:r>
              <a:rPr lang="en-US" dirty="0"/>
              <a:t>, we want images that are not visually similar have distinct feature vectors</a:t>
            </a:r>
          </a:p>
          <a:p>
            <a:r>
              <a:rPr lang="en-US" dirty="0"/>
              <a:t>There is a </a:t>
            </a:r>
            <a:r>
              <a:rPr lang="en-US" dirty="0">
                <a:solidFill>
                  <a:srgbClr val="005D7C"/>
                </a:solidFill>
              </a:rPr>
              <a:t>tradeoff</a:t>
            </a:r>
            <a:r>
              <a:rPr lang="en-US" dirty="0"/>
              <a:t> between correctness and security when choosing similarity function (the “bar”)!</a:t>
            </a:r>
          </a:p>
          <a:p>
            <a:r>
              <a:rPr lang="en-US" dirty="0"/>
              <a:t>We choose a specific bar such that our IMAC instantiation can only achieve 97% correctness for reasonable security.</a:t>
            </a:r>
          </a:p>
          <a:p>
            <a:endParaRPr lang="en-US" dirty="0">
              <a:solidFill>
                <a:srgbClr val="005D7C"/>
              </a:solidFill>
            </a:endParaRPr>
          </a:p>
          <a:p>
            <a:endParaRPr lang="en-US" dirty="0"/>
          </a:p>
        </p:txBody>
      </p:sp>
      <p:sp>
        <p:nvSpPr>
          <p:cNvPr id="6" name="Slide Number Placeholder 5">
            <a:extLst>
              <a:ext uri="{FF2B5EF4-FFF2-40B4-BE49-F238E27FC236}">
                <a16:creationId xmlns:a16="http://schemas.microsoft.com/office/drawing/2014/main" id="{9279DE90-20AE-91CA-665A-B1802FF8ADDD}"/>
              </a:ext>
            </a:extLst>
          </p:cNvPr>
          <p:cNvSpPr>
            <a:spLocks noGrp="1"/>
          </p:cNvSpPr>
          <p:nvPr>
            <p:ph type="sldNum" sz="quarter" idx="12"/>
          </p:nvPr>
        </p:nvSpPr>
        <p:spPr/>
        <p:txBody>
          <a:bodyPr/>
          <a:lstStyle/>
          <a:p>
            <a:fld id="{98C1BC04-B89C-D043-B48C-D12E72BB068E}" type="slidenum">
              <a:rPr lang="en-US" smtClean="0"/>
              <a:t>56</a:t>
            </a:fld>
            <a:endParaRPr lang="en-US"/>
          </a:p>
        </p:txBody>
      </p:sp>
    </p:spTree>
    <p:extLst>
      <p:ext uri="{BB962C8B-B14F-4D97-AF65-F5344CB8AC3E}">
        <p14:creationId xmlns:p14="http://schemas.microsoft.com/office/powerpoint/2010/main" val="3510233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2721-2165-75CB-50F6-BB25739EC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806E8-CB1F-5E2A-5B62-B991FDA808C1}"/>
              </a:ext>
            </a:extLst>
          </p:cNvPr>
          <p:cNvSpPr>
            <a:spLocks noGrp="1"/>
          </p:cNvSpPr>
          <p:nvPr>
            <p:ph type="title"/>
          </p:nvPr>
        </p:nvSpPr>
        <p:spPr/>
        <p:txBody>
          <a:bodyPr>
            <a:normAutofit/>
          </a:bodyPr>
          <a:lstStyle/>
          <a:p>
            <a:r>
              <a:rPr lang="en-US" altLang="zh-CN" dirty="0"/>
              <a:t>Building Blocks for </a:t>
            </a:r>
            <a:r>
              <a:rPr lang="en-US" altLang="zh-CN" dirty="0" err="1"/>
              <a:t>aIE</a:t>
            </a:r>
            <a:endParaRPr lang="en-US" dirty="0"/>
          </a:p>
        </p:txBody>
      </p:sp>
      <p:grpSp>
        <p:nvGrpSpPr>
          <p:cNvPr id="15" name="Group 14">
            <a:extLst>
              <a:ext uri="{FF2B5EF4-FFF2-40B4-BE49-F238E27FC236}">
                <a16:creationId xmlns:a16="http://schemas.microsoft.com/office/drawing/2014/main" id="{89367471-3932-2221-8C97-8F1E2EDEC600}"/>
              </a:ext>
            </a:extLst>
          </p:cNvPr>
          <p:cNvGrpSpPr/>
          <p:nvPr/>
        </p:nvGrpSpPr>
        <p:grpSpPr>
          <a:xfrm>
            <a:off x="838200" y="3597212"/>
            <a:ext cx="1636697" cy="825614"/>
            <a:chOff x="932961" y="2183238"/>
            <a:chExt cx="1636697" cy="825614"/>
          </a:xfrm>
        </p:grpSpPr>
        <p:sp>
          <p:nvSpPr>
            <p:cNvPr id="3" name="Rectangle 2">
              <a:extLst>
                <a:ext uri="{FF2B5EF4-FFF2-40B4-BE49-F238E27FC236}">
                  <a16:creationId xmlns:a16="http://schemas.microsoft.com/office/drawing/2014/main" id="{1BFDA3E3-F477-250B-471B-8C89B310A4BC}"/>
                </a:ext>
              </a:extLst>
            </p:cNvPr>
            <p:cNvSpPr/>
            <p:nvPr/>
          </p:nvSpPr>
          <p:spPr>
            <a:xfrm>
              <a:off x="932961" y="2183238"/>
              <a:ext cx="1636697"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6B9B1B-1491-259A-95E3-1F44497C21B8}"/>
                </a:ext>
              </a:extLst>
            </p:cNvPr>
            <p:cNvSpPr txBox="1"/>
            <p:nvPr/>
          </p:nvSpPr>
          <p:spPr>
            <a:xfrm>
              <a:off x="1503486" y="2411379"/>
              <a:ext cx="495649" cy="369332"/>
            </a:xfrm>
            <a:prstGeom prst="rect">
              <a:avLst/>
            </a:prstGeom>
            <a:noFill/>
          </p:spPr>
          <p:txBody>
            <a:bodyPr wrap="none" rtlCol="0">
              <a:spAutoFit/>
            </a:bodyPr>
            <a:lstStyle/>
            <a:p>
              <a:r>
                <a:rPr lang="en-US" dirty="0" err="1"/>
                <a:t>aIE</a:t>
              </a:r>
              <a:endParaRPr lang="en-US" dirty="0"/>
            </a:p>
          </p:txBody>
        </p:sp>
      </p:grpSp>
      <p:sp>
        <p:nvSpPr>
          <p:cNvPr id="24" name="Rectangle 23">
            <a:extLst>
              <a:ext uri="{FF2B5EF4-FFF2-40B4-BE49-F238E27FC236}">
                <a16:creationId xmlns:a16="http://schemas.microsoft.com/office/drawing/2014/main" id="{0CE49137-52AB-CEE0-9A6B-0E5E842629E5}"/>
              </a:ext>
            </a:extLst>
          </p:cNvPr>
          <p:cNvSpPr/>
          <p:nvPr/>
        </p:nvSpPr>
        <p:spPr>
          <a:xfrm>
            <a:off x="4123661" y="4979069"/>
            <a:ext cx="6220209" cy="11781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E9C4613-0C34-8D95-A81E-254EC74C1275}"/>
              </a:ext>
            </a:extLst>
          </p:cNvPr>
          <p:cNvSpPr txBox="1"/>
          <p:nvPr/>
        </p:nvSpPr>
        <p:spPr>
          <a:xfrm>
            <a:off x="4362605" y="5544351"/>
            <a:ext cx="1439818" cy="400110"/>
          </a:xfrm>
          <a:prstGeom prst="rect">
            <a:avLst/>
          </a:prstGeom>
          <a:noFill/>
        </p:spPr>
        <p:txBody>
          <a:bodyPr wrap="none" rtlCol="0">
            <a:spAutoFit/>
          </a:bodyPr>
          <a:lstStyle/>
          <a:p>
            <a:pPr algn="ctr"/>
            <a:r>
              <a:rPr lang="en-US" sz="2000" dirty="0">
                <a:solidFill>
                  <a:srgbClr val="1A395B"/>
                </a:solidFill>
              </a:rPr>
              <a:t>Embedding</a:t>
            </a:r>
          </a:p>
        </p:txBody>
      </p:sp>
      <p:cxnSp>
        <p:nvCxnSpPr>
          <p:cNvPr id="28" name="Straight Arrow Connector 27">
            <a:extLst>
              <a:ext uri="{FF2B5EF4-FFF2-40B4-BE49-F238E27FC236}">
                <a16:creationId xmlns:a16="http://schemas.microsoft.com/office/drawing/2014/main" id="{5337A2CA-5DBB-3665-40DF-06CD6AD514BC}"/>
              </a:ext>
            </a:extLst>
          </p:cNvPr>
          <p:cNvCxnSpPr>
            <a:cxnSpLocks/>
          </p:cNvCxnSpPr>
          <p:nvPr/>
        </p:nvCxnSpPr>
        <p:spPr>
          <a:xfrm>
            <a:off x="2684019" y="4308255"/>
            <a:ext cx="1185741" cy="1178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Picture 19" descr="A close-up of a television screen&#10;&#10;AI-generated content may be incorrect.">
            <a:extLst>
              <a:ext uri="{FF2B5EF4-FFF2-40B4-BE49-F238E27FC236}">
                <a16:creationId xmlns:a16="http://schemas.microsoft.com/office/drawing/2014/main" id="{8F544BBE-6FB6-B0CF-937D-04830935E12B}"/>
              </a:ext>
            </a:extLst>
          </p:cNvPr>
          <p:cNvPicPr>
            <a:picLocks noChangeAspect="1"/>
          </p:cNvPicPr>
          <p:nvPr/>
        </p:nvPicPr>
        <p:blipFill>
          <a:blip r:embed="rId3"/>
          <a:stretch>
            <a:fillRect/>
          </a:stretch>
        </p:blipFill>
        <p:spPr>
          <a:xfrm>
            <a:off x="7112973" y="5807551"/>
            <a:ext cx="276839" cy="310753"/>
          </a:xfrm>
          <a:prstGeom prst="rect">
            <a:avLst/>
          </a:prstGeom>
        </p:spPr>
      </p:pic>
      <p:sp>
        <p:nvSpPr>
          <p:cNvPr id="26" name="TextBox 25">
            <a:extLst>
              <a:ext uri="{FF2B5EF4-FFF2-40B4-BE49-F238E27FC236}">
                <a16:creationId xmlns:a16="http://schemas.microsoft.com/office/drawing/2014/main" id="{604F1ACA-060B-E923-EB46-622FC4FA924D}"/>
              </a:ext>
            </a:extLst>
          </p:cNvPr>
          <p:cNvSpPr txBox="1"/>
          <p:nvPr/>
        </p:nvSpPr>
        <p:spPr>
          <a:xfrm>
            <a:off x="6189851" y="5796256"/>
            <a:ext cx="4521034" cy="338554"/>
          </a:xfrm>
          <a:prstGeom prst="rect">
            <a:avLst/>
          </a:prstGeom>
          <a:noFill/>
        </p:spPr>
        <p:txBody>
          <a:bodyPr wrap="square" rtlCol="0">
            <a:spAutoFit/>
          </a:bodyPr>
          <a:lstStyle/>
          <a:p>
            <a:r>
              <a:rPr lang="en-US" sz="1600" dirty="0"/>
              <a:t>( </a:t>
            </a:r>
            <a:r>
              <a:rPr lang="en-US" sz="1600" dirty="0" err="1"/>
              <a:t>Compr</a:t>
            </a:r>
            <a:r>
              <a:rPr lang="en-US" sz="1600" dirty="0"/>
              <a:t>(         ) , tag) ← Extract( </a:t>
            </a:r>
            <a:r>
              <a:rPr lang="en-US" sz="1600" dirty="0" err="1"/>
              <a:t>Compr</a:t>
            </a:r>
            <a:r>
              <a:rPr lang="en-US" sz="1600" dirty="0"/>
              <a:t>(          ))</a:t>
            </a:r>
          </a:p>
        </p:txBody>
      </p:sp>
      <p:grpSp>
        <p:nvGrpSpPr>
          <p:cNvPr id="21" name="Group 20">
            <a:extLst>
              <a:ext uri="{FF2B5EF4-FFF2-40B4-BE49-F238E27FC236}">
                <a16:creationId xmlns:a16="http://schemas.microsoft.com/office/drawing/2014/main" id="{50A72709-5B30-DBFC-978C-6E90309CC657}"/>
              </a:ext>
            </a:extLst>
          </p:cNvPr>
          <p:cNvGrpSpPr/>
          <p:nvPr/>
        </p:nvGrpSpPr>
        <p:grpSpPr>
          <a:xfrm>
            <a:off x="6409779" y="5199760"/>
            <a:ext cx="2555018" cy="338554"/>
            <a:chOff x="6409779" y="5199760"/>
            <a:chExt cx="2555018" cy="338554"/>
          </a:xfrm>
        </p:grpSpPr>
        <p:sp>
          <p:nvSpPr>
            <p:cNvPr id="14" name="TextBox 13">
              <a:extLst>
                <a:ext uri="{FF2B5EF4-FFF2-40B4-BE49-F238E27FC236}">
                  <a16:creationId xmlns:a16="http://schemas.microsoft.com/office/drawing/2014/main" id="{2540DABA-1258-4923-1265-97C4C9AB5C5E}"/>
                </a:ext>
              </a:extLst>
            </p:cNvPr>
            <p:cNvSpPr txBox="1"/>
            <p:nvPr/>
          </p:nvSpPr>
          <p:spPr>
            <a:xfrm>
              <a:off x="6409779" y="5199760"/>
              <a:ext cx="2555018" cy="338554"/>
            </a:xfrm>
            <a:prstGeom prst="rect">
              <a:avLst/>
            </a:prstGeom>
            <a:noFill/>
          </p:spPr>
          <p:txBody>
            <a:bodyPr wrap="square" rtlCol="0">
              <a:spAutoFit/>
            </a:bodyPr>
            <a:lstStyle/>
            <a:p>
              <a:r>
                <a:rPr lang="en-US" sz="1600" dirty="0"/>
                <a:t>      ← Embed(           ,  tag)</a:t>
              </a:r>
            </a:p>
          </p:txBody>
        </p:sp>
        <p:pic>
          <p:nvPicPr>
            <p:cNvPr id="39" name="Picture 38" descr="A close-up of a television screen&#10;&#10;AI-generated content may be incorrect.">
              <a:extLst>
                <a:ext uri="{FF2B5EF4-FFF2-40B4-BE49-F238E27FC236}">
                  <a16:creationId xmlns:a16="http://schemas.microsoft.com/office/drawing/2014/main" id="{74D63212-EC3D-4EA3-0FE7-EFA9828BAF18}"/>
                </a:ext>
              </a:extLst>
            </p:cNvPr>
            <p:cNvPicPr>
              <a:picLocks noChangeAspect="1"/>
            </p:cNvPicPr>
            <p:nvPr/>
          </p:nvPicPr>
          <p:blipFill>
            <a:blip r:embed="rId3"/>
            <a:stretch>
              <a:fillRect/>
            </a:stretch>
          </p:blipFill>
          <p:spPr>
            <a:xfrm>
              <a:off x="7682924" y="5199760"/>
              <a:ext cx="276839" cy="310753"/>
            </a:xfrm>
            <a:prstGeom prst="rect">
              <a:avLst/>
            </a:prstGeom>
          </p:spPr>
        </p:pic>
      </p:grpSp>
      <p:pic>
        <p:nvPicPr>
          <p:cNvPr id="4" name="Picture 10" descr="image">
            <a:extLst>
              <a:ext uri="{FF2B5EF4-FFF2-40B4-BE49-F238E27FC236}">
                <a16:creationId xmlns:a16="http://schemas.microsoft.com/office/drawing/2014/main" id="{A3956C1D-EADD-5008-39A9-DDA800D7C9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39" t="7476" r="30474"/>
          <a:stretch>
            <a:fillRect/>
          </a:stretch>
        </p:blipFill>
        <p:spPr bwMode="auto">
          <a:xfrm>
            <a:off x="6354639" y="5166588"/>
            <a:ext cx="298853" cy="371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a:extLst>
              <a:ext uri="{FF2B5EF4-FFF2-40B4-BE49-F238E27FC236}">
                <a16:creationId xmlns:a16="http://schemas.microsoft.com/office/drawing/2014/main" id="{B3B2AADB-0012-5854-E449-10D80C4315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39" t="7476" r="30474"/>
          <a:stretch>
            <a:fillRect/>
          </a:stretch>
        </p:blipFill>
        <p:spPr bwMode="auto">
          <a:xfrm>
            <a:off x="9598157" y="5760434"/>
            <a:ext cx="298853" cy="3717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E603171-F971-815C-B71C-73DDD5D426FF}"/>
              </a:ext>
            </a:extLst>
          </p:cNvPr>
          <p:cNvSpPr>
            <a:spLocks noGrp="1"/>
          </p:cNvSpPr>
          <p:nvPr>
            <p:ph type="sldNum" sz="quarter" idx="12"/>
          </p:nvPr>
        </p:nvSpPr>
        <p:spPr/>
        <p:txBody>
          <a:bodyPr/>
          <a:lstStyle/>
          <a:p>
            <a:fld id="{98C1BC04-B89C-D043-B48C-D12E72BB068E}" type="slidenum">
              <a:rPr lang="en-US" smtClean="0"/>
              <a:t>57</a:t>
            </a:fld>
            <a:endParaRPr lang="en-US"/>
          </a:p>
        </p:txBody>
      </p:sp>
      <p:grpSp>
        <p:nvGrpSpPr>
          <p:cNvPr id="6" name="Group 5">
            <a:extLst>
              <a:ext uri="{FF2B5EF4-FFF2-40B4-BE49-F238E27FC236}">
                <a16:creationId xmlns:a16="http://schemas.microsoft.com/office/drawing/2014/main" id="{9F45DCF7-CF5A-AA6D-7602-E228990552C6}"/>
              </a:ext>
            </a:extLst>
          </p:cNvPr>
          <p:cNvGrpSpPr/>
          <p:nvPr/>
        </p:nvGrpSpPr>
        <p:grpSpPr>
          <a:xfrm>
            <a:off x="4107389" y="1862825"/>
            <a:ext cx="1950251" cy="825614"/>
            <a:chOff x="4107389" y="1862825"/>
            <a:chExt cx="1950251" cy="825614"/>
          </a:xfrm>
        </p:grpSpPr>
        <p:sp>
          <p:nvSpPr>
            <p:cNvPr id="8" name="TextBox 7">
              <a:extLst>
                <a:ext uri="{FF2B5EF4-FFF2-40B4-BE49-F238E27FC236}">
                  <a16:creationId xmlns:a16="http://schemas.microsoft.com/office/drawing/2014/main" id="{4C87BA80-0F1C-6DF1-625A-297A32F08EA9}"/>
                </a:ext>
              </a:extLst>
            </p:cNvPr>
            <p:cNvSpPr txBox="1"/>
            <p:nvPr/>
          </p:nvSpPr>
          <p:spPr>
            <a:xfrm>
              <a:off x="4107389" y="1989474"/>
              <a:ext cx="1917704" cy="646331"/>
            </a:xfrm>
            <a:prstGeom prst="rect">
              <a:avLst/>
            </a:prstGeom>
            <a:noFill/>
          </p:spPr>
          <p:txBody>
            <a:bodyPr wrap="none" rtlCol="0">
              <a:spAutoFit/>
            </a:bodyPr>
            <a:lstStyle/>
            <a:p>
              <a:pPr algn="ctr"/>
              <a:r>
                <a:rPr lang="en-US" dirty="0">
                  <a:solidFill>
                    <a:srgbClr val="1A395B">
                      <a:alpha val="50000"/>
                    </a:srgbClr>
                  </a:solidFill>
                </a:rPr>
                <a:t>Image Encryption</a:t>
              </a:r>
            </a:p>
            <a:p>
              <a:pPr algn="ctr"/>
              <a:r>
                <a:rPr lang="en-US" dirty="0">
                  <a:solidFill>
                    <a:srgbClr val="1A395B">
                      <a:alpha val="50000"/>
                    </a:srgbClr>
                  </a:solidFill>
                </a:rPr>
                <a:t>(IE)</a:t>
              </a:r>
            </a:p>
          </p:txBody>
        </p:sp>
        <p:sp>
          <p:nvSpPr>
            <p:cNvPr id="9" name="Rectangle 8">
              <a:extLst>
                <a:ext uri="{FF2B5EF4-FFF2-40B4-BE49-F238E27FC236}">
                  <a16:creationId xmlns:a16="http://schemas.microsoft.com/office/drawing/2014/main" id="{E012EEA2-8396-3314-8B0C-A6267FCC9F6F}"/>
                </a:ext>
              </a:extLst>
            </p:cNvPr>
            <p:cNvSpPr/>
            <p:nvPr/>
          </p:nvSpPr>
          <p:spPr>
            <a:xfrm>
              <a:off x="4139936" y="1862825"/>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grpSp>
      <p:sp>
        <p:nvSpPr>
          <p:cNvPr id="10" name="Rectangle 9">
            <a:extLst>
              <a:ext uri="{FF2B5EF4-FFF2-40B4-BE49-F238E27FC236}">
                <a16:creationId xmlns:a16="http://schemas.microsoft.com/office/drawing/2014/main" id="{FBEF1C58-8012-BC67-D5EA-61F9CF456C9A}"/>
              </a:ext>
            </a:extLst>
          </p:cNvPr>
          <p:cNvSpPr/>
          <p:nvPr/>
        </p:nvSpPr>
        <p:spPr>
          <a:xfrm>
            <a:off x="4123662" y="3597212"/>
            <a:ext cx="1917704" cy="8256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11" name="TextBox 10">
            <a:extLst>
              <a:ext uri="{FF2B5EF4-FFF2-40B4-BE49-F238E27FC236}">
                <a16:creationId xmlns:a16="http://schemas.microsoft.com/office/drawing/2014/main" id="{FB064E55-F910-62D8-7A2F-05E8E3559C5D}"/>
              </a:ext>
            </a:extLst>
          </p:cNvPr>
          <p:cNvSpPr txBox="1"/>
          <p:nvPr/>
        </p:nvSpPr>
        <p:spPr>
          <a:xfrm>
            <a:off x="4345018" y="3656076"/>
            <a:ext cx="1442446" cy="707886"/>
          </a:xfrm>
          <a:prstGeom prst="rect">
            <a:avLst/>
          </a:prstGeom>
          <a:noFill/>
        </p:spPr>
        <p:txBody>
          <a:bodyPr wrap="none" rtlCol="0">
            <a:spAutoFit/>
          </a:bodyPr>
          <a:lstStyle/>
          <a:p>
            <a:pPr algn="ctr"/>
            <a:r>
              <a:rPr lang="en-US" sz="2000" dirty="0">
                <a:solidFill>
                  <a:srgbClr val="1A395B">
                    <a:alpha val="50000"/>
                  </a:srgbClr>
                </a:solidFill>
              </a:rPr>
              <a:t>Image MAC</a:t>
            </a:r>
          </a:p>
          <a:p>
            <a:pPr algn="ctr"/>
            <a:r>
              <a:rPr lang="en-US" sz="2000" dirty="0">
                <a:solidFill>
                  <a:srgbClr val="1A395B">
                    <a:alpha val="50000"/>
                  </a:srgbClr>
                </a:solidFill>
              </a:rPr>
              <a:t>(IMAC)</a:t>
            </a:r>
          </a:p>
        </p:txBody>
      </p:sp>
      <p:cxnSp>
        <p:nvCxnSpPr>
          <p:cNvPr id="12" name="Straight Arrow Connector 11">
            <a:extLst>
              <a:ext uri="{FF2B5EF4-FFF2-40B4-BE49-F238E27FC236}">
                <a16:creationId xmlns:a16="http://schemas.microsoft.com/office/drawing/2014/main" id="{16C256BC-D078-0412-6E94-18F325681B63}"/>
              </a:ext>
            </a:extLst>
          </p:cNvPr>
          <p:cNvCxnSpPr/>
          <p:nvPr/>
        </p:nvCxnSpPr>
        <p:spPr>
          <a:xfrm flipV="1">
            <a:off x="2671832" y="2515715"/>
            <a:ext cx="1208792" cy="1208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C15F726-3876-FD82-E167-00F69042CEF9}"/>
              </a:ext>
            </a:extLst>
          </p:cNvPr>
          <p:cNvCxnSpPr>
            <a:cxnSpLocks/>
          </p:cNvCxnSpPr>
          <p:nvPr/>
        </p:nvCxnSpPr>
        <p:spPr>
          <a:xfrm>
            <a:off x="2684019" y="4058756"/>
            <a:ext cx="12322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364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D847-7E23-B234-4A53-5043B913ADF9}"/>
              </a:ext>
            </a:extLst>
          </p:cNvPr>
          <p:cNvSpPr>
            <a:spLocks noGrp="1"/>
          </p:cNvSpPr>
          <p:nvPr>
            <p:ph type="title"/>
          </p:nvPr>
        </p:nvSpPr>
        <p:spPr/>
        <p:txBody>
          <a:bodyPr/>
          <a:lstStyle/>
          <a:p>
            <a:r>
              <a:rPr lang="en-US" dirty="0" err="1"/>
              <a:t>Loseless</a:t>
            </a:r>
            <a:r>
              <a:rPr lang="en-US" dirty="0"/>
              <a:t> Embedding - Embed</a:t>
            </a:r>
          </a:p>
        </p:txBody>
      </p:sp>
      <p:sp>
        <p:nvSpPr>
          <p:cNvPr id="18" name="TextBox 17">
            <a:extLst>
              <a:ext uri="{FF2B5EF4-FFF2-40B4-BE49-F238E27FC236}">
                <a16:creationId xmlns:a16="http://schemas.microsoft.com/office/drawing/2014/main" id="{C56439C9-4D92-FD0C-102A-F456D8D8722E}"/>
              </a:ext>
            </a:extLst>
          </p:cNvPr>
          <p:cNvSpPr txBox="1"/>
          <p:nvPr/>
        </p:nvSpPr>
        <p:spPr>
          <a:xfrm>
            <a:off x="838200" y="1690688"/>
            <a:ext cx="8422690"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a:t>Map bit </a:t>
            </a:r>
            <a:r>
              <a:rPr lang="en-US" sz="2800" dirty="0">
                <a:solidFill>
                  <a:srgbClr val="056887"/>
                </a:solidFill>
              </a:rPr>
              <a:t>1</a:t>
            </a:r>
            <a:r>
              <a:rPr lang="en-US" sz="2800" dirty="0"/>
              <a:t> to pixel value </a:t>
            </a:r>
            <a:r>
              <a:rPr lang="en-US" sz="2800" dirty="0">
                <a:solidFill>
                  <a:srgbClr val="056887"/>
                </a:solidFill>
              </a:rPr>
              <a:t>255</a:t>
            </a:r>
            <a:r>
              <a:rPr lang="en-US" sz="2800" dirty="0"/>
              <a:t>, and bit </a:t>
            </a:r>
            <a:r>
              <a:rPr lang="en-US" sz="2800" dirty="0">
                <a:solidFill>
                  <a:srgbClr val="056887"/>
                </a:solidFill>
              </a:rPr>
              <a:t>0</a:t>
            </a:r>
            <a:r>
              <a:rPr lang="en-US" sz="2800" dirty="0"/>
              <a:t> to pixel value </a:t>
            </a:r>
            <a:r>
              <a:rPr lang="en-US" sz="2800" dirty="0">
                <a:solidFill>
                  <a:srgbClr val="056887"/>
                </a:solidFill>
              </a:rPr>
              <a:t>0</a:t>
            </a:r>
          </a:p>
        </p:txBody>
      </p:sp>
      <p:sp>
        <p:nvSpPr>
          <p:cNvPr id="3" name="Slide Number Placeholder 2">
            <a:extLst>
              <a:ext uri="{FF2B5EF4-FFF2-40B4-BE49-F238E27FC236}">
                <a16:creationId xmlns:a16="http://schemas.microsoft.com/office/drawing/2014/main" id="{92CF95B0-FEEF-1477-A165-F0634F230E46}"/>
              </a:ext>
            </a:extLst>
          </p:cNvPr>
          <p:cNvSpPr>
            <a:spLocks noGrp="1"/>
          </p:cNvSpPr>
          <p:nvPr>
            <p:ph type="sldNum" sz="quarter" idx="12"/>
          </p:nvPr>
        </p:nvSpPr>
        <p:spPr/>
        <p:txBody>
          <a:bodyPr/>
          <a:lstStyle/>
          <a:p>
            <a:fld id="{98C1BC04-B89C-D043-B48C-D12E72BB068E}" type="slidenum">
              <a:rPr lang="en-US" smtClean="0"/>
              <a:t>58</a:t>
            </a:fld>
            <a:endParaRPr lang="en-US"/>
          </a:p>
        </p:txBody>
      </p:sp>
    </p:spTree>
    <p:extLst>
      <p:ext uri="{BB962C8B-B14F-4D97-AF65-F5344CB8AC3E}">
        <p14:creationId xmlns:p14="http://schemas.microsoft.com/office/powerpoint/2010/main" val="4147410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55DB8-8F41-C167-9B9E-AB1D9775E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784FB-4719-1A5C-7B3F-AB553163A3C0}"/>
              </a:ext>
            </a:extLst>
          </p:cNvPr>
          <p:cNvSpPr>
            <a:spLocks noGrp="1"/>
          </p:cNvSpPr>
          <p:nvPr>
            <p:ph type="title"/>
          </p:nvPr>
        </p:nvSpPr>
        <p:spPr/>
        <p:txBody>
          <a:bodyPr/>
          <a:lstStyle/>
          <a:p>
            <a:r>
              <a:rPr lang="en-US" dirty="0" err="1"/>
              <a:t>Loseless</a:t>
            </a:r>
            <a:r>
              <a:rPr lang="en-US" dirty="0"/>
              <a:t> Embedding - Embed</a:t>
            </a:r>
          </a:p>
        </p:txBody>
      </p:sp>
      <p:sp>
        <p:nvSpPr>
          <p:cNvPr id="18" name="TextBox 17">
            <a:extLst>
              <a:ext uri="{FF2B5EF4-FFF2-40B4-BE49-F238E27FC236}">
                <a16:creationId xmlns:a16="http://schemas.microsoft.com/office/drawing/2014/main" id="{1A2BD0BB-7D9A-B4F4-BBFD-611FA3189D40}"/>
              </a:ext>
            </a:extLst>
          </p:cNvPr>
          <p:cNvSpPr txBox="1"/>
          <p:nvPr/>
        </p:nvSpPr>
        <p:spPr>
          <a:xfrm>
            <a:off x="838200" y="1690688"/>
            <a:ext cx="8422690"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a:t>Map bit </a:t>
            </a:r>
            <a:r>
              <a:rPr lang="en-US" sz="2800" dirty="0">
                <a:solidFill>
                  <a:srgbClr val="056887"/>
                </a:solidFill>
              </a:rPr>
              <a:t>1</a:t>
            </a:r>
            <a:r>
              <a:rPr lang="en-US" sz="2800" dirty="0"/>
              <a:t> to pixel value </a:t>
            </a:r>
            <a:r>
              <a:rPr lang="en-US" sz="2800" dirty="0">
                <a:solidFill>
                  <a:srgbClr val="056887"/>
                </a:solidFill>
              </a:rPr>
              <a:t>255</a:t>
            </a:r>
            <a:r>
              <a:rPr lang="en-US" sz="2800" dirty="0"/>
              <a:t>, and bit </a:t>
            </a:r>
            <a:r>
              <a:rPr lang="en-US" sz="2800" dirty="0">
                <a:solidFill>
                  <a:srgbClr val="056887"/>
                </a:solidFill>
              </a:rPr>
              <a:t>0</a:t>
            </a:r>
            <a:r>
              <a:rPr lang="en-US" sz="2800" dirty="0"/>
              <a:t> to pixel value </a:t>
            </a:r>
            <a:r>
              <a:rPr lang="en-US" sz="2800" dirty="0">
                <a:solidFill>
                  <a:srgbClr val="056887"/>
                </a:solidFill>
              </a:rPr>
              <a:t>0</a:t>
            </a:r>
          </a:p>
        </p:txBody>
      </p:sp>
      <p:sp>
        <p:nvSpPr>
          <p:cNvPr id="3" name="TextBox 2">
            <a:extLst>
              <a:ext uri="{FF2B5EF4-FFF2-40B4-BE49-F238E27FC236}">
                <a16:creationId xmlns:a16="http://schemas.microsoft.com/office/drawing/2014/main" id="{4A5AC94E-B0A5-D894-4DA7-DAD4C2FF4679}"/>
              </a:ext>
            </a:extLst>
          </p:cNvPr>
          <p:cNvSpPr txBox="1"/>
          <p:nvPr/>
        </p:nvSpPr>
        <p:spPr>
          <a:xfrm>
            <a:off x="1289081" y="2493413"/>
            <a:ext cx="377026" cy="523220"/>
          </a:xfrm>
          <a:prstGeom prst="rect">
            <a:avLst/>
          </a:prstGeom>
          <a:noFill/>
        </p:spPr>
        <p:txBody>
          <a:bodyPr wrap="none" rtlCol="0">
            <a:spAutoFit/>
          </a:bodyPr>
          <a:lstStyle/>
          <a:p>
            <a:r>
              <a:rPr lang="en-US" sz="2800" dirty="0"/>
              <a:t>1</a:t>
            </a:r>
          </a:p>
        </p:txBody>
      </p:sp>
      <p:cxnSp>
        <p:nvCxnSpPr>
          <p:cNvPr id="7" name="Straight Arrow Connector 6">
            <a:extLst>
              <a:ext uri="{FF2B5EF4-FFF2-40B4-BE49-F238E27FC236}">
                <a16:creationId xmlns:a16="http://schemas.microsoft.com/office/drawing/2014/main" id="{86953D3D-B552-FB8A-C734-53023DC9E3D2}"/>
              </a:ext>
            </a:extLst>
          </p:cNvPr>
          <p:cNvCxnSpPr>
            <a:cxnSpLocks/>
            <a:stCxn id="3" idx="3"/>
          </p:cNvCxnSpPr>
          <p:nvPr/>
        </p:nvCxnSpPr>
        <p:spPr>
          <a:xfrm>
            <a:off x="1666107" y="2755023"/>
            <a:ext cx="3143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987FA82-5914-0B65-3488-FFA29685B2DD}"/>
              </a:ext>
            </a:extLst>
          </p:cNvPr>
          <p:cNvSpPr/>
          <p:nvPr/>
        </p:nvSpPr>
        <p:spPr>
          <a:xfrm>
            <a:off x="2216862" y="2587083"/>
            <a:ext cx="314350" cy="31435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F2A825-4E8F-4932-8375-048A19DD5CC1}"/>
              </a:ext>
            </a:extLst>
          </p:cNvPr>
          <p:cNvSpPr txBox="1"/>
          <p:nvPr/>
        </p:nvSpPr>
        <p:spPr>
          <a:xfrm>
            <a:off x="3586976" y="2493413"/>
            <a:ext cx="377026" cy="523220"/>
          </a:xfrm>
          <a:prstGeom prst="rect">
            <a:avLst/>
          </a:prstGeom>
          <a:noFill/>
        </p:spPr>
        <p:txBody>
          <a:bodyPr wrap="none" rtlCol="0">
            <a:spAutoFit/>
          </a:bodyPr>
          <a:lstStyle/>
          <a:p>
            <a:r>
              <a:rPr lang="en-US" sz="2800" dirty="0"/>
              <a:t>0</a:t>
            </a:r>
          </a:p>
        </p:txBody>
      </p:sp>
      <p:cxnSp>
        <p:nvCxnSpPr>
          <p:cNvPr id="11" name="Straight Arrow Connector 10">
            <a:extLst>
              <a:ext uri="{FF2B5EF4-FFF2-40B4-BE49-F238E27FC236}">
                <a16:creationId xmlns:a16="http://schemas.microsoft.com/office/drawing/2014/main" id="{E20224E4-AFE7-756E-13B7-E8FEB5D0628E}"/>
              </a:ext>
            </a:extLst>
          </p:cNvPr>
          <p:cNvCxnSpPr>
            <a:cxnSpLocks/>
            <a:stCxn id="10" idx="3"/>
          </p:cNvCxnSpPr>
          <p:nvPr/>
        </p:nvCxnSpPr>
        <p:spPr>
          <a:xfrm>
            <a:off x="3964002" y="2755023"/>
            <a:ext cx="3143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05616D98-9427-B8D7-9557-81C29BDE8106}"/>
              </a:ext>
            </a:extLst>
          </p:cNvPr>
          <p:cNvSpPr/>
          <p:nvPr/>
        </p:nvSpPr>
        <p:spPr>
          <a:xfrm>
            <a:off x="4514757" y="2587083"/>
            <a:ext cx="314350" cy="3143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EA14D0-3AC3-3CF8-7CFE-D8AAE7AF052C}"/>
              </a:ext>
            </a:extLst>
          </p:cNvPr>
          <p:cNvSpPr txBox="1"/>
          <p:nvPr/>
        </p:nvSpPr>
        <p:spPr>
          <a:xfrm>
            <a:off x="1280160" y="3163043"/>
            <a:ext cx="11820293" cy="523220"/>
          </a:xfrm>
          <a:prstGeom prst="rect">
            <a:avLst/>
          </a:prstGeom>
          <a:noFill/>
        </p:spPr>
        <p:txBody>
          <a:bodyPr wrap="square" rtlCol="0">
            <a:spAutoFit/>
          </a:bodyPr>
          <a:lstStyle/>
          <a:p>
            <a:r>
              <a:rPr lang="en-US" sz="2800" dirty="0">
                <a:solidFill>
                  <a:srgbClr val="FF0000"/>
                </a:solidFill>
              </a:rPr>
              <a:t>Compression will change pixel value to something close</a:t>
            </a:r>
          </a:p>
        </p:txBody>
      </p:sp>
      <p:sp>
        <p:nvSpPr>
          <p:cNvPr id="4" name="Slide Number Placeholder 3">
            <a:extLst>
              <a:ext uri="{FF2B5EF4-FFF2-40B4-BE49-F238E27FC236}">
                <a16:creationId xmlns:a16="http://schemas.microsoft.com/office/drawing/2014/main" id="{45137D2F-297C-ECF5-9FCA-5E0CAD43A78D}"/>
              </a:ext>
            </a:extLst>
          </p:cNvPr>
          <p:cNvSpPr>
            <a:spLocks noGrp="1"/>
          </p:cNvSpPr>
          <p:nvPr>
            <p:ph type="sldNum" sz="quarter" idx="12"/>
          </p:nvPr>
        </p:nvSpPr>
        <p:spPr/>
        <p:txBody>
          <a:bodyPr/>
          <a:lstStyle/>
          <a:p>
            <a:fld id="{98C1BC04-B89C-D043-B48C-D12E72BB068E}" type="slidenum">
              <a:rPr lang="en-US" smtClean="0"/>
              <a:t>59</a:t>
            </a:fld>
            <a:endParaRPr lang="en-US"/>
          </a:p>
        </p:txBody>
      </p:sp>
    </p:spTree>
    <p:extLst>
      <p:ext uri="{BB962C8B-B14F-4D97-AF65-F5344CB8AC3E}">
        <p14:creationId xmlns:p14="http://schemas.microsoft.com/office/powerpoint/2010/main" val="420477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ECBAE-8A61-DBA4-F719-3144DEC4E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BDFF3-85B8-6529-5AEF-A0B036C15EDB}"/>
              </a:ext>
            </a:extLst>
          </p:cNvPr>
          <p:cNvSpPr>
            <a:spLocks noGrp="1"/>
          </p:cNvSpPr>
          <p:nvPr>
            <p:ph type="title"/>
          </p:nvPr>
        </p:nvSpPr>
        <p:spPr/>
        <p:txBody>
          <a:bodyPr/>
          <a:lstStyle/>
          <a:p>
            <a:r>
              <a:rPr lang="en-US" dirty="0"/>
              <a:t>Motivation</a:t>
            </a:r>
          </a:p>
        </p:txBody>
      </p:sp>
      <p:sp>
        <p:nvSpPr>
          <p:cNvPr id="5" name="Arrow: Down 4">
            <a:extLst>
              <a:ext uri="{FF2B5EF4-FFF2-40B4-BE49-F238E27FC236}">
                <a16:creationId xmlns:a16="http://schemas.microsoft.com/office/drawing/2014/main" id="{89B76521-99EF-B2F8-6405-6A4D2A54CAE3}"/>
              </a:ext>
            </a:extLst>
          </p:cNvPr>
          <p:cNvSpPr/>
          <p:nvPr/>
        </p:nvSpPr>
        <p:spPr>
          <a:xfrm rot="16200000">
            <a:off x="6073746" y="2376259"/>
            <a:ext cx="305670" cy="16687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93F9CD8-A0ED-870E-E27D-9A58D91A12AA}"/>
              </a:ext>
            </a:extLst>
          </p:cNvPr>
          <p:cNvGrpSpPr/>
          <p:nvPr/>
        </p:nvGrpSpPr>
        <p:grpSpPr>
          <a:xfrm>
            <a:off x="7353675" y="2830679"/>
            <a:ext cx="1544830" cy="759905"/>
            <a:chOff x="7371618" y="2603563"/>
            <a:chExt cx="1544830" cy="759905"/>
          </a:xfrm>
        </p:grpSpPr>
        <p:sp>
          <p:nvSpPr>
            <p:cNvPr id="23" name="Rectangle 22">
              <a:extLst>
                <a:ext uri="{FF2B5EF4-FFF2-40B4-BE49-F238E27FC236}">
                  <a16:creationId xmlns:a16="http://schemas.microsoft.com/office/drawing/2014/main" id="{56E4F00B-0D58-E095-31C4-7A38B689A59B}"/>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0A6FD9F-64D8-234D-E49D-498D2575A9E8}"/>
                </a:ext>
              </a:extLst>
            </p:cNvPr>
            <p:cNvSpPr txBox="1"/>
            <p:nvPr/>
          </p:nvSpPr>
          <p:spPr>
            <a:xfrm>
              <a:off x="7453587" y="2814238"/>
              <a:ext cx="1380891" cy="338554"/>
            </a:xfrm>
            <a:prstGeom prst="rect">
              <a:avLst/>
            </a:prstGeom>
            <a:noFill/>
          </p:spPr>
          <p:txBody>
            <a:bodyPr wrap="none" rtlCol="0">
              <a:spAutoFit/>
            </a:bodyPr>
            <a:lstStyle/>
            <a:p>
              <a:r>
                <a:rPr lang="en-US" sz="1600" dirty="0"/>
                <a:t>Compression</a:t>
              </a:r>
            </a:p>
          </p:txBody>
        </p:sp>
      </p:grpSp>
      <p:sp>
        <p:nvSpPr>
          <p:cNvPr id="28" name="Rectangle 27">
            <a:extLst>
              <a:ext uri="{FF2B5EF4-FFF2-40B4-BE49-F238E27FC236}">
                <a16:creationId xmlns:a16="http://schemas.microsoft.com/office/drawing/2014/main" id="{8FE34FA7-5B7D-E437-FD4A-BF967619AF6A}"/>
              </a:ext>
            </a:extLst>
          </p:cNvPr>
          <p:cNvSpPr/>
          <p:nvPr/>
        </p:nvSpPr>
        <p:spPr>
          <a:xfrm>
            <a:off x="7211598" y="1783756"/>
            <a:ext cx="4207141"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CF4B4613-A041-9A30-7012-E27E4F3BFFE5}"/>
              </a:ext>
            </a:extLst>
          </p:cNvPr>
          <p:cNvSpPr/>
          <p:nvPr/>
        </p:nvSpPr>
        <p:spPr>
          <a:xfrm rot="16200000">
            <a:off x="9203012" y="2887490"/>
            <a:ext cx="305670" cy="6133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2A289D-D3A1-C177-8114-43ACAF3803D1}"/>
              </a:ext>
            </a:extLst>
          </p:cNvPr>
          <p:cNvGrpSpPr/>
          <p:nvPr/>
        </p:nvGrpSpPr>
        <p:grpSpPr>
          <a:xfrm>
            <a:off x="3329647" y="2773436"/>
            <a:ext cx="1544830" cy="759905"/>
            <a:chOff x="7371618" y="2603563"/>
            <a:chExt cx="1544830" cy="759905"/>
          </a:xfrm>
        </p:grpSpPr>
        <p:sp>
          <p:nvSpPr>
            <p:cNvPr id="10" name="Rectangle 9">
              <a:extLst>
                <a:ext uri="{FF2B5EF4-FFF2-40B4-BE49-F238E27FC236}">
                  <a16:creationId xmlns:a16="http://schemas.microsoft.com/office/drawing/2014/main" id="{BBA7E065-386B-26E6-C13E-0BFF1AC13B49}"/>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93B70B7-99AF-BEF7-9B7C-6E356748C132}"/>
                </a:ext>
              </a:extLst>
            </p:cNvPr>
            <p:cNvSpPr txBox="1"/>
            <p:nvPr/>
          </p:nvSpPr>
          <p:spPr>
            <a:xfrm>
              <a:off x="7693049" y="2828316"/>
              <a:ext cx="865814" cy="338554"/>
            </a:xfrm>
            <a:prstGeom prst="rect">
              <a:avLst/>
            </a:prstGeom>
            <a:noFill/>
          </p:spPr>
          <p:txBody>
            <a:bodyPr wrap="none" rtlCol="0">
              <a:spAutoFit/>
            </a:bodyPr>
            <a:lstStyle/>
            <a:p>
              <a:r>
                <a:rPr lang="en-US" sz="1600" dirty="0"/>
                <a:t>Encrypt</a:t>
              </a:r>
            </a:p>
          </p:txBody>
        </p:sp>
      </p:grpSp>
      <p:grpSp>
        <p:nvGrpSpPr>
          <p:cNvPr id="12" name="Group 11">
            <a:extLst>
              <a:ext uri="{FF2B5EF4-FFF2-40B4-BE49-F238E27FC236}">
                <a16:creationId xmlns:a16="http://schemas.microsoft.com/office/drawing/2014/main" id="{56A32765-4EB9-2941-5169-BD547DE7253C}"/>
              </a:ext>
            </a:extLst>
          </p:cNvPr>
          <p:cNvGrpSpPr/>
          <p:nvPr/>
        </p:nvGrpSpPr>
        <p:grpSpPr>
          <a:xfrm>
            <a:off x="3311570" y="4011198"/>
            <a:ext cx="1544830" cy="759905"/>
            <a:chOff x="7371618" y="2603563"/>
            <a:chExt cx="1544830" cy="759905"/>
          </a:xfrm>
        </p:grpSpPr>
        <p:sp>
          <p:nvSpPr>
            <p:cNvPr id="13" name="Rectangle 12">
              <a:extLst>
                <a:ext uri="{FF2B5EF4-FFF2-40B4-BE49-F238E27FC236}">
                  <a16:creationId xmlns:a16="http://schemas.microsoft.com/office/drawing/2014/main" id="{C8613C96-5EB7-5AFC-5561-2582E348F2A9}"/>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8D8E8A7-D7DB-A7B7-2206-ADC47C0A8BD3}"/>
                </a:ext>
              </a:extLst>
            </p:cNvPr>
            <p:cNvSpPr txBox="1"/>
            <p:nvPr/>
          </p:nvSpPr>
          <p:spPr>
            <a:xfrm>
              <a:off x="7693049" y="2828316"/>
              <a:ext cx="886653" cy="338554"/>
            </a:xfrm>
            <a:prstGeom prst="rect">
              <a:avLst/>
            </a:prstGeom>
            <a:noFill/>
          </p:spPr>
          <p:txBody>
            <a:bodyPr wrap="none" rtlCol="0">
              <a:spAutoFit/>
            </a:bodyPr>
            <a:lstStyle/>
            <a:p>
              <a:r>
                <a:rPr lang="en-US" sz="1600" dirty="0"/>
                <a:t>Decrypt</a:t>
              </a:r>
            </a:p>
          </p:txBody>
        </p:sp>
      </p:grpSp>
      <p:sp>
        <p:nvSpPr>
          <p:cNvPr id="15" name="Arrow: Down 14">
            <a:extLst>
              <a:ext uri="{FF2B5EF4-FFF2-40B4-BE49-F238E27FC236}">
                <a16:creationId xmlns:a16="http://schemas.microsoft.com/office/drawing/2014/main" id="{D18514ED-67DE-A905-CEB1-651E640F6482}"/>
              </a:ext>
            </a:extLst>
          </p:cNvPr>
          <p:cNvSpPr/>
          <p:nvPr/>
        </p:nvSpPr>
        <p:spPr>
          <a:xfrm rot="16200000">
            <a:off x="2805406" y="3083318"/>
            <a:ext cx="305670" cy="2875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43A9CF33-859E-6577-105B-53A300BD746A}"/>
              </a:ext>
            </a:extLst>
          </p:cNvPr>
          <p:cNvSpPr/>
          <p:nvPr/>
        </p:nvSpPr>
        <p:spPr>
          <a:xfrm rot="5400000">
            <a:off x="2821989" y="4342451"/>
            <a:ext cx="305670" cy="2875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FE7012E-7559-CE9A-C50D-BDCCE9DCE60A}"/>
              </a:ext>
            </a:extLst>
          </p:cNvPr>
          <p:cNvSpPr txBox="1"/>
          <p:nvPr/>
        </p:nvSpPr>
        <p:spPr>
          <a:xfrm>
            <a:off x="4309110" y="3151926"/>
            <a:ext cx="346803" cy="369332"/>
          </a:xfrm>
          <a:prstGeom prst="rect">
            <a:avLst/>
          </a:prstGeom>
          <a:noFill/>
        </p:spPr>
        <p:txBody>
          <a:bodyPr wrap="square">
            <a:spAutoFit/>
          </a:bodyPr>
          <a:lstStyle/>
          <a:p>
            <a:r>
              <a:rPr lang="en-US" b="1" i="1" dirty="0"/>
              <a:t>k</a:t>
            </a:r>
            <a:endParaRPr lang="en-US" dirty="0"/>
          </a:p>
        </p:txBody>
      </p:sp>
      <p:sp>
        <p:nvSpPr>
          <p:cNvPr id="18" name="TextBox 17">
            <a:extLst>
              <a:ext uri="{FF2B5EF4-FFF2-40B4-BE49-F238E27FC236}">
                <a16:creationId xmlns:a16="http://schemas.microsoft.com/office/drawing/2014/main" id="{8ADCC2F7-5BE9-C57B-3368-F01B2AF30B8E}"/>
              </a:ext>
            </a:extLst>
          </p:cNvPr>
          <p:cNvSpPr txBox="1"/>
          <p:nvPr/>
        </p:nvSpPr>
        <p:spPr>
          <a:xfrm>
            <a:off x="4309109" y="4413904"/>
            <a:ext cx="346803" cy="369332"/>
          </a:xfrm>
          <a:prstGeom prst="rect">
            <a:avLst/>
          </a:prstGeom>
          <a:noFill/>
        </p:spPr>
        <p:txBody>
          <a:bodyPr wrap="square">
            <a:spAutoFit/>
          </a:bodyPr>
          <a:lstStyle/>
          <a:p>
            <a:r>
              <a:rPr lang="en-US" b="1" i="1" dirty="0"/>
              <a:t>k</a:t>
            </a:r>
            <a:endParaRPr lang="en-US" dirty="0"/>
          </a:p>
        </p:txBody>
      </p:sp>
      <p:pic>
        <p:nvPicPr>
          <p:cNvPr id="19" name="Picture 18" descr="A close-up of a television screen&#10;&#10;AI-generated content may be incorrect.">
            <a:extLst>
              <a:ext uri="{FF2B5EF4-FFF2-40B4-BE49-F238E27FC236}">
                <a16:creationId xmlns:a16="http://schemas.microsoft.com/office/drawing/2014/main" id="{27655C3C-F31D-4D10-B13D-79A77459FB62}"/>
              </a:ext>
            </a:extLst>
          </p:cNvPr>
          <p:cNvPicPr>
            <a:picLocks noChangeAspect="1"/>
          </p:cNvPicPr>
          <p:nvPr/>
        </p:nvPicPr>
        <p:blipFill>
          <a:blip r:embed="rId3"/>
          <a:stretch>
            <a:fillRect/>
          </a:stretch>
        </p:blipFill>
        <p:spPr>
          <a:xfrm>
            <a:off x="6028674" y="2444297"/>
            <a:ext cx="393896" cy="542279"/>
          </a:xfrm>
          <a:prstGeom prst="rect">
            <a:avLst/>
          </a:prstGeom>
        </p:spPr>
      </p:pic>
      <p:pic>
        <p:nvPicPr>
          <p:cNvPr id="20" name="Picture 19" descr="A close-up of a television screen&#10;&#10;AI-generated content may be incorrect.">
            <a:extLst>
              <a:ext uri="{FF2B5EF4-FFF2-40B4-BE49-F238E27FC236}">
                <a16:creationId xmlns:a16="http://schemas.microsoft.com/office/drawing/2014/main" id="{92857B45-168E-B8F6-6FBD-FEFB72CA4083}"/>
              </a:ext>
            </a:extLst>
          </p:cNvPr>
          <p:cNvPicPr>
            <a:picLocks noChangeAspect="1"/>
          </p:cNvPicPr>
          <p:nvPr/>
        </p:nvPicPr>
        <p:blipFill>
          <a:blip r:embed="rId3"/>
          <a:stretch>
            <a:fillRect/>
          </a:stretch>
        </p:blipFill>
        <p:spPr>
          <a:xfrm>
            <a:off x="6028674" y="4105123"/>
            <a:ext cx="393896" cy="542279"/>
          </a:xfrm>
          <a:prstGeom prst="rect">
            <a:avLst/>
          </a:prstGeom>
        </p:spPr>
      </p:pic>
      <p:pic>
        <p:nvPicPr>
          <p:cNvPr id="21" name="Picture 20" descr="A close-up of a television screen&#10;&#10;AI-generated content may be incorrect.">
            <a:extLst>
              <a:ext uri="{FF2B5EF4-FFF2-40B4-BE49-F238E27FC236}">
                <a16:creationId xmlns:a16="http://schemas.microsoft.com/office/drawing/2014/main" id="{855D1E8D-8437-5EBE-3929-38797AD635A1}"/>
              </a:ext>
            </a:extLst>
          </p:cNvPr>
          <p:cNvPicPr>
            <a:picLocks noChangeAspect="1"/>
          </p:cNvPicPr>
          <p:nvPr/>
        </p:nvPicPr>
        <p:blipFill>
          <a:blip r:embed="rId3"/>
          <a:stretch>
            <a:fillRect/>
          </a:stretch>
        </p:blipFill>
        <p:spPr>
          <a:xfrm>
            <a:off x="9732624" y="2549823"/>
            <a:ext cx="1681843" cy="2440430"/>
          </a:xfrm>
          <a:prstGeom prst="rect">
            <a:avLst/>
          </a:prstGeom>
        </p:spPr>
      </p:pic>
      <p:sp>
        <p:nvSpPr>
          <p:cNvPr id="6" name="Rectangle 5">
            <a:extLst>
              <a:ext uri="{FF2B5EF4-FFF2-40B4-BE49-F238E27FC236}">
                <a16:creationId xmlns:a16="http://schemas.microsoft.com/office/drawing/2014/main" id="{D9CB507C-46F3-E909-2E6B-D131A676EF85}"/>
              </a:ext>
            </a:extLst>
          </p:cNvPr>
          <p:cNvSpPr/>
          <p:nvPr/>
        </p:nvSpPr>
        <p:spPr>
          <a:xfrm>
            <a:off x="521589" y="1783756"/>
            <a:ext cx="4718057" cy="4454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5D2ACF0-702E-DB48-2986-64C9A65A06BB}"/>
                  </a:ext>
                </a:extLst>
              </p:cNvPr>
              <p:cNvSpPr txBox="1"/>
              <p:nvPr/>
            </p:nvSpPr>
            <p:spPr>
              <a:xfrm>
                <a:off x="5824713" y="3230834"/>
                <a:ext cx="824769"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solidFill>
                            <a:srgbClr val="FF0000"/>
                          </a:solidFill>
                          <a:latin typeface="Cambria Math" panose="02040503050406030204" pitchFamily="18" charset="0"/>
                        </a:rPr>
                        <m:t>≠</m:t>
                      </m:r>
                    </m:oMath>
                  </m:oMathPara>
                </a14:m>
                <a:endParaRPr lang="en-US" sz="5400" b="0" dirty="0">
                  <a:solidFill>
                    <a:srgbClr val="FF0000"/>
                  </a:solidFill>
                </a:endParaRPr>
              </a:p>
            </p:txBody>
          </p:sp>
        </mc:Choice>
        <mc:Fallback xmlns="">
          <p:sp>
            <p:nvSpPr>
              <p:cNvPr id="7" name="TextBox 6">
                <a:extLst>
                  <a:ext uri="{FF2B5EF4-FFF2-40B4-BE49-F238E27FC236}">
                    <a16:creationId xmlns:a16="http://schemas.microsoft.com/office/drawing/2014/main" id="{75D2ACF0-702E-DB48-2986-64C9A65A06BB}"/>
                  </a:ext>
                </a:extLst>
              </p:cNvPr>
              <p:cNvSpPr txBox="1">
                <a:spLocks noRot="1" noChangeAspect="1" noMove="1" noResize="1" noEditPoints="1" noAdjustHandles="1" noChangeArrowheads="1" noChangeShapeType="1" noTextEdit="1"/>
              </p:cNvSpPr>
              <p:nvPr/>
            </p:nvSpPr>
            <p:spPr>
              <a:xfrm>
                <a:off x="5824713" y="3230834"/>
                <a:ext cx="824769" cy="830997"/>
              </a:xfrm>
              <a:prstGeom prst="rect">
                <a:avLst/>
              </a:prstGeom>
              <a:blipFill>
                <a:blip r:embed="rId4"/>
                <a:stretch>
                  <a:fillRect l="-6061" r="-6061" b="-303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6067D88-ABE7-F316-0D55-E72339108961}"/>
              </a:ext>
            </a:extLst>
          </p:cNvPr>
          <p:cNvGrpSpPr/>
          <p:nvPr/>
        </p:nvGrpSpPr>
        <p:grpSpPr>
          <a:xfrm>
            <a:off x="4102062" y="499575"/>
            <a:ext cx="4515266" cy="1593819"/>
            <a:chOff x="4102062" y="499575"/>
            <a:chExt cx="4515266" cy="1593819"/>
          </a:xfrm>
        </p:grpSpPr>
        <p:sp>
          <p:nvSpPr>
            <p:cNvPr id="22" name="Speech Bubble: Oval 21">
              <a:extLst>
                <a:ext uri="{FF2B5EF4-FFF2-40B4-BE49-F238E27FC236}">
                  <a16:creationId xmlns:a16="http://schemas.microsoft.com/office/drawing/2014/main" id="{76760CFE-63E3-453E-BDE2-183335701D8E}"/>
                </a:ext>
              </a:extLst>
            </p:cNvPr>
            <p:cNvSpPr/>
            <p:nvPr/>
          </p:nvSpPr>
          <p:spPr>
            <a:xfrm>
              <a:off x="4594302" y="499575"/>
              <a:ext cx="3465740" cy="1593819"/>
            </a:xfrm>
            <a:prstGeom prst="wedgeEllipseCallout">
              <a:avLst>
                <a:gd name="adj1" fmla="val -41234"/>
                <a:gd name="adj2" fmla="val 16531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417B96D-2386-468C-FCC4-C02487408C9D}"/>
                </a:ext>
              </a:extLst>
            </p:cNvPr>
            <p:cNvSpPr txBox="1"/>
            <p:nvPr/>
          </p:nvSpPr>
          <p:spPr>
            <a:xfrm>
              <a:off x="4102062" y="991020"/>
              <a:ext cx="4515266" cy="646331"/>
            </a:xfrm>
            <a:prstGeom prst="rect">
              <a:avLst/>
            </a:prstGeom>
            <a:noFill/>
          </p:spPr>
          <p:txBody>
            <a:bodyPr wrap="square" rtlCol="0">
              <a:spAutoFit/>
            </a:bodyPr>
            <a:lstStyle/>
            <a:p>
              <a:pPr algn="ctr"/>
              <a:r>
                <a:rPr lang="en-US" dirty="0">
                  <a:solidFill>
                    <a:srgbClr val="FF0000"/>
                  </a:solidFill>
                </a:rPr>
                <a:t>Standard Encryption scheme </a:t>
              </a:r>
            </a:p>
            <a:p>
              <a:pPr algn="ctr"/>
              <a:r>
                <a:rPr lang="en-US" dirty="0">
                  <a:solidFill>
                    <a:srgbClr val="FF0000"/>
                  </a:solidFill>
                </a:rPr>
                <a:t>will not work!</a:t>
              </a:r>
            </a:p>
          </p:txBody>
        </p:sp>
      </p:grpSp>
      <p:pic>
        <p:nvPicPr>
          <p:cNvPr id="31" name="Graphic 30" descr="Close with solid fill">
            <a:extLst>
              <a:ext uri="{FF2B5EF4-FFF2-40B4-BE49-F238E27FC236}">
                <a16:creationId xmlns:a16="http://schemas.microsoft.com/office/drawing/2014/main" id="{A4FB92AB-1184-899A-77A7-ED7EDE0FF4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22542" y="4453552"/>
            <a:ext cx="914400" cy="914400"/>
          </a:xfrm>
          <a:prstGeom prst="rect">
            <a:avLst/>
          </a:prstGeom>
        </p:spPr>
      </p:pic>
      <p:pic>
        <p:nvPicPr>
          <p:cNvPr id="30" name="Picture 2">
            <a:extLst>
              <a:ext uri="{FF2B5EF4-FFF2-40B4-BE49-F238E27FC236}">
                <a16:creationId xmlns:a16="http://schemas.microsoft.com/office/drawing/2014/main" id="{58C7B96B-8CA8-2D04-7713-1A4A7C9CB3BA}"/>
              </a:ext>
            </a:extLst>
          </p:cNvPr>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53701" y="1783756"/>
            <a:ext cx="813946" cy="766067"/>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12A780D2-7DB1-597D-299D-CA921F3FE08A}"/>
              </a:ext>
            </a:extLst>
          </p:cNvPr>
          <p:cNvGrpSpPr/>
          <p:nvPr/>
        </p:nvGrpSpPr>
        <p:grpSpPr>
          <a:xfrm>
            <a:off x="7749198" y="1830587"/>
            <a:ext cx="2579857" cy="613578"/>
            <a:chOff x="8619464" y="2333493"/>
            <a:chExt cx="2579857" cy="613578"/>
          </a:xfrm>
        </p:grpSpPr>
        <p:pic>
          <p:nvPicPr>
            <p:cNvPr id="34" name="Picture 2" descr="Google Photo Creations">
              <a:extLst>
                <a:ext uri="{FF2B5EF4-FFF2-40B4-BE49-F238E27FC236}">
                  <a16:creationId xmlns:a16="http://schemas.microsoft.com/office/drawing/2014/main" id="{8FFE89C1-ACCB-3ADD-73F5-9DA206E2F40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9464" y="2333493"/>
              <a:ext cx="1044397" cy="5860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5 most popular social media websites in 2024">
              <a:extLst>
                <a:ext uri="{FF2B5EF4-FFF2-40B4-BE49-F238E27FC236}">
                  <a16:creationId xmlns:a16="http://schemas.microsoft.com/office/drawing/2014/main" id="{B71467E8-35F2-2AAB-F959-59D296D9E000}"/>
                </a:ext>
              </a:extLst>
            </p:cNvPr>
            <p:cNvPicPr>
              <a:picLocks noChangeAspect="1" noChangeArrowheads="1"/>
            </p:cNvPicPr>
            <p:nvPr/>
          </p:nvPicPr>
          <p:blipFill>
            <a:blip r:embed="rId9">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10217341" y="2333493"/>
              <a:ext cx="981980" cy="5510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What Ever Happened to Flickr? | TechSpot">
              <a:extLst>
                <a:ext uri="{FF2B5EF4-FFF2-40B4-BE49-F238E27FC236}">
                  <a16:creationId xmlns:a16="http://schemas.microsoft.com/office/drawing/2014/main" id="{5C78EA61-461E-150F-A45F-D5CE1D3EF426}"/>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8904" y="2333493"/>
              <a:ext cx="1281216" cy="613578"/>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6" descr="Server Icon Design 20966106 Vector Art ...">
            <a:extLst>
              <a:ext uri="{FF2B5EF4-FFF2-40B4-BE49-F238E27FC236}">
                <a16:creationId xmlns:a16="http://schemas.microsoft.com/office/drawing/2014/main" id="{033E950C-E6DF-2576-E45B-88F4F8954F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8229" y="1811026"/>
            <a:ext cx="652701" cy="652701"/>
          </a:xfrm>
          <a:prstGeom prst="rect">
            <a:avLst/>
          </a:prstGeom>
          <a:noFill/>
          <a:extLst>
            <a:ext uri="{909E8E84-426E-40DD-AFC4-6F175D3DCCD1}">
              <a14:hiddenFill xmlns:a14="http://schemas.microsoft.com/office/drawing/2010/main">
                <a:solidFill>
                  <a:srgbClr val="FFFFFF"/>
                </a:solidFill>
              </a14:hiddenFill>
            </a:ext>
          </a:extLst>
        </p:spPr>
      </p:pic>
      <p:sp>
        <p:nvSpPr>
          <p:cNvPr id="38" name="Arrow: Down 37">
            <a:extLst>
              <a:ext uri="{FF2B5EF4-FFF2-40B4-BE49-F238E27FC236}">
                <a16:creationId xmlns:a16="http://schemas.microsoft.com/office/drawing/2014/main" id="{EDD4D7EB-51F2-3F24-3B91-9C9D41BF1280}"/>
              </a:ext>
            </a:extLst>
          </p:cNvPr>
          <p:cNvSpPr/>
          <p:nvPr/>
        </p:nvSpPr>
        <p:spPr>
          <a:xfrm rot="5400000">
            <a:off x="7341024" y="2758396"/>
            <a:ext cx="305670" cy="42071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Two Girls Hugging Green Field Daytime ...">
            <a:extLst>
              <a:ext uri="{FF2B5EF4-FFF2-40B4-BE49-F238E27FC236}">
                <a16:creationId xmlns:a16="http://schemas.microsoft.com/office/drawing/2014/main" id="{101DA6CB-6FD6-2A00-DFA2-C16A0356DE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7152" y="2773436"/>
            <a:ext cx="476278" cy="75990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2D4EFBB-519F-1CC1-B42B-D5F1D5133906}"/>
              </a:ext>
            </a:extLst>
          </p:cNvPr>
          <p:cNvSpPr txBox="1"/>
          <p:nvPr/>
        </p:nvSpPr>
        <p:spPr>
          <a:xfrm>
            <a:off x="787272" y="2530770"/>
            <a:ext cx="346803" cy="369332"/>
          </a:xfrm>
          <a:prstGeom prst="rect">
            <a:avLst/>
          </a:prstGeom>
          <a:noFill/>
        </p:spPr>
        <p:txBody>
          <a:bodyPr wrap="square">
            <a:spAutoFit/>
          </a:bodyPr>
          <a:lstStyle/>
          <a:p>
            <a:r>
              <a:rPr lang="en-US" b="1" i="1" dirty="0"/>
              <a:t>k</a:t>
            </a:r>
            <a:endParaRPr lang="en-US" dirty="0"/>
          </a:p>
        </p:txBody>
      </p:sp>
      <p:sp>
        <p:nvSpPr>
          <p:cNvPr id="3" name="Slide Number Placeholder 2">
            <a:extLst>
              <a:ext uri="{FF2B5EF4-FFF2-40B4-BE49-F238E27FC236}">
                <a16:creationId xmlns:a16="http://schemas.microsoft.com/office/drawing/2014/main" id="{9032E704-7979-D04D-1ADC-D5BDA68E7F47}"/>
              </a:ext>
            </a:extLst>
          </p:cNvPr>
          <p:cNvSpPr>
            <a:spLocks noGrp="1"/>
          </p:cNvSpPr>
          <p:nvPr>
            <p:ph type="sldNum" sz="quarter" idx="12"/>
          </p:nvPr>
        </p:nvSpPr>
        <p:spPr/>
        <p:txBody>
          <a:bodyPr/>
          <a:lstStyle/>
          <a:p>
            <a:fld id="{98C1BC04-B89C-D043-B48C-D12E72BB068E}" type="slidenum">
              <a:rPr lang="en-US" smtClean="0"/>
              <a:t>6</a:t>
            </a:fld>
            <a:endParaRPr lang="en-US"/>
          </a:p>
        </p:txBody>
      </p:sp>
    </p:spTree>
    <p:extLst>
      <p:ext uri="{BB962C8B-B14F-4D97-AF65-F5344CB8AC3E}">
        <p14:creationId xmlns:p14="http://schemas.microsoft.com/office/powerpoint/2010/main" val="555961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02D7D-E98A-F009-4617-7B5EC599C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8C78A-A1F8-D2B6-B981-2050144F35A5}"/>
              </a:ext>
            </a:extLst>
          </p:cNvPr>
          <p:cNvSpPr>
            <a:spLocks noGrp="1"/>
          </p:cNvSpPr>
          <p:nvPr>
            <p:ph type="title"/>
          </p:nvPr>
        </p:nvSpPr>
        <p:spPr/>
        <p:txBody>
          <a:bodyPr/>
          <a:lstStyle/>
          <a:p>
            <a:r>
              <a:rPr lang="en-US" dirty="0" err="1"/>
              <a:t>Loseless</a:t>
            </a:r>
            <a:r>
              <a:rPr lang="en-US" dirty="0"/>
              <a:t> Embedding - Embed</a:t>
            </a:r>
          </a:p>
        </p:txBody>
      </p:sp>
      <p:sp>
        <p:nvSpPr>
          <p:cNvPr id="18" name="TextBox 17">
            <a:extLst>
              <a:ext uri="{FF2B5EF4-FFF2-40B4-BE49-F238E27FC236}">
                <a16:creationId xmlns:a16="http://schemas.microsoft.com/office/drawing/2014/main" id="{ADBF5424-E067-FC00-E7E8-6D6852C250D1}"/>
              </a:ext>
            </a:extLst>
          </p:cNvPr>
          <p:cNvSpPr txBox="1"/>
          <p:nvPr/>
        </p:nvSpPr>
        <p:spPr>
          <a:xfrm>
            <a:off x="838200" y="1690688"/>
            <a:ext cx="10979096"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a:t>Map bit </a:t>
            </a:r>
            <a:r>
              <a:rPr lang="en-US" sz="2800" dirty="0">
                <a:solidFill>
                  <a:srgbClr val="056887"/>
                </a:solidFill>
              </a:rPr>
              <a:t>1</a:t>
            </a:r>
            <a:r>
              <a:rPr lang="en-US" sz="2800" dirty="0"/>
              <a:t> to pixel value </a:t>
            </a:r>
            <a:r>
              <a:rPr lang="en-US" sz="2800" dirty="0">
                <a:solidFill>
                  <a:srgbClr val="056887"/>
                </a:solidFill>
              </a:rPr>
              <a:t>255</a:t>
            </a:r>
            <a:r>
              <a:rPr lang="en-US" sz="2800" dirty="0"/>
              <a:t>, and bit </a:t>
            </a:r>
            <a:r>
              <a:rPr lang="en-US" sz="2800" dirty="0">
                <a:solidFill>
                  <a:srgbClr val="056887"/>
                </a:solidFill>
              </a:rPr>
              <a:t>0</a:t>
            </a:r>
            <a:r>
              <a:rPr lang="en-US" sz="2800" dirty="0"/>
              <a:t> to pixel value </a:t>
            </a:r>
            <a:r>
              <a:rPr lang="en-US" sz="2800" dirty="0">
                <a:solidFill>
                  <a:srgbClr val="056887"/>
                </a:solidFill>
              </a:rPr>
              <a:t>0</a:t>
            </a:r>
          </a:p>
          <a:p>
            <a:pPr marL="285750" indent="-285750">
              <a:buFont typeface="Arial" panose="020B0604020202020204" pitchFamily="34" charset="0"/>
              <a:buChar char="•"/>
            </a:pPr>
            <a:r>
              <a:rPr lang="en-US" sz="2800" dirty="0"/>
              <a:t>Grouping pixels into an image. </a:t>
            </a:r>
            <a:r>
              <a:rPr lang="en-US" sz="2400" dirty="0"/>
              <a:t>(Each pixel in image can have 3 pixel values)</a:t>
            </a:r>
          </a:p>
        </p:txBody>
      </p:sp>
      <p:sp>
        <p:nvSpPr>
          <p:cNvPr id="3" name="Slide Number Placeholder 2">
            <a:extLst>
              <a:ext uri="{FF2B5EF4-FFF2-40B4-BE49-F238E27FC236}">
                <a16:creationId xmlns:a16="http://schemas.microsoft.com/office/drawing/2014/main" id="{608FD6C6-9F43-F001-A2DE-92CC918FE9AC}"/>
              </a:ext>
            </a:extLst>
          </p:cNvPr>
          <p:cNvSpPr>
            <a:spLocks noGrp="1"/>
          </p:cNvSpPr>
          <p:nvPr>
            <p:ph type="sldNum" sz="quarter" idx="12"/>
          </p:nvPr>
        </p:nvSpPr>
        <p:spPr/>
        <p:txBody>
          <a:bodyPr/>
          <a:lstStyle/>
          <a:p>
            <a:fld id="{98C1BC04-B89C-D043-B48C-D12E72BB068E}" type="slidenum">
              <a:rPr lang="en-US" smtClean="0"/>
              <a:t>60</a:t>
            </a:fld>
            <a:endParaRPr lang="en-US"/>
          </a:p>
        </p:txBody>
      </p:sp>
    </p:spTree>
    <p:extLst>
      <p:ext uri="{BB962C8B-B14F-4D97-AF65-F5344CB8AC3E}">
        <p14:creationId xmlns:p14="http://schemas.microsoft.com/office/powerpoint/2010/main" val="373576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F8ACB-3C99-8A4E-6FD0-271732C22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D5599-F88F-9EF4-634A-104B7A693FEB}"/>
              </a:ext>
            </a:extLst>
          </p:cNvPr>
          <p:cNvSpPr>
            <a:spLocks noGrp="1"/>
          </p:cNvSpPr>
          <p:nvPr>
            <p:ph type="title"/>
          </p:nvPr>
        </p:nvSpPr>
        <p:spPr/>
        <p:txBody>
          <a:bodyPr/>
          <a:lstStyle/>
          <a:p>
            <a:r>
              <a:rPr lang="en-US" dirty="0" err="1"/>
              <a:t>Loseless</a:t>
            </a:r>
            <a:r>
              <a:rPr lang="en-US" dirty="0"/>
              <a:t> Embedding - Embed</a:t>
            </a:r>
          </a:p>
        </p:txBody>
      </p:sp>
      <p:sp>
        <p:nvSpPr>
          <p:cNvPr id="18" name="TextBox 17">
            <a:extLst>
              <a:ext uri="{FF2B5EF4-FFF2-40B4-BE49-F238E27FC236}">
                <a16:creationId xmlns:a16="http://schemas.microsoft.com/office/drawing/2014/main" id="{9AD16744-CC15-D1A2-4973-56ADA9DEDA0E}"/>
              </a:ext>
            </a:extLst>
          </p:cNvPr>
          <p:cNvSpPr txBox="1"/>
          <p:nvPr/>
        </p:nvSpPr>
        <p:spPr>
          <a:xfrm>
            <a:off x="838200" y="1690688"/>
            <a:ext cx="10979096"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Map bit </a:t>
            </a:r>
            <a:r>
              <a:rPr lang="en-US" sz="2800" dirty="0">
                <a:solidFill>
                  <a:srgbClr val="056887"/>
                </a:solidFill>
              </a:rPr>
              <a:t>1</a:t>
            </a:r>
            <a:r>
              <a:rPr lang="en-US" sz="2800" dirty="0"/>
              <a:t> to pixel value </a:t>
            </a:r>
            <a:r>
              <a:rPr lang="en-US" sz="2800" dirty="0">
                <a:solidFill>
                  <a:srgbClr val="056887"/>
                </a:solidFill>
              </a:rPr>
              <a:t>255</a:t>
            </a:r>
            <a:r>
              <a:rPr lang="en-US" sz="2800" dirty="0"/>
              <a:t>, and bit </a:t>
            </a:r>
            <a:r>
              <a:rPr lang="en-US" sz="2800" dirty="0">
                <a:solidFill>
                  <a:srgbClr val="056887"/>
                </a:solidFill>
              </a:rPr>
              <a:t>0</a:t>
            </a:r>
            <a:r>
              <a:rPr lang="en-US" sz="2800" dirty="0"/>
              <a:t> to pixel value </a:t>
            </a:r>
            <a:r>
              <a:rPr lang="en-US" sz="2800" dirty="0">
                <a:solidFill>
                  <a:srgbClr val="056887"/>
                </a:solidFill>
              </a:rPr>
              <a:t>0</a:t>
            </a:r>
          </a:p>
          <a:p>
            <a:pPr marL="285750" indent="-285750">
              <a:buFont typeface="Arial" panose="020B0604020202020204" pitchFamily="34" charset="0"/>
              <a:buChar char="•"/>
            </a:pPr>
            <a:r>
              <a:rPr lang="en-US" sz="2800" dirty="0"/>
              <a:t>Grouping pixels into an image. </a:t>
            </a:r>
            <a:r>
              <a:rPr lang="en-US" sz="2400" dirty="0"/>
              <a:t>(Each pixel in image can have 3 pixel values)</a:t>
            </a:r>
          </a:p>
          <a:p>
            <a:pPr marL="285750" indent="-285750">
              <a:buFont typeface="Arial" panose="020B0604020202020204" pitchFamily="34" charset="0"/>
              <a:buChar char="•"/>
            </a:pPr>
            <a:r>
              <a:rPr lang="en-US" sz="2800" dirty="0"/>
              <a:t>Enlarge the image by </a:t>
            </a:r>
            <a:r>
              <a:rPr lang="en-US" sz="2800" dirty="0">
                <a:solidFill>
                  <a:srgbClr val="056887"/>
                </a:solidFill>
              </a:rPr>
              <a:t>2x2</a:t>
            </a:r>
          </a:p>
        </p:txBody>
      </p:sp>
      <p:sp>
        <p:nvSpPr>
          <p:cNvPr id="3" name="Slide Number Placeholder 2">
            <a:extLst>
              <a:ext uri="{FF2B5EF4-FFF2-40B4-BE49-F238E27FC236}">
                <a16:creationId xmlns:a16="http://schemas.microsoft.com/office/drawing/2014/main" id="{D71A4910-29FF-1550-1835-9823C94E97D6}"/>
              </a:ext>
            </a:extLst>
          </p:cNvPr>
          <p:cNvSpPr>
            <a:spLocks noGrp="1"/>
          </p:cNvSpPr>
          <p:nvPr>
            <p:ph type="sldNum" sz="quarter" idx="12"/>
          </p:nvPr>
        </p:nvSpPr>
        <p:spPr/>
        <p:txBody>
          <a:bodyPr/>
          <a:lstStyle/>
          <a:p>
            <a:fld id="{98C1BC04-B89C-D043-B48C-D12E72BB068E}" type="slidenum">
              <a:rPr lang="en-US" smtClean="0"/>
              <a:t>61</a:t>
            </a:fld>
            <a:endParaRPr lang="en-US"/>
          </a:p>
        </p:txBody>
      </p:sp>
    </p:spTree>
    <p:extLst>
      <p:ext uri="{BB962C8B-B14F-4D97-AF65-F5344CB8AC3E}">
        <p14:creationId xmlns:p14="http://schemas.microsoft.com/office/powerpoint/2010/main" val="2049566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2DF68-4E53-06C1-D60C-07EF39366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DC019-D9C8-8274-31C5-48881F2731A0}"/>
              </a:ext>
            </a:extLst>
          </p:cNvPr>
          <p:cNvSpPr>
            <a:spLocks noGrp="1"/>
          </p:cNvSpPr>
          <p:nvPr>
            <p:ph type="title"/>
          </p:nvPr>
        </p:nvSpPr>
        <p:spPr/>
        <p:txBody>
          <a:bodyPr/>
          <a:lstStyle/>
          <a:p>
            <a:r>
              <a:rPr lang="en-US" dirty="0" err="1"/>
              <a:t>Loseless</a:t>
            </a:r>
            <a:r>
              <a:rPr lang="en-US" dirty="0"/>
              <a:t> Embedding - Embed</a:t>
            </a:r>
          </a:p>
        </p:txBody>
      </p:sp>
      <p:sp>
        <p:nvSpPr>
          <p:cNvPr id="18" name="TextBox 17">
            <a:extLst>
              <a:ext uri="{FF2B5EF4-FFF2-40B4-BE49-F238E27FC236}">
                <a16:creationId xmlns:a16="http://schemas.microsoft.com/office/drawing/2014/main" id="{8416C965-A24E-7086-FD5C-BB470400EAF1}"/>
              </a:ext>
            </a:extLst>
          </p:cNvPr>
          <p:cNvSpPr txBox="1"/>
          <p:nvPr/>
        </p:nvSpPr>
        <p:spPr>
          <a:xfrm>
            <a:off x="838200" y="1690688"/>
            <a:ext cx="10979096"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Map bit </a:t>
            </a:r>
            <a:r>
              <a:rPr lang="en-US" sz="2800" dirty="0">
                <a:solidFill>
                  <a:srgbClr val="056887"/>
                </a:solidFill>
              </a:rPr>
              <a:t>1</a:t>
            </a:r>
            <a:r>
              <a:rPr lang="en-US" sz="2800" dirty="0"/>
              <a:t> to pixel value </a:t>
            </a:r>
            <a:r>
              <a:rPr lang="en-US" sz="2800" dirty="0">
                <a:solidFill>
                  <a:srgbClr val="056887"/>
                </a:solidFill>
              </a:rPr>
              <a:t>255</a:t>
            </a:r>
            <a:r>
              <a:rPr lang="en-US" sz="2800" dirty="0"/>
              <a:t>, and bit </a:t>
            </a:r>
            <a:r>
              <a:rPr lang="en-US" sz="2800" dirty="0">
                <a:solidFill>
                  <a:srgbClr val="056887"/>
                </a:solidFill>
              </a:rPr>
              <a:t>0</a:t>
            </a:r>
            <a:r>
              <a:rPr lang="en-US" sz="2800" dirty="0"/>
              <a:t> to pixel value </a:t>
            </a:r>
            <a:r>
              <a:rPr lang="en-US" sz="2800" dirty="0">
                <a:solidFill>
                  <a:srgbClr val="056887"/>
                </a:solidFill>
              </a:rPr>
              <a:t>0</a:t>
            </a:r>
          </a:p>
          <a:p>
            <a:pPr marL="285750" indent="-285750">
              <a:buFont typeface="Arial" panose="020B0604020202020204" pitchFamily="34" charset="0"/>
              <a:buChar char="•"/>
            </a:pPr>
            <a:r>
              <a:rPr lang="en-US" sz="2800" dirty="0"/>
              <a:t>Grouping pixels into an image. </a:t>
            </a:r>
            <a:r>
              <a:rPr lang="en-US" sz="2400" dirty="0"/>
              <a:t>(Each pixel in image can have 3 pixel values)</a:t>
            </a:r>
          </a:p>
          <a:p>
            <a:pPr marL="285750" indent="-285750">
              <a:buFont typeface="Arial" panose="020B0604020202020204" pitchFamily="34" charset="0"/>
              <a:buChar char="•"/>
            </a:pPr>
            <a:r>
              <a:rPr lang="en-US" sz="2800" dirty="0"/>
              <a:t>Enlarge the image by </a:t>
            </a:r>
            <a:r>
              <a:rPr lang="en-US" sz="2800" dirty="0">
                <a:solidFill>
                  <a:srgbClr val="056887"/>
                </a:solidFill>
              </a:rPr>
              <a:t>2x2</a:t>
            </a:r>
          </a:p>
        </p:txBody>
      </p:sp>
      <p:graphicFrame>
        <p:nvGraphicFramePr>
          <p:cNvPr id="3" name="Table 2">
            <a:extLst>
              <a:ext uri="{FF2B5EF4-FFF2-40B4-BE49-F238E27FC236}">
                <a16:creationId xmlns:a16="http://schemas.microsoft.com/office/drawing/2014/main" id="{358A2983-7EB7-FAE6-0337-871189C1EC7F}"/>
              </a:ext>
            </a:extLst>
          </p:cNvPr>
          <p:cNvGraphicFramePr>
            <a:graphicFrameLocks noGrp="1"/>
          </p:cNvGraphicFramePr>
          <p:nvPr>
            <p:extLst>
              <p:ext uri="{D42A27DB-BD31-4B8C-83A1-F6EECF244321}">
                <p14:modId xmlns:p14="http://schemas.microsoft.com/office/powerpoint/2010/main" val="3934353261"/>
              </p:ext>
            </p:extLst>
          </p:nvPr>
        </p:nvGraphicFramePr>
        <p:xfrm>
          <a:off x="1197600" y="3969834"/>
          <a:ext cx="731520" cy="7315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347935839"/>
                    </a:ext>
                  </a:extLst>
                </a:gridCol>
                <a:gridCol w="365760">
                  <a:extLst>
                    <a:ext uri="{9D8B030D-6E8A-4147-A177-3AD203B41FA5}">
                      <a16:colId xmlns:a16="http://schemas.microsoft.com/office/drawing/2014/main" val="1864979537"/>
                    </a:ext>
                  </a:extLst>
                </a:gridCol>
              </a:tblGrid>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778073"/>
                  </a:ext>
                </a:extLst>
              </a:tr>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4446890"/>
                  </a:ext>
                </a:extLst>
              </a:tr>
            </a:tbl>
          </a:graphicData>
        </a:graphic>
      </p:graphicFrame>
      <p:sp>
        <p:nvSpPr>
          <p:cNvPr id="4" name="TextBox 3">
            <a:extLst>
              <a:ext uri="{FF2B5EF4-FFF2-40B4-BE49-F238E27FC236}">
                <a16:creationId xmlns:a16="http://schemas.microsoft.com/office/drawing/2014/main" id="{AF1AC616-C7F3-0EA6-8E1E-506AFC052558}"/>
              </a:ext>
            </a:extLst>
          </p:cNvPr>
          <p:cNvSpPr txBox="1"/>
          <p:nvPr/>
        </p:nvSpPr>
        <p:spPr>
          <a:xfrm>
            <a:off x="771664" y="4108573"/>
            <a:ext cx="3135723" cy="369332"/>
          </a:xfrm>
          <a:prstGeom prst="rect">
            <a:avLst/>
          </a:prstGeom>
          <a:noFill/>
        </p:spPr>
        <p:txBody>
          <a:bodyPr wrap="square" rtlCol="0">
            <a:spAutoFit/>
          </a:bodyPr>
          <a:lstStyle/>
          <a:p>
            <a:pPr algn="ctr"/>
            <a:r>
              <a:rPr lang="en-US" dirty="0"/>
              <a:t>……</a:t>
            </a:r>
          </a:p>
        </p:txBody>
      </p:sp>
      <p:sp>
        <p:nvSpPr>
          <p:cNvPr id="5" name="Arrow: Down 4">
            <a:extLst>
              <a:ext uri="{FF2B5EF4-FFF2-40B4-BE49-F238E27FC236}">
                <a16:creationId xmlns:a16="http://schemas.microsoft.com/office/drawing/2014/main" id="{71CD3366-ADD2-B1E4-6B6A-20F96C0520DE}"/>
              </a:ext>
            </a:extLst>
          </p:cNvPr>
          <p:cNvSpPr/>
          <p:nvPr/>
        </p:nvSpPr>
        <p:spPr>
          <a:xfrm rot="16200000">
            <a:off x="2881234" y="4118662"/>
            <a:ext cx="305670" cy="2875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D085C7-CD21-C6B3-AC58-03B8A39A9571}"/>
              </a:ext>
            </a:extLst>
          </p:cNvPr>
          <p:cNvSpPr txBox="1"/>
          <p:nvPr/>
        </p:nvSpPr>
        <p:spPr>
          <a:xfrm>
            <a:off x="3232008" y="5424008"/>
            <a:ext cx="3135723" cy="369332"/>
          </a:xfrm>
          <a:prstGeom prst="rect">
            <a:avLst/>
          </a:prstGeom>
          <a:noFill/>
        </p:spPr>
        <p:txBody>
          <a:bodyPr wrap="square" rtlCol="0">
            <a:spAutoFit/>
          </a:bodyPr>
          <a:lstStyle/>
          <a:p>
            <a:pPr algn="ctr"/>
            <a:r>
              <a:rPr lang="en-US" dirty="0"/>
              <a:t>……</a:t>
            </a:r>
          </a:p>
        </p:txBody>
      </p:sp>
      <p:sp>
        <p:nvSpPr>
          <p:cNvPr id="8" name="TextBox 7">
            <a:extLst>
              <a:ext uri="{FF2B5EF4-FFF2-40B4-BE49-F238E27FC236}">
                <a16:creationId xmlns:a16="http://schemas.microsoft.com/office/drawing/2014/main" id="{F1E63389-AA02-622C-76C2-B2C7530C1F02}"/>
              </a:ext>
            </a:extLst>
          </p:cNvPr>
          <p:cNvSpPr txBox="1"/>
          <p:nvPr/>
        </p:nvSpPr>
        <p:spPr>
          <a:xfrm>
            <a:off x="4419924" y="4353908"/>
            <a:ext cx="3135723" cy="369332"/>
          </a:xfrm>
          <a:prstGeom prst="rect">
            <a:avLst/>
          </a:prstGeom>
          <a:noFill/>
        </p:spPr>
        <p:txBody>
          <a:bodyPr wrap="square" rtlCol="0">
            <a:spAutoFit/>
          </a:bodyPr>
          <a:lstStyle/>
          <a:p>
            <a:pPr algn="ctr"/>
            <a:r>
              <a:rPr lang="en-US" dirty="0"/>
              <a:t>……</a:t>
            </a:r>
          </a:p>
        </p:txBody>
      </p:sp>
      <p:sp>
        <p:nvSpPr>
          <p:cNvPr id="9" name="Left Brace 8">
            <a:extLst>
              <a:ext uri="{FF2B5EF4-FFF2-40B4-BE49-F238E27FC236}">
                <a16:creationId xmlns:a16="http://schemas.microsoft.com/office/drawing/2014/main" id="{6ABD418A-F5CB-AC75-1118-302AFC84D758}"/>
              </a:ext>
            </a:extLst>
          </p:cNvPr>
          <p:cNvSpPr/>
          <p:nvPr/>
        </p:nvSpPr>
        <p:spPr>
          <a:xfrm>
            <a:off x="874256" y="3969834"/>
            <a:ext cx="93670" cy="87126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083FE8E-50A2-FFF1-0E56-57C21B92E522}"/>
              </a:ext>
            </a:extLst>
          </p:cNvPr>
          <p:cNvSpPr txBox="1"/>
          <p:nvPr/>
        </p:nvSpPr>
        <p:spPr>
          <a:xfrm>
            <a:off x="516975" y="4230586"/>
            <a:ext cx="322037" cy="369332"/>
          </a:xfrm>
          <a:prstGeom prst="rect">
            <a:avLst/>
          </a:prstGeom>
          <a:noFill/>
        </p:spPr>
        <p:txBody>
          <a:bodyPr wrap="square" rtlCol="0">
            <a:spAutoFit/>
          </a:bodyPr>
          <a:lstStyle/>
          <a:p>
            <a:r>
              <a:rPr lang="en-US" dirty="0"/>
              <a:t>a</a:t>
            </a:r>
          </a:p>
        </p:txBody>
      </p:sp>
      <p:sp>
        <p:nvSpPr>
          <p:cNvPr id="11" name="Left Brace 10">
            <a:extLst>
              <a:ext uri="{FF2B5EF4-FFF2-40B4-BE49-F238E27FC236}">
                <a16:creationId xmlns:a16="http://schemas.microsoft.com/office/drawing/2014/main" id="{7138197D-5661-B3B9-2862-D9BB8BA3275B}"/>
              </a:ext>
            </a:extLst>
          </p:cNvPr>
          <p:cNvSpPr/>
          <p:nvPr/>
        </p:nvSpPr>
        <p:spPr>
          <a:xfrm rot="16200000">
            <a:off x="1516525" y="4627551"/>
            <a:ext cx="93670" cy="87126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4F9DC06-D927-CFA5-89D0-79B00B99A36F}"/>
              </a:ext>
            </a:extLst>
          </p:cNvPr>
          <p:cNvSpPr txBox="1"/>
          <p:nvPr/>
        </p:nvSpPr>
        <p:spPr>
          <a:xfrm>
            <a:off x="1474486" y="5219905"/>
            <a:ext cx="322037" cy="369332"/>
          </a:xfrm>
          <a:prstGeom prst="rect">
            <a:avLst/>
          </a:prstGeom>
          <a:noFill/>
        </p:spPr>
        <p:txBody>
          <a:bodyPr wrap="square" rtlCol="0">
            <a:spAutoFit/>
          </a:bodyPr>
          <a:lstStyle/>
          <a:p>
            <a:r>
              <a:rPr lang="en-US" dirty="0"/>
              <a:t>b</a:t>
            </a:r>
          </a:p>
        </p:txBody>
      </p:sp>
      <p:sp>
        <p:nvSpPr>
          <p:cNvPr id="13" name="Left Brace 12">
            <a:extLst>
              <a:ext uri="{FF2B5EF4-FFF2-40B4-BE49-F238E27FC236}">
                <a16:creationId xmlns:a16="http://schemas.microsoft.com/office/drawing/2014/main" id="{2BF5C24F-A90D-842B-813C-85076A246D3F}"/>
              </a:ext>
            </a:extLst>
          </p:cNvPr>
          <p:cNvSpPr/>
          <p:nvPr/>
        </p:nvSpPr>
        <p:spPr>
          <a:xfrm>
            <a:off x="3744545" y="3941575"/>
            <a:ext cx="45719" cy="164766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9C34641D-1910-CEE7-9726-25C790E3B6BF}"/>
              </a:ext>
            </a:extLst>
          </p:cNvPr>
          <p:cNvSpPr txBox="1"/>
          <p:nvPr/>
        </p:nvSpPr>
        <p:spPr>
          <a:xfrm>
            <a:off x="3320132" y="4460237"/>
            <a:ext cx="466740" cy="369332"/>
          </a:xfrm>
          <a:prstGeom prst="rect">
            <a:avLst/>
          </a:prstGeom>
          <a:noFill/>
        </p:spPr>
        <p:txBody>
          <a:bodyPr wrap="square" rtlCol="0">
            <a:spAutoFit/>
          </a:bodyPr>
          <a:lstStyle/>
          <a:p>
            <a:r>
              <a:rPr lang="en-US" dirty="0"/>
              <a:t>2a</a:t>
            </a:r>
          </a:p>
        </p:txBody>
      </p:sp>
      <p:sp>
        <p:nvSpPr>
          <p:cNvPr id="15" name="Left Brace 14">
            <a:extLst>
              <a:ext uri="{FF2B5EF4-FFF2-40B4-BE49-F238E27FC236}">
                <a16:creationId xmlns:a16="http://schemas.microsoft.com/office/drawing/2014/main" id="{C120D2B6-09A9-BCD7-78B6-A0BFCA54B320}"/>
              </a:ext>
            </a:extLst>
          </p:cNvPr>
          <p:cNvSpPr/>
          <p:nvPr/>
        </p:nvSpPr>
        <p:spPr>
          <a:xfrm rot="16200000">
            <a:off x="4856551" y="5122689"/>
            <a:ext cx="45719" cy="158866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7F347BF9-519C-D572-4CC9-C8B2D109BFAE}"/>
              </a:ext>
            </a:extLst>
          </p:cNvPr>
          <p:cNvSpPr txBox="1"/>
          <p:nvPr/>
        </p:nvSpPr>
        <p:spPr>
          <a:xfrm>
            <a:off x="4779064" y="6075707"/>
            <a:ext cx="494640" cy="369332"/>
          </a:xfrm>
          <a:prstGeom prst="rect">
            <a:avLst/>
          </a:prstGeom>
          <a:noFill/>
        </p:spPr>
        <p:txBody>
          <a:bodyPr wrap="square" rtlCol="0">
            <a:spAutoFit/>
          </a:bodyPr>
          <a:lstStyle/>
          <a:p>
            <a:r>
              <a:rPr lang="en-US" dirty="0"/>
              <a:t>2b</a:t>
            </a:r>
          </a:p>
        </p:txBody>
      </p:sp>
      <p:graphicFrame>
        <p:nvGraphicFramePr>
          <p:cNvPr id="17" name="Table 16">
            <a:extLst>
              <a:ext uri="{FF2B5EF4-FFF2-40B4-BE49-F238E27FC236}">
                <a16:creationId xmlns:a16="http://schemas.microsoft.com/office/drawing/2014/main" id="{51B2F41E-08B8-360B-2196-4797A6F974EF}"/>
              </a:ext>
            </a:extLst>
          </p:cNvPr>
          <p:cNvGraphicFramePr>
            <a:graphicFrameLocks noGrp="1"/>
          </p:cNvGraphicFramePr>
          <p:nvPr>
            <p:extLst>
              <p:ext uri="{D42A27DB-BD31-4B8C-83A1-F6EECF244321}">
                <p14:modId xmlns:p14="http://schemas.microsoft.com/office/powerpoint/2010/main" val="1526352078"/>
              </p:ext>
            </p:extLst>
          </p:nvPr>
        </p:nvGraphicFramePr>
        <p:xfrm>
          <a:off x="4045662" y="3896657"/>
          <a:ext cx="731520" cy="7315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347935839"/>
                    </a:ext>
                  </a:extLst>
                </a:gridCol>
                <a:gridCol w="365760">
                  <a:extLst>
                    <a:ext uri="{9D8B030D-6E8A-4147-A177-3AD203B41FA5}">
                      <a16:colId xmlns:a16="http://schemas.microsoft.com/office/drawing/2014/main" val="1864979537"/>
                    </a:ext>
                  </a:extLst>
                </a:gridCol>
              </a:tblGrid>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extLst>
                  <a:ext uri="{0D108BD9-81ED-4DB2-BD59-A6C34878D82A}">
                    <a16:rowId xmlns:a16="http://schemas.microsoft.com/office/drawing/2014/main" val="2698778073"/>
                  </a:ext>
                </a:extLst>
              </a:tr>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7C"/>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887"/>
                    </a:solidFill>
                  </a:tcPr>
                </a:tc>
                <a:extLst>
                  <a:ext uri="{0D108BD9-81ED-4DB2-BD59-A6C34878D82A}">
                    <a16:rowId xmlns:a16="http://schemas.microsoft.com/office/drawing/2014/main" val="194446890"/>
                  </a:ext>
                </a:extLst>
              </a:tr>
            </a:tbl>
          </a:graphicData>
        </a:graphic>
      </p:graphicFrame>
      <p:sp>
        <p:nvSpPr>
          <p:cNvPr id="19" name="TextBox 18">
            <a:extLst>
              <a:ext uri="{FF2B5EF4-FFF2-40B4-BE49-F238E27FC236}">
                <a16:creationId xmlns:a16="http://schemas.microsoft.com/office/drawing/2014/main" id="{90D85219-CAFA-7CDC-1979-18FC7844BA69}"/>
              </a:ext>
            </a:extLst>
          </p:cNvPr>
          <p:cNvSpPr txBox="1"/>
          <p:nvPr/>
        </p:nvSpPr>
        <p:spPr>
          <a:xfrm>
            <a:off x="-4502" y="4674186"/>
            <a:ext cx="3135723" cy="369332"/>
          </a:xfrm>
          <a:prstGeom prst="rect">
            <a:avLst/>
          </a:prstGeom>
          <a:noFill/>
        </p:spPr>
        <p:txBody>
          <a:bodyPr wrap="square" rtlCol="0">
            <a:spAutoFit/>
          </a:bodyPr>
          <a:lstStyle/>
          <a:p>
            <a:pPr algn="ctr"/>
            <a:r>
              <a:rPr lang="en-US" dirty="0"/>
              <a:t>……</a:t>
            </a:r>
          </a:p>
        </p:txBody>
      </p:sp>
      <p:graphicFrame>
        <p:nvGraphicFramePr>
          <p:cNvPr id="20" name="Table 19">
            <a:extLst>
              <a:ext uri="{FF2B5EF4-FFF2-40B4-BE49-F238E27FC236}">
                <a16:creationId xmlns:a16="http://schemas.microsoft.com/office/drawing/2014/main" id="{26B19040-FE9C-16F4-5F42-5CEB84920770}"/>
              </a:ext>
            </a:extLst>
          </p:cNvPr>
          <p:cNvGraphicFramePr>
            <a:graphicFrameLocks noGrp="1"/>
          </p:cNvGraphicFramePr>
          <p:nvPr>
            <p:extLst>
              <p:ext uri="{D42A27DB-BD31-4B8C-83A1-F6EECF244321}">
                <p14:modId xmlns:p14="http://schemas.microsoft.com/office/powerpoint/2010/main" val="1047384497"/>
              </p:ext>
            </p:extLst>
          </p:nvPr>
        </p:nvGraphicFramePr>
        <p:xfrm>
          <a:off x="4771192" y="3897121"/>
          <a:ext cx="731520" cy="7315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347935839"/>
                    </a:ext>
                  </a:extLst>
                </a:gridCol>
                <a:gridCol w="365760">
                  <a:extLst>
                    <a:ext uri="{9D8B030D-6E8A-4147-A177-3AD203B41FA5}">
                      <a16:colId xmlns:a16="http://schemas.microsoft.com/office/drawing/2014/main" val="1864979537"/>
                    </a:ext>
                  </a:extLst>
                </a:gridCol>
              </a:tblGrid>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778073"/>
                  </a:ext>
                </a:extLst>
              </a:tr>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94446890"/>
                  </a:ext>
                </a:extLst>
              </a:tr>
            </a:tbl>
          </a:graphicData>
        </a:graphic>
      </p:graphicFrame>
      <p:graphicFrame>
        <p:nvGraphicFramePr>
          <p:cNvPr id="21" name="Table 20">
            <a:extLst>
              <a:ext uri="{FF2B5EF4-FFF2-40B4-BE49-F238E27FC236}">
                <a16:creationId xmlns:a16="http://schemas.microsoft.com/office/drawing/2014/main" id="{92534D10-0D29-C4F7-A8E6-A8C401C616F5}"/>
              </a:ext>
            </a:extLst>
          </p:cNvPr>
          <p:cNvGraphicFramePr>
            <a:graphicFrameLocks noGrp="1"/>
          </p:cNvGraphicFramePr>
          <p:nvPr>
            <p:extLst>
              <p:ext uri="{D42A27DB-BD31-4B8C-83A1-F6EECF244321}">
                <p14:modId xmlns:p14="http://schemas.microsoft.com/office/powerpoint/2010/main" val="3758092804"/>
              </p:ext>
            </p:extLst>
          </p:nvPr>
        </p:nvGraphicFramePr>
        <p:xfrm>
          <a:off x="4045662" y="4625313"/>
          <a:ext cx="731520" cy="7315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347935839"/>
                    </a:ext>
                  </a:extLst>
                </a:gridCol>
                <a:gridCol w="365760">
                  <a:extLst>
                    <a:ext uri="{9D8B030D-6E8A-4147-A177-3AD203B41FA5}">
                      <a16:colId xmlns:a16="http://schemas.microsoft.com/office/drawing/2014/main" val="1864979537"/>
                    </a:ext>
                  </a:extLst>
                </a:gridCol>
              </a:tblGrid>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extLst>
                  <a:ext uri="{0D108BD9-81ED-4DB2-BD59-A6C34878D82A}">
                    <a16:rowId xmlns:a16="http://schemas.microsoft.com/office/drawing/2014/main" val="2698778073"/>
                  </a:ext>
                </a:extLst>
              </a:tr>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465"/>
                    </a:solidFill>
                  </a:tcPr>
                </a:tc>
                <a:extLst>
                  <a:ext uri="{0D108BD9-81ED-4DB2-BD59-A6C34878D82A}">
                    <a16:rowId xmlns:a16="http://schemas.microsoft.com/office/drawing/2014/main" val="194446890"/>
                  </a:ext>
                </a:extLst>
              </a:tr>
            </a:tbl>
          </a:graphicData>
        </a:graphic>
      </p:graphicFrame>
      <p:graphicFrame>
        <p:nvGraphicFramePr>
          <p:cNvPr id="22" name="Table 21">
            <a:extLst>
              <a:ext uri="{FF2B5EF4-FFF2-40B4-BE49-F238E27FC236}">
                <a16:creationId xmlns:a16="http://schemas.microsoft.com/office/drawing/2014/main" id="{84335EF5-7983-C455-24FA-F3748D6DEBCD}"/>
              </a:ext>
            </a:extLst>
          </p:cNvPr>
          <p:cNvGraphicFramePr>
            <a:graphicFrameLocks noGrp="1"/>
          </p:cNvGraphicFramePr>
          <p:nvPr>
            <p:extLst>
              <p:ext uri="{D42A27DB-BD31-4B8C-83A1-F6EECF244321}">
                <p14:modId xmlns:p14="http://schemas.microsoft.com/office/powerpoint/2010/main" val="4152513585"/>
              </p:ext>
            </p:extLst>
          </p:nvPr>
        </p:nvGraphicFramePr>
        <p:xfrm>
          <a:off x="4771192" y="4624576"/>
          <a:ext cx="731520" cy="7315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347935839"/>
                    </a:ext>
                  </a:extLst>
                </a:gridCol>
                <a:gridCol w="365760">
                  <a:extLst>
                    <a:ext uri="{9D8B030D-6E8A-4147-A177-3AD203B41FA5}">
                      <a16:colId xmlns:a16="http://schemas.microsoft.com/office/drawing/2014/main" val="1864979537"/>
                    </a:ext>
                  </a:extLst>
                </a:gridCol>
              </a:tblGrid>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8778073"/>
                  </a:ext>
                </a:extLst>
              </a:tr>
              <a:tr h="302409">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4446890"/>
                  </a:ext>
                </a:extLst>
              </a:tr>
            </a:tbl>
          </a:graphicData>
        </a:graphic>
      </p:graphicFrame>
      <p:sp>
        <p:nvSpPr>
          <p:cNvPr id="24" name="TextBox 23">
            <a:extLst>
              <a:ext uri="{FF2B5EF4-FFF2-40B4-BE49-F238E27FC236}">
                <a16:creationId xmlns:a16="http://schemas.microsoft.com/office/drawing/2014/main" id="{75230142-4FED-39B7-2AEF-A0003A342875}"/>
              </a:ext>
            </a:extLst>
          </p:cNvPr>
          <p:cNvSpPr txBox="1"/>
          <p:nvPr/>
        </p:nvSpPr>
        <p:spPr>
          <a:xfrm>
            <a:off x="7864683" y="4147522"/>
            <a:ext cx="3555653" cy="954107"/>
          </a:xfrm>
          <a:prstGeom prst="rect">
            <a:avLst/>
          </a:prstGeom>
          <a:noFill/>
        </p:spPr>
        <p:txBody>
          <a:bodyPr wrap="none" rtlCol="0">
            <a:spAutoFit/>
          </a:bodyPr>
          <a:lstStyle/>
          <a:p>
            <a:r>
              <a:rPr lang="en-US" sz="2800" dirty="0">
                <a:solidFill>
                  <a:srgbClr val="FF0000"/>
                </a:solidFill>
              </a:rPr>
              <a:t>Counter Subsampling</a:t>
            </a:r>
          </a:p>
          <a:p>
            <a:pPr algn="ctr"/>
            <a:r>
              <a:rPr lang="en-US" sz="2800" dirty="0">
                <a:solidFill>
                  <a:srgbClr val="FF0000"/>
                </a:solidFill>
              </a:rPr>
              <a:t>(dropping pixels)</a:t>
            </a:r>
          </a:p>
        </p:txBody>
      </p:sp>
      <p:sp>
        <p:nvSpPr>
          <p:cNvPr id="6" name="Slide Number Placeholder 5">
            <a:extLst>
              <a:ext uri="{FF2B5EF4-FFF2-40B4-BE49-F238E27FC236}">
                <a16:creationId xmlns:a16="http://schemas.microsoft.com/office/drawing/2014/main" id="{7537036A-7983-B9FF-1DBF-C0C135B5580D}"/>
              </a:ext>
            </a:extLst>
          </p:cNvPr>
          <p:cNvSpPr>
            <a:spLocks noGrp="1"/>
          </p:cNvSpPr>
          <p:nvPr>
            <p:ph type="sldNum" sz="quarter" idx="12"/>
          </p:nvPr>
        </p:nvSpPr>
        <p:spPr/>
        <p:txBody>
          <a:bodyPr/>
          <a:lstStyle/>
          <a:p>
            <a:fld id="{98C1BC04-B89C-D043-B48C-D12E72BB068E}" type="slidenum">
              <a:rPr lang="en-US" smtClean="0"/>
              <a:t>62</a:t>
            </a:fld>
            <a:endParaRPr lang="en-US"/>
          </a:p>
        </p:txBody>
      </p:sp>
    </p:spTree>
    <p:extLst>
      <p:ext uri="{BB962C8B-B14F-4D97-AF65-F5344CB8AC3E}">
        <p14:creationId xmlns:p14="http://schemas.microsoft.com/office/powerpoint/2010/main" val="3116428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5567F-21DB-706D-0BFD-93EB334A8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B37A1-2950-993D-C8A2-7EECF11DDE90}"/>
              </a:ext>
            </a:extLst>
          </p:cNvPr>
          <p:cNvSpPr>
            <a:spLocks noGrp="1"/>
          </p:cNvSpPr>
          <p:nvPr>
            <p:ph type="title"/>
          </p:nvPr>
        </p:nvSpPr>
        <p:spPr/>
        <p:txBody>
          <a:bodyPr/>
          <a:lstStyle/>
          <a:p>
            <a:r>
              <a:rPr lang="en-US" dirty="0" err="1"/>
              <a:t>Loseless</a:t>
            </a:r>
            <a:r>
              <a:rPr lang="en-US" dirty="0"/>
              <a:t> Embedding - Embed</a:t>
            </a:r>
          </a:p>
        </p:txBody>
      </p:sp>
      <p:sp>
        <p:nvSpPr>
          <p:cNvPr id="18" name="TextBox 17">
            <a:extLst>
              <a:ext uri="{FF2B5EF4-FFF2-40B4-BE49-F238E27FC236}">
                <a16:creationId xmlns:a16="http://schemas.microsoft.com/office/drawing/2014/main" id="{A5840C3B-118B-8C74-1644-FDDABDBB1DE4}"/>
              </a:ext>
            </a:extLst>
          </p:cNvPr>
          <p:cNvSpPr txBox="1"/>
          <p:nvPr/>
        </p:nvSpPr>
        <p:spPr>
          <a:xfrm>
            <a:off x="838200" y="1690688"/>
            <a:ext cx="10979096"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Map bit </a:t>
            </a:r>
            <a:r>
              <a:rPr lang="en-US" sz="2800" dirty="0">
                <a:solidFill>
                  <a:srgbClr val="056887"/>
                </a:solidFill>
              </a:rPr>
              <a:t>1</a:t>
            </a:r>
            <a:r>
              <a:rPr lang="en-US" sz="2800" dirty="0"/>
              <a:t> to pixel value </a:t>
            </a:r>
            <a:r>
              <a:rPr lang="en-US" sz="2800" dirty="0">
                <a:solidFill>
                  <a:srgbClr val="056887"/>
                </a:solidFill>
              </a:rPr>
              <a:t>255</a:t>
            </a:r>
            <a:r>
              <a:rPr lang="en-US" sz="2800" dirty="0"/>
              <a:t>, and bit </a:t>
            </a:r>
            <a:r>
              <a:rPr lang="en-US" sz="2800" dirty="0">
                <a:solidFill>
                  <a:srgbClr val="056887"/>
                </a:solidFill>
              </a:rPr>
              <a:t>0</a:t>
            </a:r>
            <a:r>
              <a:rPr lang="en-US" sz="2800" dirty="0"/>
              <a:t> to pixel value </a:t>
            </a:r>
            <a:r>
              <a:rPr lang="en-US" sz="2800" dirty="0">
                <a:solidFill>
                  <a:srgbClr val="056887"/>
                </a:solidFill>
              </a:rPr>
              <a:t>0</a:t>
            </a:r>
          </a:p>
          <a:p>
            <a:pPr marL="285750" indent="-285750">
              <a:buFont typeface="Arial" panose="020B0604020202020204" pitchFamily="34" charset="0"/>
              <a:buChar char="•"/>
            </a:pPr>
            <a:r>
              <a:rPr lang="en-US" sz="2800" dirty="0"/>
              <a:t>Grouping pixels into an image. </a:t>
            </a:r>
            <a:r>
              <a:rPr lang="en-US" sz="2400" dirty="0"/>
              <a:t>(Each pixel in image can have 3 pixel values)</a:t>
            </a:r>
          </a:p>
          <a:p>
            <a:pPr marL="285750" indent="-285750">
              <a:buFont typeface="Arial" panose="020B0604020202020204" pitchFamily="34" charset="0"/>
              <a:buChar char="•"/>
            </a:pPr>
            <a:r>
              <a:rPr lang="en-US" sz="2800" dirty="0"/>
              <a:t>Enlarge the image by </a:t>
            </a:r>
            <a:r>
              <a:rPr lang="en-US" sz="2800" dirty="0">
                <a:solidFill>
                  <a:srgbClr val="056887"/>
                </a:solidFill>
              </a:rPr>
              <a:t>2x2</a:t>
            </a:r>
          </a:p>
        </p:txBody>
      </p:sp>
      <p:sp>
        <p:nvSpPr>
          <p:cNvPr id="3" name="Title 1">
            <a:extLst>
              <a:ext uri="{FF2B5EF4-FFF2-40B4-BE49-F238E27FC236}">
                <a16:creationId xmlns:a16="http://schemas.microsoft.com/office/drawing/2014/main" id="{74D8130E-5E06-4DA3-47F2-3FC0BC214480}"/>
              </a:ext>
            </a:extLst>
          </p:cNvPr>
          <p:cNvSpPr txBox="1">
            <a:spLocks/>
          </p:cNvSpPr>
          <p:nvPr/>
        </p:nvSpPr>
        <p:spPr>
          <a:xfrm>
            <a:off x="838200" y="28705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Loseless</a:t>
            </a:r>
            <a:r>
              <a:rPr lang="en-US" dirty="0"/>
              <a:t> Embedding - Extract</a:t>
            </a:r>
          </a:p>
        </p:txBody>
      </p:sp>
      <p:sp>
        <p:nvSpPr>
          <p:cNvPr id="4" name="TextBox 3">
            <a:extLst>
              <a:ext uri="{FF2B5EF4-FFF2-40B4-BE49-F238E27FC236}">
                <a16:creationId xmlns:a16="http://schemas.microsoft.com/office/drawing/2014/main" id="{752F1B13-73B8-D175-E783-0030BF5E66BC}"/>
              </a:ext>
            </a:extLst>
          </p:cNvPr>
          <p:cNvSpPr txBox="1"/>
          <p:nvPr/>
        </p:nvSpPr>
        <p:spPr>
          <a:xfrm>
            <a:off x="838200" y="4104555"/>
            <a:ext cx="9867253"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Shrink the image to ¼ of its original size</a:t>
            </a:r>
            <a:endParaRPr lang="en-US" sz="2800" dirty="0">
              <a:solidFill>
                <a:srgbClr val="056887"/>
              </a:solidFill>
            </a:endParaRPr>
          </a:p>
          <a:p>
            <a:pPr marL="285750" indent="-285750">
              <a:buFont typeface="Arial" panose="020B0604020202020204" pitchFamily="34" charset="0"/>
              <a:buChar char="•"/>
            </a:pPr>
            <a:r>
              <a:rPr lang="en-US" sz="2800" dirty="0"/>
              <a:t>Dissemble the image into list of pixel values</a:t>
            </a:r>
            <a:endParaRPr lang="en-US" sz="2400" dirty="0"/>
          </a:p>
          <a:p>
            <a:pPr marL="285750" indent="-285750">
              <a:buFont typeface="Arial" panose="020B0604020202020204" pitchFamily="34" charset="0"/>
              <a:buChar char="•"/>
            </a:pPr>
            <a:r>
              <a:rPr lang="en-US" sz="2800" dirty="0"/>
              <a:t>Map pixel value </a:t>
            </a:r>
            <a:r>
              <a:rPr lang="en-US" sz="2800" dirty="0">
                <a:solidFill>
                  <a:srgbClr val="056887"/>
                </a:solidFill>
              </a:rPr>
              <a:t>127-255 </a:t>
            </a:r>
            <a:r>
              <a:rPr lang="en-US" sz="2800" dirty="0"/>
              <a:t>to</a:t>
            </a:r>
            <a:r>
              <a:rPr lang="en-US" sz="2800" dirty="0">
                <a:solidFill>
                  <a:srgbClr val="056887"/>
                </a:solidFill>
              </a:rPr>
              <a:t> </a:t>
            </a:r>
            <a:r>
              <a:rPr lang="en-US" sz="2800" dirty="0"/>
              <a:t>bit </a:t>
            </a:r>
            <a:r>
              <a:rPr lang="en-US" sz="2800" dirty="0">
                <a:solidFill>
                  <a:srgbClr val="056887"/>
                </a:solidFill>
              </a:rPr>
              <a:t>1</a:t>
            </a:r>
            <a:r>
              <a:rPr lang="en-US" sz="2800" dirty="0"/>
              <a:t>, and pixel value </a:t>
            </a:r>
            <a:r>
              <a:rPr lang="en-US" sz="2800" dirty="0">
                <a:solidFill>
                  <a:srgbClr val="056887"/>
                </a:solidFill>
              </a:rPr>
              <a:t>0-126 </a:t>
            </a:r>
            <a:r>
              <a:rPr lang="en-US" sz="2800" dirty="0"/>
              <a:t>to bit 0</a:t>
            </a:r>
            <a:endParaRPr lang="en-US" sz="2800" dirty="0">
              <a:solidFill>
                <a:srgbClr val="056887"/>
              </a:solidFill>
            </a:endParaRPr>
          </a:p>
        </p:txBody>
      </p:sp>
      <p:sp>
        <p:nvSpPr>
          <p:cNvPr id="5" name="Slide Number Placeholder 4">
            <a:extLst>
              <a:ext uri="{FF2B5EF4-FFF2-40B4-BE49-F238E27FC236}">
                <a16:creationId xmlns:a16="http://schemas.microsoft.com/office/drawing/2014/main" id="{92AE3B09-84EA-9611-35CC-E06EE5B6483B}"/>
              </a:ext>
            </a:extLst>
          </p:cNvPr>
          <p:cNvSpPr>
            <a:spLocks noGrp="1"/>
          </p:cNvSpPr>
          <p:nvPr>
            <p:ph type="sldNum" sz="quarter" idx="12"/>
          </p:nvPr>
        </p:nvSpPr>
        <p:spPr/>
        <p:txBody>
          <a:bodyPr/>
          <a:lstStyle/>
          <a:p>
            <a:fld id="{98C1BC04-B89C-D043-B48C-D12E72BB068E}" type="slidenum">
              <a:rPr lang="en-US" smtClean="0"/>
              <a:t>63</a:t>
            </a:fld>
            <a:endParaRPr lang="en-US"/>
          </a:p>
        </p:txBody>
      </p:sp>
    </p:spTree>
    <p:extLst>
      <p:ext uri="{BB962C8B-B14F-4D97-AF65-F5344CB8AC3E}">
        <p14:creationId xmlns:p14="http://schemas.microsoft.com/office/powerpoint/2010/main" val="2717986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D170-431D-6ED9-2060-EA9D8F0B97C6}"/>
              </a:ext>
            </a:extLst>
          </p:cNvPr>
          <p:cNvSpPr>
            <a:spLocks noGrp="1"/>
          </p:cNvSpPr>
          <p:nvPr>
            <p:ph type="title"/>
          </p:nvPr>
        </p:nvSpPr>
        <p:spPr/>
        <p:txBody>
          <a:bodyPr/>
          <a:lstStyle/>
          <a:p>
            <a:r>
              <a:rPr lang="en-US" dirty="0"/>
              <a:t>Artifact</a:t>
            </a:r>
          </a:p>
        </p:txBody>
      </p:sp>
      <p:pic>
        <p:nvPicPr>
          <p:cNvPr id="1026" name="Picture 2" descr="image">
            <a:extLst>
              <a:ext uri="{FF2B5EF4-FFF2-40B4-BE49-F238E27FC236}">
                <a16:creationId xmlns:a16="http://schemas.microsoft.com/office/drawing/2014/main" id="{7B695C6F-D142-FB3D-A137-D471D9C1A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52876"/>
            <a:ext cx="2074499" cy="21581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C8183C-F15B-E253-0F90-DC13C176D6AD}"/>
              </a:ext>
            </a:extLst>
          </p:cNvPr>
          <p:cNvSpPr txBox="1"/>
          <p:nvPr/>
        </p:nvSpPr>
        <p:spPr>
          <a:xfrm>
            <a:off x="838200" y="1748511"/>
            <a:ext cx="7001725" cy="523220"/>
          </a:xfrm>
          <a:prstGeom prst="rect">
            <a:avLst/>
          </a:prstGeom>
          <a:noFill/>
        </p:spPr>
        <p:txBody>
          <a:bodyPr wrap="none" rtlCol="0">
            <a:spAutoFit/>
          </a:bodyPr>
          <a:lstStyle/>
          <a:p>
            <a:r>
              <a:rPr lang="en-US" sz="2800" dirty="0"/>
              <a:t>We implemented a Chrome browser plug-in.</a:t>
            </a:r>
          </a:p>
        </p:txBody>
      </p:sp>
      <p:pic>
        <p:nvPicPr>
          <p:cNvPr id="1032" name="Picture 8">
            <a:extLst>
              <a:ext uri="{FF2B5EF4-FFF2-40B4-BE49-F238E27FC236}">
                <a16:creationId xmlns:a16="http://schemas.microsoft.com/office/drawing/2014/main" id="{BA7DFAB0-ED24-8247-E370-15A1C28F3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7223" y="2585968"/>
            <a:ext cx="2045139" cy="24429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extLst>
              <a:ext uri="{FF2B5EF4-FFF2-40B4-BE49-F238E27FC236}">
                <a16:creationId xmlns:a16="http://schemas.microsoft.com/office/drawing/2014/main" id="{EDAE2CBE-7195-0DC1-BA43-C5B188996D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601"/>
          <a:stretch>
            <a:fillRect/>
          </a:stretch>
        </p:blipFill>
        <p:spPr bwMode="auto">
          <a:xfrm>
            <a:off x="3582711" y="2990365"/>
            <a:ext cx="2074500" cy="14831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a:extLst>
              <a:ext uri="{FF2B5EF4-FFF2-40B4-BE49-F238E27FC236}">
                <a16:creationId xmlns:a16="http://schemas.microsoft.com/office/drawing/2014/main" id="{D2D58195-A91E-EF35-1A97-24B332014D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709" r="24205"/>
          <a:stretch>
            <a:fillRect/>
          </a:stretch>
        </p:blipFill>
        <p:spPr bwMode="auto">
          <a:xfrm>
            <a:off x="8629360" y="2819028"/>
            <a:ext cx="3231078" cy="205732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BBDA8CA-73E8-E541-44FF-0F65987DB78F}"/>
              </a:ext>
            </a:extLst>
          </p:cNvPr>
          <p:cNvSpPr>
            <a:spLocks noGrp="1"/>
          </p:cNvSpPr>
          <p:nvPr>
            <p:ph type="sldNum" sz="quarter" idx="12"/>
          </p:nvPr>
        </p:nvSpPr>
        <p:spPr/>
        <p:txBody>
          <a:bodyPr/>
          <a:lstStyle/>
          <a:p>
            <a:fld id="{98C1BC04-B89C-D043-B48C-D12E72BB068E}" type="slidenum">
              <a:rPr lang="en-US" smtClean="0"/>
              <a:t>64</a:t>
            </a:fld>
            <a:endParaRPr lang="en-US"/>
          </a:p>
        </p:txBody>
      </p:sp>
    </p:spTree>
    <p:extLst>
      <p:ext uri="{BB962C8B-B14F-4D97-AF65-F5344CB8AC3E}">
        <p14:creationId xmlns:p14="http://schemas.microsoft.com/office/powerpoint/2010/main" val="2632019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FE32-6417-3F09-9989-E70FB6EDC8F7}"/>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477CCA4E-B8F9-223C-9698-5B5AFB5876F3}"/>
              </a:ext>
            </a:extLst>
          </p:cNvPr>
          <p:cNvSpPr>
            <a:spLocks noGrp="1"/>
          </p:cNvSpPr>
          <p:nvPr>
            <p:ph idx="1"/>
          </p:nvPr>
        </p:nvSpPr>
        <p:spPr/>
        <p:txBody>
          <a:bodyPr/>
          <a:lstStyle/>
          <a:p>
            <a:r>
              <a:rPr lang="en-US" dirty="0"/>
              <a:t>Can one further improve decryption quality? Maybe use another secure encryption method?</a:t>
            </a:r>
          </a:p>
          <a:p>
            <a:r>
              <a:rPr lang="en-US" dirty="0"/>
              <a:t>Can one find better feature extractors and a better trade-off between security and correctness?</a:t>
            </a:r>
          </a:p>
        </p:txBody>
      </p:sp>
      <p:sp>
        <p:nvSpPr>
          <p:cNvPr id="4" name="Slide Number Placeholder 3">
            <a:extLst>
              <a:ext uri="{FF2B5EF4-FFF2-40B4-BE49-F238E27FC236}">
                <a16:creationId xmlns:a16="http://schemas.microsoft.com/office/drawing/2014/main" id="{F7B80616-CCAC-9D5F-D8E4-F7E867BF1A3E}"/>
              </a:ext>
            </a:extLst>
          </p:cNvPr>
          <p:cNvSpPr>
            <a:spLocks noGrp="1"/>
          </p:cNvSpPr>
          <p:nvPr>
            <p:ph type="sldNum" sz="quarter" idx="12"/>
          </p:nvPr>
        </p:nvSpPr>
        <p:spPr/>
        <p:txBody>
          <a:bodyPr/>
          <a:lstStyle/>
          <a:p>
            <a:fld id="{98C1BC04-B89C-D043-B48C-D12E72BB068E}" type="slidenum">
              <a:rPr lang="en-US" smtClean="0"/>
              <a:t>65</a:t>
            </a:fld>
            <a:endParaRPr lang="en-US"/>
          </a:p>
        </p:txBody>
      </p:sp>
    </p:spTree>
    <p:extLst>
      <p:ext uri="{BB962C8B-B14F-4D97-AF65-F5344CB8AC3E}">
        <p14:creationId xmlns:p14="http://schemas.microsoft.com/office/powerpoint/2010/main" val="19765452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elcome to the Year 1 Phonics Meeting ...">
            <a:extLst>
              <a:ext uri="{FF2B5EF4-FFF2-40B4-BE49-F238E27FC236}">
                <a16:creationId xmlns:a16="http://schemas.microsoft.com/office/drawing/2014/main" id="{CC7EBC7C-DF6D-1D76-9192-472AF9D85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266" y="4268183"/>
            <a:ext cx="2970080" cy="2224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6B9B89-2D72-7856-DBAD-42DE790B8F89}"/>
              </a:ext>
            </a:extLst>
          </p:cNvPr>
          <p:cNvSpPr txBox="1"/>
          <p:nvPr/>
        </p:nvSpPr>
        <p:spPr>
          <a:xfrm>
            <a:off x="838200" y="6038022"/>
            <a:ext cx="5059018" cy="646331"/>
          </a:xfrm>
          <a:prstGeom prst="rect">
            <a:avLst/>
          </a:prstGeom>
          <a:noFill/>
        </p:spPr>
        <p:txBody>
          <a:bodyPr wrap="square" rtlCol="0">
            <a:spAutoFit/>
          </a:bodyPr>
          <a:lstStyle/>
          <a:p>
            <a:r>
              <a:rPr lang="en-US" dirty="0"/>
              <a:t>Our code will be available at </a:t>
            </a:r>
            <a:r>
              <a:rPr lang="en-US" dirty="0" err="1"/>
              <a:t>iacr</a:t>
            </a:r>
            <a:r>
              <a:rPr lang="en-US" dirty="0"/>
              <a:t> artifacts</a:t>
            </a:r>
          </a:p>
          <a:p>
            <a:r>
              <a:rPr lang="en-US" dirty="0"/>
              <a:t>We will upload our paper to </a:t>
            </a:r>
            <a:r>
              <a:rPr lang="en-US" dirty="0" err="1"/>
              <a:t>eprint</a:t>
            </a:r>
            <a:r>
              <a:rPr lang="en-US" dirty="0"/>
              <a:t> soon.</a:t>
            </a:r>
          </a:p>
        </p:txBody>
      </p:sp>
      <p:sp>
        <p:nvSpPr>
          <p:cNvPr id="6" name="TextBox 5">
            <a:extLst>
              <a:ext uri="{FF2B5EF4-FFF2-40B4-BE49-F238E27FC236}">
                <a16:creationId xmlns:a16="http://schemas.microsoft.com/office/drawing/2014/main" id="{65D025BA-CBFD-F6EC-A86E-EE587497DC87}"/>
              </a:ext>
            </a:extLst>
          </p:cNvPr>
          <p:cNvSpPr txBox="1"/>
          <p:nvPr/>
        </p:nvSpPr>
        <p:spPr>
          <a:xfrm>
            <a:off x="606536" y="891426"/>
            <a:ext cx="11126118" cy="3139321"/>
          </a:xfrm>
          <a:prstGeom prst="rect">
            <a:avLst/>
          </a:prstGeom>
          <a:noFill/>
        </p:spPr>
        <p:txBody>
          <a:bodyPr wrap="square" rtlCol="0">
            <a:spAutoFit/>
          </a:bodyPr>
          <a:lstStyle/>
          <a:p>
            <a:r>
              <a:rPr lang="en-US" sz="4000" dirty="0">
                <a:latin typeface="+mj-lt"/>
              </a:rPr>
              <a:t>Summary:</a:t>
            </a:r>
          </a:p>
          <a:p>
            <a:endParaRPr lang="en-US" sz="2000" dirty="0"/>
          </a:p>
          <a:p>
            <a:pPr marL="342900" indent="-342900">
              <a:buFont typeface="Arial" panose="020B0604020202020204" pitchFamily="34" charset="0"/>
              <a:buChar char="•"/>
            </a:pPr>
            <a:r>
              <a:rPr lang="en-US" sz="2400" dirty="0"/>
              <a:t>We present a new </a:t>
            </a:r>
            <a:r>
              <a:rPr lang="en-US" altLang="zh-CN" sz="2400" dirty="0"/>
              <a:t>primitive</a:t>
            </a:r>
            <a:r>
              <a:rPr lang="en-US" sz="2400" dirty="0"/>
              <a:t> specifically for </a:t>
            </a:r>
            <a:r>
              <a:rPr lang="en-US" sz="2400" dirty="0">
                <a:solidFill>
                  <a:srgbClr val="FF0000"/>
                </a:solidFill>
              </a:rPr>
              <a:t>authenticated image encryption</a:t>
            </a:r>
            <a:r>
              <a:rPr lang="en-US" sz="2400" dirty="0"/>
              <a:t> that is </a:t>
            </a:r>
            <a:r>
              <a:rPr lang="en-US" sz="2400" dirty="0">
                <a:solidFill>
                  <a:srgbClr val="005D7C"/>
                </a:solidFill>
              </a:rPr>
              <a:t>format-preserving</a:t>
            </a:r>
            <a:r>
              <a:rPr lang="en-US" sz="2400" dirty="0"/>
              <a:t> and </a:t>
            </a:r>
            <a:r>
              <a:rPr lang="en-US" sz="2400" dirty="0">
                <a:solidFill>
                  <a:srgbClr val="005D7C"/>
                </a:solidFill>
              </a:rPr>
              <a:t>compression-tolerating</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give a construction for the most widely used compression algorithm </a:t>
            </a:r>
            <a:r>
              <a:rPr lang="en-US" sz="2400" dirty="0">
                <a:solidFill>
                  <a:srgbClr val="005D7C"/>
                </a:solidFill>
              </a:rPr>
              <a:t>JPEG</a:t>
            </a:r>
            <a:r>
              <a:rPr lang="en-US" sz="2400" dirty="0"/>
              <a:t> and </a:t>
            </a:r>
            <a:r>
              <a:rPr lang="en-US" sz="2400" dirty="0">
                <a:solidFill>
                  <a:srgbClr val="FF0000"/>
                </a:solidFill>
              </a:rPr>
              <a:t>prove</a:t>
            </a:r>
            <a:r>
              <a:rPr lang="en-US" sz="2400" dirty="0"/>
              <a:t> that our construction is </a:t>
            </a:r>
            <a:r>
              <a:rPr lang="en-US" sz="2400" dirty="0">
                <a:solidFill>
                  <a:srgbClr val="FF0000"/>
                </a:solidFill>
              </a:rPr>
              <a:t>secure</a:t>
            </a:r>
            <a:r>
              <a:rPr lang="en-US" sz="2400" dirty="0"/>
              <a:t>. </a:t>
            </a:r>
          </a:p>
          <a:p>
            <a:pPr marL="285750" indent="-28575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61B3A889-97DB-EEE8-5873-7F3826B23F77}"/>
              </a:ext>
            </a:extLst>
          </p:cNvPr>
          <p:cNvSpPr>
            <a:spLocks noGrp="1"/>
          </p:cNvSpPr>
          <p:nvPr>
            <p:ph type="sldNum" sz="quarter" idx="12"/>
          </p:nvPr>
        </p:nvSpPr>
        <p:spPr/>
        <p:txBody>
          <a:bodyPr/>
          <a:lstStyle/>
          <a:p>
            <a:fld id="{98C1BC04-B89C-D043-B48C-D12E72BB068E}" type="slidenum">
              <a:rPr lang="en-US" smtClean="0"/>
              <a:t>66</a:t>
            </a:fld>
            <a:endParaRPr lang="en-US"/>
          </a:p>
        </p:txBody>
      </p:sp>
    </p:spTree>
    <p:extLst>
      <p:ext uri="{BB962C8B-B14F-4D97-AF65-F5344CB8AC3E}">
        <p14:creationId xmlns:p14="http://schemas.microsoft.com/office/powerpoint/2010/main" val="74367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AF44-C9C1-A4E0-B269-107326605C57}"/>
              </a:ext>
            </a:extLst>
          </p:cNvPr>
          <p:cNvSpPr>
            <a:spLocks noGrp="1"/>
          </p:cNvSpPr>
          <p:nvPr>
            <p:ph type="title"/>
          </p:nvPr>
        </p:nvSpPr>
        <p:spPr/>
        <p:txBody>
          <a:bodyPr/>
          <a:lstStyle/>
          <a:p>
            <a:r>
              <a:rPr lang="en-US" dirty="0"/>
              <a:t>Prior Work</a:t>
            </a:r>
          </a:p>
        </p:txBody>
      </p:sp>
      <p:sp>
        <p:nvSpPr>
          <p:cNvPr id="3" name="Content Placeholder 2">
            <a:extLst>
              <a:ext uri="{FF2B5EF4-FFF2-40B4-BE49-F238E27FC236}">
                <a16:creationId xmlns:a16="http://schemas.microsoft.com/office/drawing/2014/main" id="{692C3DB0-FCB7-C591-A2E6-BF63E931E5D6}"/>
              </a:ext>
            </a:extLst>
          </p:cNvPr>
          <p:cNvSpPr>
            <a:spLocks noGrp="1"/>
          </p:cNvSpPr>
          <p:nvPr>
            <p:ph idx="1"/>
          </p:nvPr>
        </p:nvSpPr>
        <p:spPr/>
        <p:txBody>
          <a:bodyPr/>
          <a:lstStyle/>
          <a:p>
            <a:r>
              <a:rPr lang="en-US" dirty="0"/>
              <a:t>Enormous existing work in signal processing community include </a:t>
            </a:r>
            <a:r>
              <a:rPr lang="en-US" dirty="0">
                <a:solidFill>
                  <a:srgbClr val="005D7C"/>
                </a:solidFill>
              </a:rPr>
              <a:t>permuting</a:t>
            </a:r>
            <a:r>
              <a:rPr lang="en-US" dirty="0"/>
              <a:t> image pixels and </a:t>
            </a:r>
            <a:r>
              <a:rPr lang="en-US" dirty="0">
                <a:solidFill>
                  <a:srgbClr val="005D7C"/>
                </a:solidFill>
              </a:rPr>
              <a:t>chaotic-mapped</a:t>
            </a:r>
            <a:r>
              <a:rPr lang="en-US" dirty="0"/>
              <a:t> based approaches.</a:t>
            </a:r>
          </a:p>
          <a:p>
            <a:r>
              <a:rPr lang="en-US" dirty="0"/>
              <a:t>Unfortunately, </a:t>
            </a:r>
            <a:r>
              <a:rPr lang="en-US" dirty="0">
                <a:solidFill>
                  <a:srgbClr val="FF0000"/>
                </a:solidFill>
              </a:rPr>
              <a:t>none</a:t>
            </a:r>
            <a:r>
              <a:rPr lang="en-US" dirty="0"/>
              <a:t> of these work have </a:t>
            </a:r>
            <a:r>
              <a:rPr lang="en-US" dirty="0">
                <a:solidFill>
                  <a:srgbClr val="005D7C"/>
                </a:solidFill>
              </a:rPr>
              <a:t>formal security analyses</a:t>
            </a:r>
            <a:r>
              <a:rPr lang="en-US" dirty="0"/>
              <a:t>. Schemes that </a:t>
            </a:r>
            <a:r>
              <a:rPr lang="en-US" dirty="0">
                <a:solidFill>
                  <a:srgbClr val="005D7C"/>
                </a:solidFill>
              </a:rPr>
              <a:t>permute</a:t>
            </a:r>
            <a:r>
              <a:rPr lang="en-US" dirty="0"/>
              <a:t> pixels are shown to be </a:t>
            </a:r>
            <a:r>
              <a:rPr lang="en-US" dirty="0">
                <a:solidFill>
                  <a:srgbClr val="FF0000"/>
                </a:solidFill>
              </a:rPr>
              <a:t>vulnerable</a:t>
            </a:r>
            <a:r>
              <a:rPr lang="en-US" dirty="0"/>
              <a:t> against “</a:t>
            </a:r>
            <a:r>
              <a:rPr lang="en-US" dirty="0" err="1"/>
              <a:t>JigSaw</a:t>
            </a:r>
            <a:r>
              <a:rPr lang="en-US" dirty="0"/>
              <a:t> Attack”, which can </a:t>
            </a:r>
            <a:r>
              <a:rPr lang="en-US" dirty="0">
                <a:solidFill>
                  <a:srgbClr val="FF0000"/>
                </a:solidFill>
              </a:rPr>
              <a:t>recover part of the original image </a:t>
            </a:r>
            <a:r>
              <a:rPr lang="en-US" dirty="0"/>
              <a:t>from the ciphertext image.</a:t>
            </a:r>
          </a:p>
          <a:p>
            <a:r>
              <a:rPr lang="en-US" dirty="0"/>
              <a:t>Koh et. al proved the </a:t>
            </a:r>
            <a:r>
              <a:rPr lang="en-US" dirty="0">
                <a:solidFill>
                  <a:srgbClr val="005D7C"/>
                </a:solidFill>
              </a:rPr>
              <a:t>permutation</a:t>
            </a:r>
            <a:r>
              <a:rPr lang="en-US" dirty="0"/>
              <a:t> method is secure against </a:t>
            </a:r>
            <a:r>
              <a:rPr lang="en-US" dirty="0">
                <a:solidFill>
                  <a:srgbClr val="005D7C"/>
                </a:solidFill>
              </a:rPr>
              <a:t>weak brute-force attacker. </a:t>
            </a:r>
          </a:p>
        </p:txBody>
      </p:sp>
      <p:sp>
        <p:nvSpPr>
          <p:cNvPr id="4" name="Slide Number Placeholder 3">
            <a:extLst>
              <a:ext uri="{FF2B5EF4-FFF2-40B4-BE49-F238E27FC236}">
                <a16:creationId xmlns:a16="http://schemas.microsoft.com/office/drawing/2014/main" id="{E1CD628C-DB11-59C6-21B6-BD458A295174}"/>
              </a:ext>
            </a:extLst>
          </p:cNvPr>
          <p:cNvSpPr>
            <a:spLocks noGrp="1"/>
          </p:cNvSpPr>
          <p:nvPr>
            <p:ph type="sldNum" sz="quarter" idx="12"/>
          </p:nvPr>
        </p:nvSpPr>
        <p:spPr/>
        <p:txBody>
          <a:bodyPr/>
          <a:lstStyle/>
          <a:p>
            <a:fld id="{98C1BC04-B89C-D043-B48C-D12E72BB068E}" type="slidenum">
              <a:rPr lang="en-US" smtClean="0"/>
              <a:t>7</a:t>
            </a:fld>
            <a:endParaRPr lang="en-US"/>
          </a:p>
        </p:txBody>
      </p:sp>
    </p:spTree>
    <p:extLst>
      <p:ext uri="{BB962C8B-B14F-4D97-AF65-F5344CB8AC3E}">
        <p14:creationId xmlns:p14="http://schemas.microsoft.com/office/powerpoint/2010/main" val="273170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1F60-3966-7F98-26AF-55CCBFAD8BB4}"/>
              </a:ext>
            </a:extLst>
          </p:cNvPr>
          <p:cNvSpPr>
            <a:spLocks noGrp="1"/>
          </p:cNvSpPr>
          <p:nvPr>
            <p:ph type="title"/>
          </p:nvPr>
        </p:nvSpPr>
        <p:spPr/>
        <p:txBody>
          <a:bodyPr/>
          <a:lstStyle/>
          <a:p>
            <a:r>
              <a:rPr lang="en-US" dirty="0"/>
              <a:t>Our Focus</a:t>
            </a:r>
          </a:p>
        </p:txBody>
      </p:sp>
      <p:sp>
        <p:nvSpPr>
          <p:cNvPr id="3" name="Content Placeholder 2">
            <a:extLst>
              <a:ext uri="{FF2B5EF4-FFF2-40B4-BE49-F238E27FC236}">
                <a16:creationId xmlns:a16="http://schemas.microsoft.com/office/drawing/2014/main" id="{BC3DD7C0-AE93-AC1A-6D94-F6BC3511D096}"/>
              </a:ext>
            </a:extLst>
          </p:cNvPr>
          <p:cNvSpPr>
            <a:spLocks noGrp="1"/>
          </p:cNvSpPr>
          <p:nvPr>
            <p:ph idx="1"/>
          </p:nvPr>
        </p:nvSpPr>
        <p:spPr/>
        <p:txBody>
          <a:bodyPr/>
          <a:lstStyle/>
          <a:p>
            <a:r>
              <a:rPr lang="en-US" dirty="0"/>
              <a:t>We want to have </a:t>
            </a:r>
            <a:r>
              <a:rPr lang="en-US" altLang="en-US" dirty="0"/>
              <a:t>end-to-end image encryption applications where ciphertexts images are compressed by servers.</a:t>
            </a:r>
            <a:endParaRPr lang="en-US" dirty="0"/>
          </a:p>
          <a:p>
            <a:r>
              <a:rPr lang="en-US" dirty="0"/>
              <a:t>We present a new </a:t>
            </a:r>
            <a:r>
              <a:rPr lang="en-US" altLang="zh-CN" dirty="0"/>
              <a:t>primitive called “</a:t>
            </a:r>
            <a:r>
              <a:rPr lang="en-US" dirty="0">
                <a:solidFill>
                  <a:srgbClr val="005D7C"/>
                </a:solidFill>
              </a:rPr>
              <a:t>authenticated image encryption</a:t>
            </a:r>
            <a:r>
              <a:rPr lang="en-US" dirty="0"/>
              <a:t>” </a:t>
            </a:r>
            <a:r>
              <a:rPr lang="en-US" altLang="en-US" dirty="0"/>
              <a:t>that </a:t>
            </a:r>
            <a:r>
              <a:rPr lang="en-US" dirty="0"/>
              <a:t>is </a:t>
            </a:r>
            <a:r>
              <a:rPr lang="en-US" dirty="0">
                <a:solidFill>
                  <a:srgbClr val="005D7C"/>
                </a:solidFill>
              </a:rPr>
              <a:t>format-preserving</a:t>
            </a:r>
            <a:r>
              <a:rPr lang="en-US" dirty="0"/>
              <a:t> and </a:t>
            </a:r>
            <a:r>
              <a:rPr lang="en-US" dirty="0">
                <a:solidFill>
                  <a:srgbClr val="005D7C"/>
                </a:solidFill>
              </a:rPr>
              <a:t>compression-tolerating</a:t>
            </a:r>
            <a:r>
              <a:rPr lang="en-US" dirty="0"/>
              <a:t>.</a:t>
            </a:r>
          </a:p>
          <a:p>
            <a:r>
              <a:rPr lang="en-US" dirty="0"/>
              <a:t>We give a construction for the most widely used compression algorithm </a:t>
            </a:r>
            <a:r>
              <a:rPr lang="en-US" dirty="0">
                <a:solidFill>
                  <a:srgbClr val="005D7C"/>
                </a:solidFill>
              </a:rPr>
              <a:t>JPEG</a:t>
            </a:r>
            <a:r>
              <a:rPr lang="en-US" dirty="0"/>
              <a:t> and prove that our construction is secure. </a:t>
            </a:r>
          </a:p>
        </p:txBody>
      </p:sp>
      <p:sp>
        <p:nvSpPr>
          <p:cNvPr id="4" name="Slide Number Placeholder 3">
            <a:extLst>
              <a:ext uri="{FF2B5EF4-FFF2-40B4-BE49-F238E27FC236}">
                <a16:creationId xmlns:a16="http://schemas.microsoft.com/office/drawing/2014/main" id="{D5104675-31B0-560F-B4C7-88694CF1C9A3}"/>
              </a:ext>
            </a:extLst>
          </p:cNvPr>
          <p:cNvSpPr>
            <a:spLocks noGrp="1"/>
          </p:cNvSpPr>
          <p:nvPr>
            <p:ph type="sldNum" sz="quarter" idx="12"/>
          </p:nvPr>
        </p:nvSpPr>
        <p:spPr/>
        <p:txBody>
          <a:bodyPr/>
          <a:lstStyle/>
          <a:p>
            <a:fld id="{98C1BC04-B89C-D043-B48C-D12E72BB068E}" type="slidenum">
              <a:rPr lang="en-US" smtClean="0"/>
              <a:t>8</a:t>
            </a:fld>
            <a:endParaRPr lang="en-US"/>
          </a:p>
        </p:txBody>
      </p:sp>
    </p:spTree>
    <p:extLst>
      <p:ext uri="{BB962C8B-B14F-4D97-AF65-F5344CB8AC3E}">
        <p14:creationId xmlns:p14="http://schemas.microsoft.com/office/powerpoint/2010/main" val="314615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48D76-F1A4-76F3-A173-BD95E4213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7D484-2EDE-F9B5-8655-B2138ED4009C}"/>
              </a:ext>
            </a:extLst>
          </p:cNvPr>
          <p:cNvSpPr>
            <a:spLocks noGrp="1"/>
          </p:cNvSpPr>
          <p:nvPr>
            <p:ph type="title"/>
          </p:nvPr>
        </p:nvSpPr>
        <p:spPr>
          <a:xfrm>
            <a:off x="838200" y="683373"/>
            <a:ext cx="10515600" cy="1325563"/>
          </a:xfrm>
        </p:spPr>
        <p:txBody>
          <a:bodyPr/>
          <a:lstStyle/>
          <a:p>
            <a:r>
              <a:rPr lang="en-US" dirty="0"/>
              <a:t>Authenticated Image Encryption</a:t>
            </a:r>
            <a:r>
              <a:rPr lang="en-US" dirty="0">
                <a:solidFill>
                  <a:srgbClr val="FF0000"/>
                </a:solidFill>
              </a:rPr>
              <a:t> (</a:t>
            </a:r>
            <a:r>
              <a:rPr lang="en-US" dirty="0" err="1">
                <a:solidFill>
                  <a:srgbClr val="FF0000"/>
                </a:solidFill>
              </a:rPr>
              <a:t>aIE</a:t>
            </a:r>
            <a:r>
              <a:rPr lang="en-US" dirty="0">
                <a:solidFill>
                  <a:srgbClr val="FF0000"/>
                </a:solidFill>
              </a:rPr>
              <a:t>)</a:t>
            </a:r>
            <a:r>
              <a:rPr lang="en-US" dirty="0"/>
              <a:t> </a:t>
            </a:r>
            <a:br>
              <a:rPr lang="en-US" dirty="0"/>
            </a:br>
            <a:r>
              <a:rPr lang="en-US" dirty="0"/>
              <a:t>							</a:t>
            </a:r>
            <a:endParaRPr lang="en-US" dirty="0">
              <a:solidFill>
                <a:srgbClr val="066484"/>
              </a:solidFill>
            </a:endParaRPr>
          </a:p>
        </p:txBody>
      </p:sp>
      <p:grpSp>
        <p:nvGrpSpPr>
          <p:cNvPr id="3" name="Group 2">
            <a:extLst>
              <a:ext uri="{FF2B5EF4-FFF2-40B4-BE49-F238E27FC236}">
                <a16:creationId xmlns:a16="http://schemas.microsoft.com/office/drawing/2014/main" id="{C4831332-0671-5203-5784-D54CD49CF937}"/>
              </a:ext>
            </a:extLst>
          </p:cNvPr>
          <p:cNvGrpSpPr/>
          <p:nvPr/>
        </p:nvGrpSpPr>
        <p:grpSpPr>
          <a:xfrm>
            <a:off x="2347236" y="1834294"/>
            <a:ext cx="1544830" cy="759905"/>
            <a:chOff x="7371618" y="2603563"/>
            <a:chExt cx="1544830" cy="759905"/>
          </a:xfrm>
        </p:grpSpPr>
        <p:sp>
          <p:nvSpPr>
            <p:cNvPr id="9" name="Rectangle 8">
              <a:extLst>
                <a:ext uri="{FF2B5EF4-FFF2-40B4-BE49-F238E27FC236}">
                  <a16:creationId xmlns:a16="http://schemas.microsoft.com/office/drawing/2014/main" id="{EB15D0AC-EFF7-B21F-143C-8B2AA932C804}"/>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7F04C5-D525-283B-917A-32C1615638FF}"/>
                </a:ext>
              </a:extLst>
            </p:cNvPr>
            <p:cNvSpPr txBox="1"/>
            <p:nvPr/>
          </p:nvSpPr>
          <p:spPr>
            <a:xfrm>
              <a:off x="7644980" y="2779587"/>
              <a:ext cx="1023037" cy="400110"/>
            </a:xfrm>
            <a:prstGeom prst="rect">
              <a:avLst/>
            </a:prstGeom>
            <a:noFill/>
          </p:spPr>
          <p:txBody>
            <a:bodyPr wrap="none" rtlCol="0">
              <a:spAutoFit/>
            </a:bodyPr>
            <a:lstStyle/>
            <a:p>
              <a:pPr algn="ctr"/>
              <a:r>
                <a:rPr lang="en-US" sz="2000" dirty="0" err="1"/>
                <a:t>aIE.Enc</a:t>
              </a:r>
              <a:endParaRPr lang="en-US" sz="2000" dirty="0"/>
            </a:p>
          </p:txBody>
        </p:sp>
      </p:grpSp>
      <p:cxnSp>
        <p:nvCxnSpPr>
          <p:cNvPr id="18" name="Straight Connector 17">
            <a:extLst>
              <a:ext uri="{FF2B5EF4-FFF2-40B4-BE49-F238E27FC236}">
                <a16:creationId xmlns:a16="http://schemas.microsoft.com/office/drawing/2014/main" id="{BD96E520-19D7-7DEA-EADE-6EB0A7C68C48}"/>
              </a:ext>
            </a:extLst>
          </p:cNvPr>
          <p:cNvCxnSpPr/>
          <p:nvPr/>
        </p:nvCxnSpPr>
        <p:spPr>
          <a:xfrm>
            <a:off x="1641971" y="200893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ECD449D-39AF-BC28-4271-B9EA51A1935B}"/>
                  </a:ext>
                </a:extLst>
              </p:cNvPr>
              <p:cNvSpPr txBox="1"/>
              <p:nvPr/>
            </p:nvSpPr>
            <p:spPr>
              <a:xfrm>
                <a:off x="1182238" y="1824270"/>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20" name="TextBox 19">
                <a:extLst>
                  <a:ext uri="{FF2B5EF4-FFF2-40B4-BE49-F238E27FC236}">
                    <a16:creationId xmlns:a16="http://schemas.microsoft.com/office/drawing/2014/main" id="{1ECD449D-39AF-BC28-4271-B9EA51A1935B}"/>
                  </a:ext>
                </a:extLst>
              </p:cNvPr>
              <p:cNvSpPr txBox="1">
                <a:spLocks noRot="1" noChangeAspect="1" noMove="1" noResize="1" noEditPoints="1" noAdjustHandles="1" noChangeArrowheads="1" noChangeShapeType="1" noTextEdit="1"/>
              </p:cNvSpPr>
              <p:nvPr/>
            </p:nvSpPr>
            <p:spPr>
              <a:xfrm>
                <a:off x="1182238" y="1824270"/>
                <a:ext cx="520762" cy="369332"/>
              </a:xfrm>
              <a:prstGeom prst="rect">
                <a:avLst/>
              </a:prstGeom>
              <a:blipFill>
                <a:blip r:embed="rId3"/>
                <a:stretch>
                  <a:fillRect/>
                </a:stretch>
              </a:blipFill>
            </p:spPr>
            <p:txBody>
              <a:bodyPr/>
              <a:lstStyle/>
              <a:p>
                <a:r>
                  <a:rPr lang="en-US">
                    <a:noFill/>
                  </a:rPr>
                  <a:t> </a:t>
                </a:r>
              </a:p>
            </p:txBody>
          </p:sp>
        </mc:Fallback>
      </mc:AlternateContent>
      <p:pic>
        <p:nvPicPr>
          <p:cNvPr id="21" name="Picture 2" descr="Photo Image Icon">
            <a:extLst>
              <a:ext uri="{FF2B5EF4-FFF2-40B4-BE49-F238E27FC236}">
                <a16:creationId xmlns:a16="http://schemas.microsoft.com/office/drawing/2014/main" id="{72021E6F-5EE5-B6F3-2BA4-12EEC18D190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470" y="2149568"/>
            <a:ext cx="731575" cy="53075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89C12970-6F0F-DDCC-93FF-C2AE15894500}"/>
              </a:ext>
            </a:extLst>
          </p:cNvPr>
          <p:cNvCxnSpPr/>
          <p:nvPr/>
        </p:nvCxnSpPr>
        <p:spPr>
          <a:xfrm>
            <a:off x="1641971" y="240006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651230B-5CD1-5458-4D58-8FDBEE30A179}"/>
              </a:ext>
            </a:extLst>
          </p:cNvPr>
          <p:cNvCxnSpPr/>
          <p:nvPr/>
        </p:nvCxnSpPr>
        <p:spPr>
          <a:xfrm>
            <a:off x="3892066" y="2193602"/>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9" name="Picture 28" descr="A close-up of a television screen&#10;&#10;AI-generated content may be incorrect.">
            <a:extLst>
              <a:ext uri="{FF2B5EF4-FFF2-40B4-BE49-F238E27FC236}">
                <a16:creationId xmlns:a16="http://schemas.microsoft.com/office/drawing/2014/main" id="{4E9907E6-2D6C-3897-E7EC-7E75D8B7E3A8}"/>
              </a:ext>
            </a:extLst>
          </p:cNvPr>
          <p:cNvPicPr>
            <a:picLocks noChangeAspect="1"/>
          </p:cNvPicPr>
          <p:nvPr/>
        </p:nvPicPr>
        <p:blipFill>
          <a:blip r:embed="rId5"/>
          <a:stretch>
            <a:fillRect/>
          </a:stretch>
        </p:blipFill>
        <p:spPr>
          <a:xfrm>
            <a:off x="4689170" y="2059047"/>
            <a:ext cx="276839" cy="310753"/>
          </a:xfrm>
          <a:prstGeom prst="rect">
            <a:avLst/>
          </a:prstGeom>
        </p:spPr>
      </p:pic>
      <p:grpSp>
        <p:nvGrpSpPr>
          <p:cNvPr id="37" name="Group 36">
            <a:extLst>
              <a:ext uri="{FF2B5EF4-FFF2-40B4-BE49-F238E27FC236}">
                <a16:creationId xmlns:a16="http://schemas.microsoft.com/office/drawing/2014/main" id="{8AAFDCBF-412F-8B48-65C2-D050F495C74B}"/>
              </a:ext>
            </a:extLst>
          </p:cNvPr>
          <p:cNvGrpSpPr/>
          <p:nvPr/>
        </p:nvGrpSpPr>
        <p:grpSpPr>
          <a:xfrm>
            <a:off x="7195774" y="1813649"/>
            <a:ext cx="1544830" cy="759905"/>
            <a:chOff x="7371618" y="2603563"/>
            <a:chExt cx="1544830" cy="759905"/>
          </a:xfrm>
        </p:grpSpPr>
        <p:sp>
          <p:nvSpPr>
            <p:cNvPr id="38" name="Rectangle 37">
              <a:extLst>
                <a:ext uri="{FF2B5EF4-FFF2-40B4-BE49-F238E27FC236}">
                  <a16:creationId xmlns:a16="http://schemas.microsoft.com/office/drawing/2014/main" id="{6103BD1D-35D5-A8AF-728D-981B205C4B71}"/>
                </a:ext>
              </a:extLst>
            </p:cNvPr>
            <p:cNvSpPr/>
            <p:nvPr/>
          </p:nvSpPr>
          <p:spPr>
            <a:xfrm>
              <a:off x="7371618" y="2603563"/>
              <a:ext cx="1544830" cy="7599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70968BB-BC26-F2F6-8138-BDDA5419B9AA}"/>
                </a:ext>
              </a:extLst>
            </p:cNvPr>
            <p:cNvSpPr txBox="1"/>
            <p:nvPr/>
          </p:nvSpPr>
          <p:spPr>
            <a:xfrm>
              <a:off x="7618889" y="2792552"/>
              <a:ext cx="1050288" cy="400110"/>
            </a:xfrm>
            <a:prstGeom prst="rect">
              <a:avLst/>
            </a:prstGeom>
            <a:noFill/>
          </p:spPr>
          <p:txBody>
            <a:bodyPr wrap="none" rtlCol="0">
              <a:spAutoFit/>
            </a:bodyPr>
            <a:lstStyle/>
            <a:p>
              <a:pPr algn="ctr"/>
              <a:r>
                <a:rPr lang="en-US" sz="2000" dirty="0" err="1"/>
                <a:t>aIE.Dec</a:t>
              </a:r>
              <a:endParaRPr lang="en-US" sz="2000" dirty="0"/>
            </a:p>
          </p:txBody>
        </p:sp>
      </p:grpSp>
      <p:cxnSp>
        <p:nvCxnSpPr>
          <p:cNvPr id="40" name="Straight Connector 39">
            <a:extLst>
              <a:ext uri="{FF2B5EF4-FFF2-40B4-BE49-F238E27FC236}">
                <a16:creationId xmlns:a16="http://schemas.microsoft.com/office/drawing/2014/main" id="{A314F4F0-97C2-92E7-2C12-4064BCBB91D0}"/>
              </a:ext>
            </a:extLst>
          </p:cNvPr>
          <p:cNvCxnSpPr/>
          <p:nvPr/>
        </p:nvCxnSpPr>
        <p:spPr>
          <a:xfrm>
            <a:off x="6490509" y="1988291"/>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9BF7B5C-B590-092F-1177-8588410517E1}"/>
                  </a:ext>
                </a:extLst>
              </p:cNvPr>
              <p:cNvSpPr txBox="1"/>
              <p:nvPr/>
            </p:nvSpPr>
            <p:spPr>
              <a:xfrm>
                <a:off x="6030776" y="1803625"/>
                <a:ext cx="52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1" i="1" dirty="0" smtClean="0"/>
                        <m:t>k</m:t>
                      </m:r>
                    </m:oMath>
                  </m:oMathPara>
                </a14:m>
                <a:endParaRPr lang="en-US" dirty="0"/>
              </a:p>
            </p:txBody>
          </p:sp>
        </mc:Choice>
        <mc:Fallback xmlns="">
          <p:sp>
            <p:nvSpPr>
              <p:cNvPr id="41" name="TextBox 40">
                <a:extLst>
                  <a:ext uri="{FF2B5EF4-FFF2-40B4-BE49-F238E27FC236}">
                    <a16:creationId xmlns:a16="http://schemas.microsoft.com/office/drawing/2014/main" id="{99BF7B5C-B590-092F-1177-8588410517E1}"/>
                  </a:ext>
                </a:extLst>
              </p:cNvPr>
              <p:cNvSpPr txBox="1">
                <a:spLocks noRot="1" noChangeAspect="1" noMove="1" noResize="1" noEditPoints="1" noAdjustHandles="1" noChangeArrowheads="1" noChangeShapeType="1" noTextEdit="1"/>
              </p:cNvSpPr>
              <p:nvPr/>
            </p:nvSpPr>
            <p:spPr>
              <a:xfrm>
                <a:off x="6030776" y="1803625"/>
                <a:ext cx="520762" cy="369332"/>
              </a:xfrm>
              <a:prstGeom prst="rect">
                <a:avLst/>
              </a:prstGeom>
              <a:blipFill>
                <a:blip r:embed="rId6"/>
                <a:stretch>
                  <a:fillRect/>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C46650F4-3ECD-978E-BC9C-6DC244753F0A}"/>
              </a:ext>
            </a:extLst>
          </p:cNvPr>
          <p:cNvCxnSpPr/>
          <p:nvPr/>
        </p:nvCxnSpPr>
        <p:spPr>
          <a:xfrm>
            <a:off x="6490509" y="2379416"/>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7C59365B-4393-D6FA-74C6-5D3D332EF665}"/>
              </a:ext>
            </a:extLst>
          </p:cNvPr>
          <p:cNvCxnSpPr/>
          <p:nvPr/>
        </p:nvCxnSpPr>
        <p:spPr>
          <a:xfrm>
            <a:off x="8740604" y="2172957"/>
            <a:ext cx="705265" cy="0"/>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a16="http://schemas.microsoft.com/office/drawing/2014/main" id="{5A5D280C-2EC6-88A6-00CD-890B04C63618}"/>
              </a:ext>
            </a:extLst>
          </p:cNvPr>
          <p:cNvGrpSpPr/>
          <p:nvPr/>
        </p:nvGrpSpPr>
        <p:grpSpPr>
          <a:xfrm>
            <a:off x="9291950" y="1870681"/>
            <a:ext cx="1117652" cy="861774"/>
            <a:chOff x="9291950" y="1870681"/>
            <a:chExt cx="1117652" cy="861774"/>
          </a:xfrm>
        </p:grpSpPr>
        <p:pic>
          <p:nvPicPr>
            <p:cNvPr id="47" name="Picture 2" descr="Photo Image Icon">
              <a:extLst>
                <a:ext uri="{FF2B5EF4-FFF2-40B4-BE49-F238E27FC236}">
                  <a16:creationId xmlns:a16="http://schemas.microsoft.com/office/drawing/2014/main" id="{324C6051-021F-4C94-B647-437EF5028B1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1950" y="1906613"/>
              <a:ext cx="762702" cy="55333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8DD8B589-3581-65E8-CDBE-14A03327B82C}"/>
                </a:ext>
              </a:extLst>
            </p:cNvPr>
            <p:cNvSpPr txBox="1"/>
            <p:nvPr/>
          </p:nvSpPr>
          <p:spPr>
            <a:xfrm>
              <a:off x="9776346" y="1870681"/>
              <a:ext cx="354458" cy="861774"/>
            </a:xfrm>
            <a:prstGeom prst="rect">
              <a:avLst/>
            </a:prstGeom>
            <a:noFill/>
          </p:spPr>
          <p:txBody>
            <a:bodyPr wrap="square" rtlCol="0">
              <a:spAutoFit/>
            </a:bodyPr>
            <a:lstStyle/>
            <a:p>
              <a:r>
                <a:rPr lang="en-US" sz="3200" dirty="0"/>
                <a:t>/</a:t>
              </a:r>
              <a:endParaRPr lang="en-US" sz="2000" b="0" dirty="0"/>
            </a:p>
            <a:p>
              <a:endParaRPr lang="en-US" dirty="0"/>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483B874-BEAC-4014-2229-68EF4A13A212}"/>
                    </a:ext>
                  </a:extLst>
                </p:cNvPr>
                <p:cNvSpPr txBox="1"/>
                <p:nvPr/>
              </p:nvSpPr>
              <p:spPr>
                <a:xfrm>
                  <a:off x="9997215" y="1950128"/>
                  <a:ext cx="412387"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60" name="TextBox 59">
                  <a:extLst>
                    <a:ext uri="{FF2B5EF4-FFF2-40B4-BE49-F238E27FC236}">
                      <a16:creationId xmlns:a16="http://schemas.microsoft.com/office/drawing/2014/main" id="{D483B874-BEAC-4014-2229-68EF4A13A212}"/>
                    </a:ext>
                  </a:extLst>
                </p:cNvPr>
                <p:cNvSpPr txBox="1">
                  <a:spLocks noRot="1" noChangeAspect="1" noMove="1" noResize="1" noEditPoints="1" noAdjustHandles="1" noChangeArrowheads="1" noChangeShapeType="1" noTextEdit="1"/>
                </p:cNvSpPr>
                <p:nvPr/>
              </p:nvSpPr>
              <p:spPr>
                <a:xfrm>
                  <a:off x="9997215" y="1950128"/>
                  <a:ext cx="412387" cy="461665"/>
                </a:xfrm>
                <a:prstGeom prst="rect">
                  <a:avLst/>
                </a:prstGeom>
                <a:blipFill>
                  <a:blip r:embed="rId7"/>
                  <a:stretch>
                    <a:fillRect l="-3030"/>
                  </a:stretch>
                </a:blipFill>
              </p:spPr>
              <p:txBody>
                <a:bodyPr/>
                <a:lstStyle/>
                <a:p>
                  <a:r>
                    <a:rPr lang="en-US">
                      <a:noFill/>
                    </a:rPr>
                    <a:t> </a:t>
                  </a:r>
                </a:p>
              </p:txBody>
            </p:sp>
          </mc:Fallback>
        </mc:AlternateContent>
      </p:grpSp>
      <p:grpSp>
        <p:nvGrpSpPr>
          <p:cNvPr id="1028" name="Group 1027">
            <a:extLst>
              <a:ext uri="{FF2B5EF4-FFF2-40B4-BE49-F238E27FC236}">
                <a16:creationId xmlns:a16="http://schemas.microsoft.com/office/drawing/2014/main" id="{E807200A-7973-F212-CFAA-E431B6FB9B33}"/>
              </a:ext>
            </a:extLst>
          </p:cNvPr>
          <p:cNvGrpSpPr/>
          <p:nvPr/>
        </p:nvGrpSpPr>
        <p:grpSpPr>
          <a:xfrm>
            <a:off x="5224508" y="2210373"/>
            <a:ext cx="1378017" cy="369332"/>
            <a:chOff x="5224508" y="2210373"/>
            <a:chExt cx="1378017" cy="369332"/>
          </a:xfrm>
        </p:grpSpPr>
        <p:sp>
          <p:nvSpPr>
            <p:cNvPr id="1025" name="TextBox 1024">
              <a:extLst>
                <a:ext uri="{FF2B5EF4-FFF2-40B4-BE49-F238E27FC236}">
                  <a16:creationId xmlns:a16="http://schemas.microsoft.com/office/drawing/2014/main" id="{762B197A-23A1-2BB5-AD75-4290CFCE4E18}"/>
                </a:ext>
              </a:extLst>
            </p:cNvPr>
            <p:cNvSpPr txBox="1"/>
            <p:nvPr/>
          </p:nvSpPr>
          <p:spPr>
            <a:xfrm>
              <a:off x="5224508" y="2210373"/>
              <a:ext cx="1378017" cy="369332"/>
            </a:xfrm>
            <a:prstGeom prst="rect">
              <a:avLst/>
            </a:prstGeom>
            <a:noFill/>
          </p:spPr>
          <p:txBody>
            <a:bodyPr wrap="square">
              <a:spAutoFit/>
            </a:bodyPr>
            <a:lstStyle/>
            <a:p>
              <a:r>
                <a:rPr lang="en-US" sz="1800" dirty="0" err="1"/>
                <a:t>Compr</a:t>
              </a:r>
              <a:r>
                <a:rPr lang="en-US" sz="1800" dirty="0"/>
                <a:t> (       )</a:t>
              </a:r>
              <a:endParaRPr lang="en-US" dirty="0"/>
            </a:p>
          </p:txBody>
        </p:sp>
        <p:pic>
          <p:nvPicPr>
            <p:cNvPr id="63" name="Picture 62" descr="A close-up of a television screen&#10;&#10;AI-generated content may be incorrect.">
              <a:extLst>
                <a:ext uri="{FF2B5EF4-FFF2-40B4-BE49-F238E27FC236}">
                  <a16:creationId xmlns:a16="http://schemas.microsoft.com/office/drawing/2014/main" id="{2F5FD534-4644-AB89-BC83-6AACD08AE742}"/>
                </a:ext>
              </a:extLst>
            </p:cNvPr>
            <p:cNvPicPr>
              <a:picLocks noChangeAspect="1"/>
            </p:cNvPicPr>
            <p:nvPr/>
          </p:nvPicPr>
          <p:blipFill>
            <a:blip r:embed="rId5"/>
            <a:stretch>
              <a:fillRect/>
            </a:stretch>
          </p:blipFill>
          <p:spPr>
            <a:xfrm>
              <a:off x="6141829" y="2239662"/>
              <a:ext cx="276839" cy="310753"/>
            </a:xfrm>
            <a:prstGeom prst="rect">
              <a:avLst/>
            </a:prstGeom>
          </p:spPr>
        </p:pic>
      </p:grpSp>
      <p:sp>
        <p:nvSpPr>
          <p:cNvPr id="4" name="Slide Number Placeholder 3">
            <a:extLst>
              <a:ext uri="{FF2B5EF4-FFF2-40B4-BE49-F238E27FC236}">
                <a16:creationId xmlns:a16="http://schemas.microsoft.com/office/drawing/2014/main" id="{5677C369-2269-D5A4-A946-D3BB54FFB935}"/>
              </a:ext>
            </a:extLst>
          </p:cNvPr>
          <p:cNvSpPr>
            <a:spLocks noGrp="1"/>
          </p:cNvSpPr>
          <p:nvPr>
            <p:ph type="sldNum" sz="quarter" idx="12"/>
          </p:nvPr>
        </p:nvSpPr>
        <p:spPr/>
        <p:txBody>
          <a:bodyPr/>
          <a:lstStyle/>
          <a:p>
            <a:fld id="{98C1BC04-B89C-D043-B48C-D12E72BB068E}" type="slidenum">
              <a:rPr lang="en-US" smtClean="0"/>
              <a:t>9</a:t>
            </a:fld>
            <a:endParaRPr lang="en-US"/>
          </a:p>
        </p:txBody>
      </p:sp>
    </p:spTree>
    <p:extLst>
      <p:ext uri="{BB962C8B-B14F-4D97-AF65-F5344CB8AC3E}">
        <p14:creationId xmlns:p14="http://schemas.microsoft.com/office/powerpoint/2010/main" val="2972032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2830A21D83704CAA4D85280F79C108" ma:contentTypeVersion="5" ma:contentTypeDescription="Create a new document." ma:contentTypeScope="" ma:versionID="847401f17ba2f2bab3c130e1f3cf7ab4">
  <xsd:schema xmlns:xsd="http://www.w3.org/2001/XMLSchema" xmlns:xs="http://www.w3.org/2001/XMLSchema" xmlns:p="http://schemas.microsoft.com/office/2006/metadata/properties" xmlns:ns3="b6939d05-674c-4220-9461-551b7ff6800e" targetNamespace="http://schemas.microsoft.com/office/2006/metadata/properties" ma:root="true" ma:fieldsID="423631b6c7dd9db6097b227e6bf32bbd" ns3:_="">
    <xsd:import namespace="b6939d05-674c-4220-9461-551b7ff6800e"/>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39d05-674c-4220-9461-551b7ff6800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6939d05-674c-4220-9461-551b7ff6800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D7B311-8674-4C28-9867-44B9593AF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939d05-674c-4220-9461-551b7ff68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D587F-62E6-4480-95D7-86FC105DAB27}">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b6939d05-674c-4220-9461-551b7ff6800e"/>
    <ds:schemaRef ds:uri="http://www.w3.org/XML/1998/namespac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5E2FC58-CB4A-47FE-9B1E-E5FA7FBCD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13153</TotalTime>
  <Words>4119</Words>
  <Application>Microsoft Macintosh PowerPoint</Application>
  <PresentationFormat>Widescreen</PresentationFormat>
  <Paragraphs>692</Paragraphs>
  <Slides>66</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Aptos</vt:lpstr>
      <vt:lpstr>Aptos Display</vt:lpstr>
      <vt:lpstr>Arial</vt:lpstr>
      <vt:lpstr>Cambria Math</vt:lpstr>
      <vt:lpstr>Harlow Solid Italic</vt:lpstr>
      <vt:lpstr>Wingdings</vt:lpstr>
      <vt:lpstr>Office Theme</vt:lpstr>
      <vt:lpstr>Format-Preserving Compression-Tolerating  Authenticated Encryption for Images</vt:lpstr>
      <vt:lpstr>Motivation</vt:lpstr>
      <vt:lpstr>Motivation</vt:lpstr>
      <vt:lpstr>Motivation</vt:lpstr>
      <vt:lpstr>Motivation – Privacy</vt:lpstr>
      <vt:lpstr>Motivation</vt:lpstr>
      <vt:lpstr>Prior Work</vt:lpstr>
      <vt:lpstr>Our Focus</vt:lpstr>
      <vt:lpstr>Authenticated Image Encryption (aIE)         </vt:lpstr>
      <vt:lpstr>Definitions (Informally)</vt:lpstr>
      <vt:lpstr>Definitions (Informally)</vt:lpstr>
      <vt:lpstr>Definitions (Informally)</vt:lpstr>
      <vt:lpstr>Definitions (Informally)</vt:lpstr>
      <vt:lpstr>Our Work</vt:lpstr>
      <vt:lpstr>Building Blocks for aIE</vt:lpstr>
      <vt:lpstr>Building Blocks for aIE</vt:lpstr>
      <vt:lpstr>Building Blocks for aIE</vt:lpstr>
      <vt:lpstr>Building Blocks for aIE</vt:lpstr>
      <vt:lpstr>Building Blocks for aIE</vt:lpstr>
      <vt:lpstr>Building Blocks for aIE</vt:lpstr>
      <vt:lpstr>General Construction for aIE</vt:lpstr>
      <vt:lpstr>General Construction for aIE</vt:lpstr>
      <vt:lpstr>General Construction for aIE</vt:lpstr>
      <vt:lpstr>General Construction for aIE</vt:lpstr>
      <vt:lpstr>Building Blocks for aIE</vt:lpstr>
      <vt:lpstr>Background - Images</vt:lpstr>
      <vt:lpstr>Background - JPEG Compression</vt:lpstr>
      <vt:lpstr>Background - JPEG Compression</vt:lpstr>
      <vt:lpstr>Background - JPEG Compression</vt:lpstr>
      <vt:lpstr>Instantiation of IE – Stream Cipher</vt:lpstr>
      <vt:lpstr>Image Encryption (IE) – Stream Cipher</vt:lpstr>
      <vt:lpstr>Bit-flipping Noise</vt:lpstr>
      <vt:lpstr>Bit-flipping Noise</vt:lpstr>
      <vt:lpstr>Bit-flipping Noise</vt:lpstr>
      <vt:lpstr>Bit-flipping Noise – Example</vt:lpstr>
      <vt:lpstr>Bit-flipping Noise – Example</vt:lpstr>
      <vt:lpstr>Pre/Postprocessing</vt:lpstr>
      <vt:lpstr>Recall two Sources of loss…</vt:lpstr>
      <vt:lpstr>Pre/Postprocessing</vt:lpstr>
      <vt:lpstr>Pre/Postprocessing</vt:lpstr>
      <vt:lpstr>Pre/Postprocessing</vt:lpstr>
      <vt:lpstr>Pre/Postprocessing</vt:lpstr>
      <vt:lpstr>Pre/Postprocessing</vt:lpstr>
      <vt:lpstr>PowerPoint Presentation</vt:lpstr>
      <vt:lpstr>Building Blocks for aIE</vt:lpstr>
      <vt:lpstr>Image Unforgeability</vt:lpstr>
      <vt:lpstr>Background – Feature Extractor</vt:lpstr>
      <vt:lpstr>Background – Feature Extractor</vt:lpstr>
      <vt:lpstr>Instantiation of IMAC</vt:lpstr>
      <vt:lpstr>Instantiation of IMAC</vt:lpstr>
      <vt:lpstr>Instantiation of IMAC</vt:lpstr>
      <vt:lpstr>How Good is CLIP when used in Our IMAC?</vt:lpstr>
      <vt:lpstr>How Good is CLIP when used in Our IMAC?</vt:lpstr>
      <vt:lpstr>How Good is CLIP when used in Our IMAC?</vt:lpstr>
      <vt:lpstr>How Good is CLIP when used in Our IMAC?</vt:lpstr>
      <vt:lpstr>How Good is CLIP when used in Our IMAC?</vt:lpstr>
      <vt:lpstr>Building Blocks for aIE</vt:lpstr>
      <vt:lpstr>Loseless Embedding - Embed</vt:lpstr>
      <vt:lpstr>Loseless Embedding - Embed</vt:lpstr>
      <vt:lpstr>Loseless Embedding - Embed</vt:lpstr>
      <vt:lpstr>Loseless Embedding - Embed</vt:lpstr>
      <vt:lpstr>Loseless Embedding - Embed</vt:lpstr>
      <vt:lpstr>Loseless Embedding - Embed</vt:lpstr>
      <vt:lpstr>Artifact</vt:lpstr>
      <vt:lpstr>Open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Cheng, Kaishuo</dc:creator>
  <cp:lastModifiedBy>Cheng, Kaishuo</cp:lastModifiedBy>
  <cp:revision>38</cp:revision>
  <dcterms:created xsi:type="dcterms:W3CDTF">2025-10-15T15:27:28Z</dcterms:created>
  <dcterms:modified xsi:type="dcterms:W3CDTF">2025-12-11T21:53:56Z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0x010100D22830A21D83704CAA4D85280F79C108</vt:lpwstr>
  </property>
</Properties>
</file>